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6"/>
  </p:notesMasterIdLst>
  <p:handoutMasterIdLst>
    <p:handoutMasterId r:id="rId27"/>
  </p:handoutMasterIdLst>
  <p:sldIdLst>
    <p:sldId id="1377" r:id="rId5"/>
    <p:sldId id="2254" r:id="rId6"/>
    <p:sldId id="257" r:id="rId7"/>
    <p:sldId id="329" r:id="rId8"/>
    <p:sldId id="330" r:id="rId9"/>
    <p:sldId id="328" r:id="rId10"/>
    <p:sldId id="2252" r:id="rId11"/>
    <p:sldId id="331" r:id="rId12"/>
    <p:sldId id="2253" r:id="rId13"/>
    <p:sldId id="2246" r:id="rId14"/>
    <p:sldId id="2247" r:id="rId15"/>
    <p:sldId id="2248" r:id="rId16"/>
    <p:sldId id="2249" r:id="rId17"/>
    <p:sldId id="2250" r:id="rId18"/>
    <p:sldId id="2251" r:id="rId19"/>
    <p:sldId id="2256" r:id="rId20"/>
    <p:sldId id="2257" r:id="rId21"/>
    <p:sldId id="2258" r:id="rId22"/>
    <p:sldId id="2259" r:id="rId23"/>
    <p:sldId id="2260" r:id="rId24"/>
    <p:sldId id="2261"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B9D0ED"/>
    <a:srgbClr val="1156B7"/>
    <a:srgbClr val="073346"/>
    <a:srgbClr val="062532"/>
    <a:srgbClr val="27AAE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21" autoAdjust="0"/>
    <p:restoredTop sz="95859" autoAdjust="0"/>
  </p:normalViewPr>
  <p:slideViewPr>
    <p:cSldViewPr snapToGrid="0" snapToObjects="1">
      <p:cViewPr varScale="1">
        <p:scale>
          <a:sx n="275" d="100"/>
          <a:sy n="275" d="100"/>
        </p:scale>
        <p:origin x="536" y="160"/>
      </p:cViewPr>
      <p:guideLst>
        <p:guide orient="horz" pos="1620"/>
        <p:guide pos="2880"/>
      </p:guideLst>
    </p:cSldViewPr>
  </p:slideViewPr>
  <p:notesTextViewPr>
    <p:cViewPr>
      <p:scale>
        <a:sx n="100" d="100"/>
        <a:sy n="100" d="100"/>
      </p:scale>
      <p:origin x="0" y="0"/>
    </p:cViewPr>
  </p:notesTextViewPr>
  <p:sorterViewPr>
    <p:cViewPr>
      <p:scale>
        <a:sx n="156" d="100"/>
        <a:sy n="15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CF47290-A2A0-D045-BCFD-547C79379FB9}" type="datetimeFigureOut">
              <a:rPr lang="en-US" smtClean="0"/>
              <a:t>11/29/18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DE95F9-9416-9047-8FA3-BC71E72BA89C}" type="slidenum">
              <a:rPr lang="en-US" smtClean="0"/>
              <a:t>‹#›</a:t>
            </a:fld>
            <a:endParaRPr lang="en-US"/>
          </a:p>
        </p:txBody>
      </p:sp>
    </p:spTree>
    <p:extLst>
      <p:ext uri="{BB962C8B-B14F-4D97-AF65-F5344CB8AC3E}">
        <p14:creationId xmlns:p14="http://schemas.microsoft.com/office/powerpoint/2010/main" val="30288673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D2406-E32F-0543-9C2F-DE0A34EB1E94}" type="datetimeFigureOut">
              <a:rPr lang="en-US" smtClean="0"/>
              <a:t>11/29/18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9E115B-F9A2-2944-B036-0278F0B764A9}" type="slidenum">
              <a:rPr lang="en-US" smtClean="0"/>
              <a:t>‹#›</a:t>
            </a:fld>
            <a:endParaRPr lang="en-US"/>
          </a:p>
        </p:txBody>
      </p:sp>
    </p:spTree>
    <p:extLst>
      <p:ext uri="{BB962C8B-B14F-4D97-AF65-F5344CB8AC3E}">
        <p14:creationId xmlns:p14="http://schemas.microsoft.com/office/powerpoint/2010/main" val="35609443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E115B-F9A2-2944-B036-0278F0B764A9}" type="slidenum">
              <a:rPr lang="en-US" smtClean="0"/>
              <a:t>4</a:t>
            </a:fld>
            <a:endParaRPr lang="en-US"/>
          </a:p>
        </p:txBody>
      </p:sp>
    </p:spTree>
    <p:extLst>
      <p:ext uri="{BB962C8B-B14F-4D97-AF65-F5344CB8AC3E}">
        <p14:creationId xmlns:p14="http://schemas.microsoft.com/office/powerpoint/2010/main" val="20790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10"/>
          </p:nvPr>
        </p:nvSpPr>
        <p:spPr/>
        <p:txBody>
          <a:bodyPr/>
          <a:lstStyle/>
          <a:p>
            <a:fld id="{269E115B-F9A2-2944-B036-0278F0B764A9}" type="slidenum">
              <a:rPr lang="en-US" smtClean="0"/>
              <a:t>13</a:t>
            </a:fld>
            <a:endParaRPr lang="en-US" dirty="0"/>
          </a:p>
        </p:txBody>
      </p:sp>
    </p:spTree>
    <p:extLst>
      <p:ext uri="{BB962C8B-B14F-4D97-AF65-F5344CB8AC3E}">
        <p14:creationId xmlns:p14="http://schemas.microsoft.com/office/powerpoint/2010/main" val="4232505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69E115B-F9A2-2944-B036-0278F0B764A9}" type="slidenum">
              <a:rPr lang="en-US" smtClean="0"/>
              <a:t>14</a:t>
            </a:fld>
            <a:endParaRPr lang="en-US" dirty="0"/>
          </a:p>
        </p:txBody>
      </p:sp>
    </p:spTree>
    <p:extLst>
      <p:ext uri="{BB962C8B-B14F-4D97-AF65-F5344CB8AC3E}">
        <p14:creationId xmlns:p14="http://schemas.microsoft.com/office/powerpoint/2010/main" val="81557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269E115B-F9A2-2944-B036-0278F0B764A9}" type="slidenum">
              <a:rPr lang="en-US" smtClean="0"/>
              <a:t>15</a:t>
            </a:fld>
            <a:endParaRPr lang="en-US" dirty="0"/>
          </a:p>
        </p:txBody>
      </p:sp>
    </p:spTree>
    <p:extLst>
      <p:ext uri="{BB962C8B-B14F-4D97-AF65-F5344CB8AC3E}">
        <p14:creationId xmlns:p14="http://schemas.microsoft.com/office/powerpoint/2010/main" val="81557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E115B-F9A2-2944-B036-0278F0B764A9}" type="slidenum">
              <a:rPr lang="en-US" smtClean="0"/>
              <a:pPr/>
              <a:t>18</a:t>
            </a:fld>
            <a:endParaRPr lang="en-US"/>
          </a:p>
        </p:txBody>
      </p:sp>
    </p:spTree>
    <p:extLst>
      <p:ext uri="{BB962C8B-B14F-4D97-AF65-F5344CB8AC3E}">
        <p14:creationId xmlns:p14="http://schemas.microsoft.com/office/powerpoint/2010/main" val="1626133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69E115B-F9A2-2944-B036-0278F0B764A9}" type="slidenum">
              <a:rPr lang="en-US" smtClean="0"/>
              <a:t>5</a:t>
            </a:fld>
            <a:endParaRPr lang="en-US"/>
          </a:p>
        </p:txBody>
      </p:sp>
    </p:spTree>
    <p:extLst>
      <p:ext uri="{BB962C8B-B14F-4D97-AF65-F5344CB8AC3E}">
        <p14:creationId xmlns:p14="http://schemas.microsoft.com/office/powerpoint/2010/main" val="131481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E115B-F9A2-2944-B036-0278F0B764A9}" type="slidenum">
              <a:rPr lang="en-US" smtClean="0"/>
              <a:t>6</a:t>
            </a:fld>
            <a:endParaRPr lang="en-US"/>
          </a:p>
        </p:txBody>
      </p:sp>
    </p:spTree>
    <p:extLst>
      <p:ext uri="{BB962C8B-B14F-4D97-AF65-F5344CB8AC3E}">
        <p14:creationId xmlns:p14="http://schemas.microsoft.com/office/powerpoint/2010/main" val="374874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9E115B-F9A2-2944-B036-0278F0B764A9}" type="slidenum">
              <a:rPr lang="en-US" smtClean="0"/>
              <a:t>7</a:t>
            </a:fld>
            <a:endParaRPr lang="en-US"/>
          </a:p>
        </p:txBody>
      </p:sp>
    </p:spTree>
    <p:extLst>
      <p:ext uri="{BB962C8B-B14F-4D97-AF65-F5344CB8AC3E}">
        <p14:creationId xmlns:p14="http://schemas.microsoft.com/office/powerpoint/2010/main" val="259828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E115B-F9A2-2944-B036-0278F0B764A9}" type="slidenum">
              <a:rPr lang="en-US" smtClean="0"/>
              <a:t>8</a:t>
            </a:fld>
            <a:endParaRPr lang="en-US"/>
          </a:p>
        </p:txBody>
      </p:sp>
    </p:spTree>
    <p:extLst>
      <p:ext uri="{BB962C8B-B14F-4D97-AF65-F5344CB8AC3E}">
        <p14:creationId xmlns:p14="http://schemas.microsoft.com/office/powerpoint/2010/main" val="247928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9E115B-F9A2-2944-B036-0278F0B764A9}" type="slidenum">
              <a:rPr lang="en-US" smtClean="0"/>
              <a:t>9</a:t>
            </a:fld>
            <a:endParaRPr lang="en-US"/>
          </a:p>
        </p:txBody>
      </p:sp>
    </p:spTree>
    <p:extLst>
      <p:ext uri="{BB962C8B-B14F-4D97-AF65-F5344CB8AC3E}">
        <p14:creationId xmlns:p14="http://schemas.microsoft.com/office/powerpoint/2010/main" val="1281230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4" name="Slide Number Placeholder 3"/>
          <p:cNvSpPr>
            <a:spLocks noGrp="1"/>
          </p:cNvSpPr>
          <p:nvPr>
            <p:ph type="sldNum" sz="quarter" idx="10"/>
          </p:nvPr>
        </p:nvSpPr>
        <p:spPr/>
        <p:txBody>
          <a:bodyPr/>
          <a:lstStyle/>
          <a:p>
            <a:fld id="{269E115B-F9A2-2944-B036-0278F0B764A9}" type="slidenum">
              <a:rPr lang="en-US" smtClean="0"/>
              <a:t>10</a:t>
            </a:fld>
            <a:endParaRPr lang="en-US"/>
          </a:p>
        </p:txBody>
      </p:sp>
    </p:spTree>
    <p:extLst>
      <p:ext uri="{BB962C8B-B14F-4D97-AF65-F5344CB8AC3E}">
        <p14:creationId xmlns:p14="http://schemas.microsoft.com/office/powerpoint/2010/main" val="423250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69E115B-F9A2-2944-B036-0278F0B764A9}" type="slidenum">
              <a:rPr lang="en-US" smtClean="0"/>
              <a:t>11</a:t>
            </a:fld>
            <a:endParaRPr lang="en-US"/>
          </a:p>
        </p:txBody>
      </p:sp>
    </p:spTree>
    <p:extLst>
      <p:ext uri="{BB962C8B-B14F-4D97-AF65-F5344CB8AC3E}">
        <p14:creationId xmlns:p14="http://schemas.microsoft.com/office/powerpoint/2010/main" val="815576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69E115B-F9A2-2944-B036-0278F0B764A9}" type="slidenum">
              <a:rPr lang="en-US" smtClean="0"/>
              <a:t>12</a:t>
            </a:fld>
            <a:endParaRPr lang="en-US"/>
          </a:p>
        </p:txBody>
      </p:sp>
    </p:spTree>
    <p:extLst>
      <p:ext uri="{BB962C8B-B14F-4D97-AF65-F5344CB8AC3E}">
        <p14:creationId xmlns:p14="http://schemas.microsoft.com/office/powerpoint/2010/main" val="8155762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TX Logo Only Blue">
    <p:spTree>
      <p:nvGrpSpPr>
        <p:cNvPr id="1" name=""/>
        <p:cNvGrpSpPr/>
        <p:nvPr/>
      </p:nvGrpSpPr>
      <p:grpSpPr>
        <a:xfrm>
          <a:off x="0" y="0"/>
          <a:ext cx="0" cy="0"/>
          <a:chOff x="0" y="0"/>
          <a:chExt cx="0" cy="0"/>
        </a:xfrm>
      </p:grpSpPr>
      <p:sp>
        <p:nvSpPr>
          <p:cNvPr id="8" name="Rectangle 7"/>
          <p:cNvSpPr/>
          <p:nvPr userDrawn="1"/>
        </p:nvSpPr>
        <p:spPr>
          <a:xfrm>
            <a:off x="-1" y="-1"/>
            <a:ext cx="9153143" cy="51537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8753" cy="5153797"/>
          </a:xfrm>
          <a:prstGeom prst="rect">
            <a:avLst/>
          </a:prstGeom>
          <a:noFill/>
          <a:ln>
            <a:noFill/>
          </a:ln>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0730" y="426137"/>
            <a:ext cx="6362675" cy="3565218"/>
          </a:xfrm>
          <a:prstGeom prst="rect">
            <a:avLst/>
          </a:prstGeom>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740400" y="3810000"/>
            <a:ext cx="3405978" cy="1338649"/>
          </a:xfrm>
          <a:prstGeom prst="rect">
            <a:avLst/>
          </a:prstGeom>
        </p:spPr>
      </p:pic>
    </p:spTree>
    <p:extLst>
      <p:ext uri="{BB962C8B-B14F-4D97-AF65-F5344CB8AC3E}">
        <p14:creationId xmlns:p14="http://schemas.microsoft.com/office/powerpoint/2010/main" val="90869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4904" y="935808"/>
            <a:ext cx="4111903" cy="365881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2"/>
          </p:nvPr>
        </p:nvSpPr>
        <p:spPr>
          <a:xfrm>
            <a:off x="457208" y="935807"/>
            <a:ext cx="3941763" cy="36584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9026455-7417-0142-B6FD-CF822F01D02D}"/>
              </a:ext>
            </a:extLst>
          </p:cNvPr>
          <p:cNvSpPr>
            <a:spLocks noGrp="1"/>
          </p:cNvSpPr>
          <p:nvPr>
            <p:ph type="sldNum" sz="quarter" idx="4"/>
          </p:nvPr>
        </p:nvSpPr>
        <p:spPr>
          <a:xfrm>
            <a:off x="457200" y="4739445"/>
            <a:ext cx="2133600" cy="273844"/>
          </a:xfrm>
          <a:prstGeom prst="rect">
            <a:avLst/>
          </a:prstGeom>
        </p:spPr>
        <p:txBody>
          <a:bodyPr vert="horz" lIns="0" tIns="45720" rIns="91440" bIns="45720" rtlCol="0" anchor="ctr"/>
          <a:lstStyle>
            <a:lvl1pPr algn="l">
              <a:defRPr sz="650" b="1">
                <a:solidFill>
                  <a:schemeClr val="tx1">
                    <a:lumMod val="50000"/>
                    <a:lumOff val="50000"/>
                  </a:schemeClr>
                </a:solidFill>
              </a:defRPr>
            </a:lvl1pPr>
          </a:lstStyle>
          <a:p>
            <a:fld id="{F22B260D-D430-D34B-9B6E-0F9FDE559292}" type="slidenum">
              <a:rPr lang="en-US" smtClean="0"/>
              <a:pPr/>
              <a:t>‹#›</a:t>
            </a:fld>
            <a:r>
              <a:rPr lang="en-US" dirty="0"/>
              <a:t> </a:t>
            </a:r>
            <a:r>
              <a:rPr lang="en-US" b="0" dirty="0"/>
              <a:t>| ATX </a:t>
            </a:r>
            <a:r>
              <a:rPr lang="en-US" b="0" i="1" dirty="0"/>
              <a:t>Confidential &amp; Proprietary</a:t>
            </a:r>
          </a:p>
        </p:txBody>
      </p:sp>
    </p:spTree>
    <p:extLst>
      <p:ext uri="{BB962C8B-B14F-4D97-AF65-F5344CB8AC3E}">
        <p14:creationId xmlns:p14="http://schemas.microsoft.com/office/powerpoint/2010/main" val="335984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Divider -  Media Distribution Solution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12" y="1"/>
            <a:ext cx="9148753" cy="5153798"/>
          </a:xfrm>
          <a:prstGeom prst="rect">
            <a:avLst/>
          </a:prstGeom>
        </p:spPr>
      </p:pic>
      <p:sp>
        <p:nvSpPr>
          <p:cNvPr id="6" name="Rectangle 5"/>
          <p:cNvSpPr/>
          <p:nvPr userDrawn="1"/>
        </p:nvSpPr>
        <p:spPr>
          <a:xfrm>
            <a:off x="1" y="0"/>
            <a:ext cx="6502200" cy="5143500"/>
          </a:xfrm>
          <a:prstGeom prst="rect">
            <a:avLst/>
          </a:prstGeom>
          <a:gradFill>
            <a:gsLst>
              <a:gs pos="0">
                <a:schemeClr val="tx1">
                  <a:alpha val="62000"/>
                </a:schemeClr>
              </a:gs>
              <a:gs pos="100000">
                <a:schemeClr val="tx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6217DEE-04A8-7849-B6E6-E3D6F9AD659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9148754" cy="5153798"/>
          </a:xfrm>
          <a:prstGeom prst="rect">
            <a:avLst/>
          </a:prstGeom>
          <a:ln>
            <a:noFill/>
          </a:ln>
          <a:effectLst/>
        </p:spPr>
      </p:pic>
      <p:sp>
        <p:nvSpPr>
          <p:cNvPr id="2" name="Title 1"/>
          <p:cNvSpPr>
            <a:spLocks noGrp="1"/>
          </p:cNvSpPr>
          <p:nvPr>
            <p:ph type="ctrTitle" hasCustomPrompt="1"/>
          </p:nvPr>
        </p:nvSpPr>
        <p:spPr>
          <a:xfrm>
            <a:off x="685800" y="1931530"/>
            <a:ext cx="5131318" cy="1102519"/>
          </a:xfrm>
        </p:spPr>
        <p:txBody>
          <a:bodyPr vert="horz" lIns="91440" tIns="45720" rIns="91440" bIns="45720" rtlCol="0" anchor="ctr">
            <a:noAutofit/>
          </a:bodyPr>
          <a:lstStyle>
            <a:lvl1pPr>
              <a:defRPr lang="en-US" sz="5400" dirty="0">
                <a:solidFill>
                  <a:schemeClr val="bg1"/>
                </a:solidFill>
                <a:effectLst>
                  <a:outerShdw blurRad="193675" dir="2700000" algn="tl" rotWithShape="0">
                    <a:srgbClr val="000000"/>
                  </a:outerShdw>
                </a:effectLst>
              </a:defRPr>
            </a:lvl1pPr>
          </a:lstStyle>
          <a:p>
            <a:pPr lvl="0"/>
            <a:r>
              <a:rPr lang="en-US" dirty="0"/>
              <a:t>THIS IS YOUR PRESENTATION TITLE</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892800" y="3708401"/>
            <a:ext cx="3253578" cy="1440249"/>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423283" y="4696568"/>
            <a:ext cx="587375" cy="329166"/>
          </a:xfrm>
          <a:prstGeom prst="rect">
            <a:avLst/>
          </a:prstGeom>
        </p:spPr>
      </p:pic>
    </p:spTree>
    <p:extLst>
      <p:ext uri="{BB962C8B-B14F-4D97-AF65-F5344CB8AC3E}">
        <p14:creationId xmlns:p14="http://schemas.microsoft.com/office/powerpoint/2010/main" val="523100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0AE22E12-7A22-9844-B520-048037304799}"/>
              </a:ext>
            </a:extLst>
          </p:cNvPr>
          <p:cNvSpPr>
            <a:spLocks noGrp="1"/>
          </p:cNvSpPr>
          <p:nvPr>
            <p:ph type="sldNum" sz="quarter" idx="4"/>
          </p:nvPr>
        </p:nvSpPr>
        <p:spPr>
          <a:xfrm>
            <a:off x="457200" y="4739445"/>
            <a:ext cx="2133600" cy="273844"/>
          </a:xfrm>
          <a:prstGeom prst="rect">
            <a:avLst/>
          </a:prstGeom>
        </p:spPr>
        <p:txBody>
          <a:bodyPr vert="horz" lIns="0" tIns="45720" rIns="91440" bIns="45720" rtlCol="0" anchor="ctr"/>
          <a:lstStyle>
            <a:lvl1pPr algn="l">
              <a:defRPr sz="650" b="1">
                <a:solidFill>
                  <a:schemeClr val="tx1">
                    <a:lumMod val="50000"/>
                    <a:lumOff val="50000"/>
                  </a:schemeClr>
                </a:solidFill>
              </a:defRPr>
            </a:lvl1pPr>
          </a:lstStyle>
          <a:p>
            <a:fld id="{F22B260D-D430-D34B-9B6E-0F9FDE559292}" type="slidenum">
              <a:rPr lang="en-US" smtClean="0"/>
              <a:pPr/>
              <a:t>‹#›</a:t>
            </a:fld>
            <a:r>
              <a:rPr lang="en-US" dirty="0"/>
              <a:t> </a:t>
            </a:r>
            <a:r>
              <a:rPr lang="en-US" b="0" dirty="0"/>
              <a:t>| ATX </a:t>
            </a:r>
            <a:r>
              <a:rPr lang="en-US" b="0" i="1" dirty="0"/>
              <a:t>Confidential &amp; Proprietary</a:t>
            </a:r>
          </a:p>
        </p:txBody>
      </p:sp>
    </p:spTree>
    <p:extLst>
      <p:ext uri="{BB962C8B-B14F-4D97-AF65-F5344CB8AC3E}">
        <p14:creationId xmlns:p14="http://schemas.microsoft.com/office/powerpoint/2010/main" val="2984784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5" name="Slide Number Placeholder 5">
            <a:extLst>
              <a:ext uri="{FF2B5EF4-FFF2-40B4-BE49-F238E27FC236}">
                <a16:creationId xmlns:a16="http://schemas.microsoft.com/office/drawing/2014/main" id="{62DB8316-7FAC-D245-BD33-9D767AC619BB}"/>
              </a:ext>
            </a:extLst>
          </p:cNvPr>
          <p:cNvSpPr>
            <a:spLocks noGrp="1"/>
          </p:cNvSpPr>
          <p:nvPr>
            <p:ph type="sldNum" sz="quarter" idx="4"/>
          </p:nvPr>
        </p:nvSpPr>
        <p:spPr>
          <a:xfrm>
            <a:off x="457200" y="4739445"/>
            <a:ext cx="2133600" cy="273844"/>
          </a:xfrm>
          <a:prstGeom prst="rect">
            <a:avLst/>
          </a:prstGeom>
        </p:spPr>
        <p:txBody>
          <a:bodyPr vert="horz" lIns="0" tIns="45720" rIns="91440" bIns="45720" rtlCol="0" anchor="ctr"/>
          <a:lstStyle>
            <a:lvl1pPr algn="l">
              <a:defRPr sz="650" b="1">
                <a:solidFill>
                  <a:schemeClr val="tx1">
                    <a:lumMod val="50000"/>
                    <a:lumOff val="50000"/>
                  </a:schemeClr>
                </a:solidFill>
              </a:defRPr>
            </a:lvl1pPr>
          </a:lstStyle>
          <a:p>
            <a:fld id="{F22B260D-D430-D34B-9B6E-0F9FDE559292}" type="slidenum">
              <a:rPr lang="en-US" smtClean="0"/>
              <a:pPr/>
              <a:t>‹#›</a:t>
            </a:fld>
            <a:r>
              <a:rPr lang="en-US" dirty="0"/>
              <a:t> </a:t>
            </a:r>
            <a:r>
              <a:rPr lang="en-US" b="0" dirty="0"/>
              <a:t>| ATX </a:t>
            </a:r>
            <a:r>
              <a:rPr lang="en-US" b="0" i="1" dirty="0"/>
              <a:t>Confidential &amp; Proprietary</a:t>
            </a:r>
          </a:p>
        </p:txBody>
      </p:sp>
    </p:spTree>
    <p:extLst>
      <p:ext uri="{BB962C8B-B14F-4D97-AF65-F5344CB8AC3E}">
        <p14:creationId xmlns:p14="http://schemas.microsoft.com/office/powerpoint/2010/main" val="1438082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4904" y="935808"/>
            <a:ext cx="4111903" cy="365881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0"/>
          </p:nvPr>
        </p:nvSpPr>
        <p:spPr>
          <a:xfrm>
            <a:off x="457208" y="935837"/>
            <a:ext cx="3881303" cy="3658388"/>
          </a:xfrm>
        </p:spPr>
        <p:txBody>
          <a:bodyPr/>
          <a:lstStyle/>
          <a:p>
            <a:endParaRPr lang="en-US"/>
          </a:p>
        </p:txBody>
      </p:sp>
      <p:sp>
        <p:nvSpPr>
          <p:cNvPr id="6" name="Slide Number Placeholder 5">
            <a:extLst>
              <a:ext uri="{FF2B5EF4-FFF2-40B4-BE49-F238E27FC236}">
                <a16:creationId xmlns:a16="http://schemas.microsoft.com/office/drawing/2014/main" id="{EFDCBC8B-BB13-E04F-ABBD-3C18926D0F9B}"/>
              </a:ext>
            </a:extLst>
          </p:cNvPr>
          <p:cNvSpPr>
            <a:spLocks noGrp="1"/>
          </p:cNvSpPr>
          <p:nvPr>
            <p:ph type="sldNum" sz="quarter" idx="4"/>
          </p:nvPr>
        </p:nvSpPr>
        <p:spPr>
          <a:xfrm>
            <a:off x="457200" y="4739445"/>
            <a:ext cx="2133600" cy="273844"/>
          </a:xfrm>
          <a:prstGeom prst="rect">
            <a:avLst/>
          </a:prstGeom>
        </p:spPr>
        <p:txBody>
          <a:bodyPr vert="horz" lIns="0" tIns="45720" rIns="91440" bIns="45720" rtlCol="0" anchor="ctr"/>
          <a:lstStyle>
            <a:lvl1pPr algn="l">
              <a:defRPr sz="650" b="1">
                <a:solidFill>
                  <a:schemeClr val="tx1">
                    <a:lumMod val="50000"/>
                    <a:lumOff val="50000"/>
                  </a:schemeClr>
                </a:solidFill>
              </a:defRPr>
            </a:lvl1pPr>
          </a:lstStyle>
          <a:p>
            <a:fld id="{F22B260D-D430-D34B-9B6E-0F9FDE559292}" type="slidenum">
              <a:rPr lang="en-US" smtClean="0"/>
              <a:pPr/>
              <a:t>‹#›</a:t>
            </a:fld>
            <a:r>
              <a:rPr lang="en-US" dirty="0"/>
              <a:t> </a:t>
            </a:r>
            <a:r>
              <a:rPr lang="en-US" b="0" dirty="0"/>
              <a:t>| ATX </a:t>
            </a:r>
            <a:r>
              <a:rPr lang="en-US" b="0" i="1" dirty="0"/>
              <a:t>Confidential &amp; Proprietary</a:t>
            </a:r>
          </a:p>
        </p:txBody>
      </p:sp>
    </p:spTree>
    <p:extLst>
      <p:ext uri="{BB962C8B-B14F-4D97-AF65-F5344CB8AC3E}">
        <p14:creationId xmlns:p14="http://schemas.microsoft.com/office/powerpoint/2010/main" val="121535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91" y="3"/>
            <a:ext cx="9148760" cy="5153801"/>
          </a:xfrm>
          <a:prstGeom prst="rect">
            <a:avLst/>
          </a:prstGeom>
          <a:solidFill>
            <a:schemeClr val="bg1"/>
          </a:solidFill>
        </p:spPr>
      </p:pic>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8" y="935838"/>
            <a:ext cx="4126967" cy="3658786"/>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0"/>
          </p:nvPr>
        </p:nvSpPr>
        <p:spPr>
          <a:xfrm>
            <a:off x="4862280" y="945699"/>
            <a:ext cx="3824523" cy="3522276"/>
          </a:xfrm>
        </p:spPr>
        <p:txBody>
          <a:bodyPr/>
          <a:lstStyle/>
          <a:p>
            <a:endParaRPr lang="en-US"/>
          </a:p>
        </p:txBody>
      </p:sp>
      <p:cxnSp>
        <p:nvCxnSpPr>
          <p:cNvPr id="10" name="Straight Connector 9"/>
          <p:cNvCxnSpPr/>
          <p:nvPr userDrawn="1"/>
        </p:nvCxnSpPr>
        <p:spPr>
          <a:xfrm>
            <a:off x="457200" y="771235"/>
            <a:ext cx="911964" cy="0"/>
          </a:xfrm>
          <a:prstGeom prst="line">
            <a:avLst/>
          </a:prstGeom>
          <a:ln w="38100" cmpd="sng">
            <a:solidFill>
              <a:srgbClr val="27AAE1"/>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892800" y="3708401"/>
            <a:ext cx="3253578" cy="1440249"/>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23283" y="4696568"/>
            <a:ext cx="587375" cy="329166"/>
          </a:xfrm>
          <a:prstGeom prst="rect">
            <a:avLst/>
          </a:prstGeom>
        </p:spPr>
      </p:pic>
      <p:sp>
        <p:nvSpPr>
          <p:cNvPr id="13" name="Slide Number Placeholder 5">
            <a:extLst>
              <a:ext uri="{FF2B5EF4-FFF2-40B4-BE49-F238E27FC236}">
                <a16:creationId xmlns:a16="http://schemas.microsoft.com/office/drawing/2014/main" id="{CAA68E6D-54EE-1F46-9815-18C6CC18223C}"/>
              </a:ext>
            </a:extLst>
          </p:cNvPr>
          <p:cNvSpPr>
            <a:spLocks noGrp="1"/>
          </p:cNvSpPr>
          <p:nvPr>
            <p:ph type="sldNum" sz="quarter" idx="4"/>
          </p:nvPr>
        </p:nvSpPr>
        <p:spPr>
          <a:xfrm>
            <a:off x="457200" y="4739445"/>
            <a:ext cx="2133600" cy="273844"/>
          </a:xfrm>
          <a:prstGeom prst="rect">
            <a:avLst/>
          </a:prstGeom>
        </p:spPr>
        <p:txBody>
          <a:bodyPr vert="horz" lIns="0" tIns="45720" rIns="91440" bIns="45720" rtlCol="0" anchor="ctr"/>
          <a:lstStyle>
            <a:lvl1pPr algn="l">
              <a:defRPr sz="650" b="1">
                <a:solidFill>
                  <a:schemeClr val="tx1">
                    <a:lumMod val="50000"/>
                    <a:lumOff val="50000"/>
                  </a:schemeClr>
                </a:solidFill>
              </a:defRPr>
            </a:lvl1pPr>
          </a:lstStyle>
          <a:p>
            <a:fld id="{F22B260D-D430-D34B-9B6E-0F9FDE559292}" type="slidenum">
              <a:rPr lang="en-US" smtClean="0"/>
              <a:pPr/>
              <a:t>‹#›</a:t>
            </a:fld>
            <a:r>
              <a:rPr lang="en-US" dirty="0"/>
              <a:t> </a:t>
            </a:r>
            <a:r>
              <a:rPr lang="en-US" b="0" dirty="0"/>
              <a:t>| ATX </a:t>
            </a:r>
            <a:r>
              <a:rPr lang="en-US" b="0" i="1" dirty="0"/>
              <a:t>Confidential &amp; Proprietary</a:t>
            </a:r>
          </a:p>
        </p:txBody>
      </p:sp>
    </p:spTree>
    <p:extLst>
      <p:ext uri="{BB962C8B-B14F-4D97-AF65-F5344CB8AC3E}">
        <p14:creationId xmlns:p14="http://schemas.microsoft.com/office/powerpoint/2010/main" val="47549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p:cNvSpPr/>
          <p:nvPr userDrawn="1"/>
        </p:nvSpPr>
        <p:spPr>
          <a:xfrm>
            <a:off x="359317" y="600927"/>
            <a:ext cx="1418683" cy="4088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3567910" y="926796"/>
            <a:ext cx="2518569" cy="3658786"/>
          </a:xfrm>
        </p:spPr>
        <p:txBody>
          <a:bodyPr>
            <a:noAutofit/>
          </a:bodyPr>
          <a:lstStyle>
            <a:lvl1pPr marL="0" indent="0">
              <a:buNone/>
              <a:defRPr sz="1800">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dirty="0"/>
              <a:t>Content A</a:t>
            </a:r>
            <a:br>
              <a:rPr lang="en-US" dirty="0"/>
            </a:br>
            <a:r>
              <a:rPr lang="en-US" dirty="0"/>
              <a:t>Click to edit Master text styles</a:t>
            </a:r>
          </a:p>
        </p:txBody>
      </p:sp>
      <p:sp>
        <p:nvSpPr>
          <p:cNvPr id="5" name="Picture Placeholder 4"/>
          <p:cNvSpPr>
            <a:spLocks noGrp="1"/>
          </p:cNvSpPr>
          <p:nvPr>
            <p:ph type="pic" sz="quarter" idx="10"/>
          </p:nvPr>
        </p:nvSpPr>
        <p:spPr>
          <a:xfrm>
            <a:off x="0" y="-9144"/>
            <a:ext cx="3312092" cy="5161788"/>
          </a:xfrm>
          <a:solidFill>
            <a:srgbClr val="FFFFFF"/>
          </a:solidFill>
        </p:spPr>
        <p:txBody>
          <a:bodyPr anchor="ctr"/>
          <a:lstStyle>
            <a:lvl1pPr marL="0" indent="0" algn="ctr">
              <a:buNone/>
              <a:defRPr/>
            </a:lvl1pPr>
          </a:lstStyle>
          <a:p>
            <a:endParaRPr lang="en-US"/>
          </a:p>
        </p:txBody>
      </p:sp>
      <p:sp>
        <p:nvSpPr>
          <p:cNvPr id="7" name="Content Placeholder 2"/>
          <p:cNvSpPr>
            <a:spLocks noGrp="1"/>
          </p:cNvSpPr>
          <p:nvPr>
            <p:ph idx="11" hasCustomPrompt="1"/>
          </p:nvPr>
        </p:nvSpPr>
        <p:spPr>
          <a:xfrm>
            <a:off x="6168239" y="926796"/>
            <a:ext cx="2518569" cy="3658786"/>
          </a:xfrm>
        </p:spPr>
        <p:txBody>
          <a:bodyPr>
            <a:noAutofit/>
          </a:bodyPr>
          <a:lstStyle>
            <a:lvl1pPr marL="0" indent="0">
              <a:buNone/>
              <a:defRPr sz="1800">
                <a:latin typeface="Arial"/>
                <a:cs typeface="Arial"/>
              </a:defRPr>
            </a:lvl1pPr>
            <a:lvl2pPr marL="457200" indent="0">
              <a:buNone/>
              <a:defRPr>
                <a:latin typeface="Arial"/>
                <a:cs typeface="Arial"/>
              </a:defRPr>
            </a:lvl2pPr>
            <a:lvl3pPr marL="914400" indent="0">
              <a:buNone/>
              <a:defRPr>
                <a:latin typeface="Arial"/>
                <a:cs typeface="Arial"/>
              </a:defRPr>
            </a:lvl3pPr>
            <a:lvl4pPr marL="1371600" indent="0">
              <a:buNone/>
              <a:defRPr>
                <a:latin typeface="Arial"/>
                <a:cs typeface="Arial"/>
              </a:defRPr>
            </a:lvl4pPr>
            <a:lvl5pPr marL="1828800" indent="0">
              <a:buNone/>
              <a:defRPr>
                <a:latin typeface="Arial"/>
                <a:cs typeface="Arial"/>
              </a:defRPr>
            </a:lvl5pPr>
          </a:lstStyle>
          <a:p>
            <a:pPr lvl="0"/>
            <a:r>
              <a:rPr lang="en-US" dirty="0"/>
              <a:t>Content B</a:t>
            </a:r>
            <a:br>
              <a:rPr lang="en-US" dirty="0"/>
            </a:br>
            <a:r>
              <a:rPr lang="en-US" dirty="0"/>
              <a:t>Click to edit Master text styles</a:t>
            </a:r>
          </a:p>
        </p:txBody>
      </p:sp>
      <p:sp>
        <p:nvSpPr>
          <p:cNvPr id="4" name="Title 3"/>
          <p:cNvSpPr>
            <a:spLocks noGrp="1"/>
          </p:cNvSpPr>
          <p:nvPr>
            <p:ph type="title"/>
          </p:nvPr>
        </p:nvSpPr>
        <p:spPr>
          <a:xfrm>
            <a:off x="3567910" y="205979"/>
            <a:ext cx="5118890" cy="554133"/>
          </a:xfrm>
        </p:spPr>
        <p:txBody>
          <a:bodyPr/>
          <a:lstStyle/>
          <a:p>
            <a:r>
              <a:rPr lang="en-US" dirty="0"/>
              <a:t>Click to edit Master title style</a:t>
            </a:r>
          </a:p>
        </p:txBody>
      </p:sp>
      <p:cxnSp>
        <p:nvCxnSpPr>
          <p:cNvPr id="8" name="Straight Connector 7"/>
          <p:cNvCxnSpPr/>
          <p:nvPr userDrawn="1"/>
        </p:nvCxnSpPr>
        <p:spPr>
          <a:xfrm>
            <a:off x="3567910" y="771235"/>
            <a:ext cx="911964" cy="0"/>
          </a:xfrm>
          <a:prstGeom prst="line">
            <a:avLst/>
          </a:prstGeom>
          <a:ln w="38100" cmpd="sng">
            <a:solidFill>
              <a:srgbClr val="27AAE1"/>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5B77C405-8E58-1B46-AF1C-BC78F2B431F3}"/>
              </a:ext>
            </a:extLst>
          </p:cNvPr>
          <p:cNvSpPr>
            <a:spLocks noGrp="1"/>
          </p:cNvSpPr>
          <p:nvPr>
            <p:ph type="sldNum" sz="quarter" idx="4"/>
          </p:nvPr>
        </p:nvSpPr>
        <p:spPr>
          <a:xfrm>
            <a:off x="457200" y="4739445"/>
            <a:ext cx="2133600" cy="273844"/>
          </a:xfrm>
          <a:prstGeom prst="rect">
            <a:avLst/>
          </a:prstGeom>
        </p:spPr>
        <p:txBody>
          <a:bodyPr vert="horz" lIns="0" tIns="45720" rIns="91440" bIns="45720" rtlCol="0" anchor="ctr"/>
          <a:lstStyle>
            <a:lvl1pPr algn="l">
              <a:defRPr sz="650" b="1">
                <a:solidFill>
                  <a:schemeClr val="bg1"/>
                </a:solidFill>
              </a:defRPr>
            </a:lvl1pPr>
          </a:lstStyle>
          <a:p>
            <a:fld id="{F22B260D-D430-D34B-9B6E-0F9FDE559292}" type="slidenum">
              <a:rPr lang="en-US" smtClean="0"/>
              <a:pPr/>
              <a:t>‹#›</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190357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Picture Placeholder 4"/>
          <p:cNvSpPr>
            <a:spLocks noGrp="1"/>
          </p:cNvSpPr>
          <p:nvPr>
            <p:ph type="pic" sz="quarter" idx="11"/>
          </p:nvPr>
        </p:nvSpPr>
        <p:spPr>
          <a:xfrm>
            <a:off x="1152442" y="1588963"/>
            <a:ext cx="2029801" cy="1582525"/>
          </a:xfrm>
        </p:spPr>
        <p:txBody>
          <a:bodyPr/>
          <a:lstStyle/>
          <a:p>
            <a:endParaRPr lang="en-US" dirty="0"/>
          </a:p>
        </p:txBody>
      </p:sp>
      <p:sp>
        <p:nvSpPr>
          <p:cNvPr id="6" name="Picture Placeholder 4"/>
          <p:cNvSpPr>
            <a:spLocks noGrp="1"/>
          </p:cNvSpPr>
          <p:nvPr>
            <p:ph type="pic" sz="quarter" idx="12"/>
          </p:nvPr>
        </p:nvSpPr>
        <p:spPr>
          <a:xfrm>
            <a:off x="3488560" y="1588963"/>
            <a:ext cx="2029801" cy="1582525"/>
          </a:xfrm>
        </p:spPr>
        <p:txBody>
          <a:bodyPr/>
          <a:lstStyle/>
          <a:p>
            <a:endParaRPr lang="en-US" dirty="0"/>
          </a:p>
        </p:txBody>
      </p:sp>
      <p:sp>
        <p:nvSpPr>
          <p:cNvPr id="7" name="Picture Placeholder 4"/>
          <p:cNvSpPr>
            <a:spLocks noGrp="1"/>
          </p:cNvSpPr>
          <p:nvPr>
            <p:ph type="pic" sz="quarter" idx="13"/>
          </p:nvPr>
        </p:nvSpPr>
        <p:spPr>
          <a:xfrm>
            <a:off x="5857122" y="1588963"/>
            <a:ext cx="2029801" cy="1582525"/>
          </a:xfrm>
        </p:spPr>
        <p:txBody>
          <a:bodyPr/>
          <a:lstStyle/>
          <a:p>
            <a:endParaRPr lang="en-US"/>
          </a:p>
        </p:txBody>
      </p:sp>
      <p:sp>
        <p:nvSpPr>
          <p:cNvPr id="9" name="Text Placeholder 8"/>
          <p:cNvSpPr>
            <a:spLocks noGrp="1"/>
          </p:cNvSpPr>
          <p:nvPr>
            <p:ph type="body" sz="quarter" idx="14" hasCustomPrompt="1"/>
          </p:nvPr>
        </p:nvSpPr>
        <p:spPr>
          <a:xfrm>
            <a:off x="1151738" y="3386604"/>
            <a:ext cx="2029801" cy="494202"/>
          </a:xfrm>
        </p:spPr>
        <p:txBody>
          <a:bodyPr>
            <a:noAutofit/>
          </a:bodyPr>
          <a:lstStyle>
            <a:lvl1pPr marL="0" indent="0" algn="ctr">
              <a:buNone/>
              <a:defRPr sz="1800" b="1"/>
            </a:lvl1pPr>
            <a:lvl2pPr marL="457200" indent="0" algn="ctr">
              <a:buNone/>
              <a:defRPr sz="1600" b="1"/>
            </a:lvl2pPr>
            <a:lvl3pPr marL="914400" indent="0" algn="ctr">
              <a:buNone/>
              <a:defRPr sz="1400" b="1"/>
            </a:lvl3pPr>
            <a:lvl4pPr marL="1371600" indent="0" algn="ctr">
              <a:buNone/>
              <a:defRPr sz="1200" b="1"/>
            </a:lvl4pPr>
            <a:lvl5pPr marL="1828800" indent="0" algn="ctr">
              <a:buNone/>
              <a:defRPr sz="1200" b="1"/>
            </a:lvl5pPr>
          </a:lstStyle>
          <a:p>
            <a:pPr lvl="0"/>
            <a:r>
              <a:rPr lang="en-US" dirty="0"/>
              <a:t>Content</a:t>
            </a:r>
          </a:p>
        </p:txBody>
      </p:sp>
      <p:sp>
        <p:nvSpPr>
          <p:cNvPr id="10" name="Text Placeholder 8"/>
          <p:cNvSpPr>
            <a:spLocks noGrp="1"/>
          </p:cNvSpPr>
          <p:nvPr>
            <p:ph type="body" sz="quarter" idx="15" hasCustomPrompt="1"/>
          </p:nvPr>
        </p:nvSpPr>
        <p:spPr>
          <a:xfrm>
            <a:off x="3488560" y="3395205"/>
            <a:ext cx="2029801" cy="494202"/>
          </a:xfrm>
        </p:spPr>
        <p:txBody>
          <a:bodyPr>
            <a:noAutofit/>
          </a:bodyPr>
          <a:lstStyle>
            <a:lvl1pPr marL="0" indent="0" algn="ctr">
              <a:buNone/>
              <a:defRPr sz="1800" b="1"/>
            </a:lvl1pPr>
            <a:lvl2pPr marL="457200" indent="0" algn="ctr">
              <a:buNone/>
              <a:defRPr sz="1600" b="1"/>
            </a:lvl2pPr>
            <a:lvl3pPr marL="914400" indent="0" algn="ctr">
              <a:buNone/>
              <a:defRPr sz="1400" b="1"/>
            </a:lvl3pPr>
            <a:lvl4pPr marL="1371600" indent="0" algn="ctr">
              <a:buNone/>
              <a:defRPr sz="1200" b="1"/>
            </a:lvl4pPr>
            <a:lvl5pPr marL="1828800" indent="0" algn="ctr">
              <a:buNone/>
              <a:defRPr sz="1200" b="1"/>
            </a:lvl5pPr>
          </a:lstStyle>
          <a:p>
            <a:pPr lvl="0"/>
            <a:r>
              <a:rPr lang="en-US" dirty="0"/>
              <a:t>Content</a:t>
            </a:r>
          </a:p>
        </p:txBody>
      </p:sp>
      <p:sp>
        <p:nvSpPr>
          <p:cNvPr id="11" name="Text Placeholder 8"/>
          <p:cNvSpPr>
            <a:spLocks noGrp="1"/>
          </p:cNvSpPr>
          <p:nvPr>
            <p:ph type="body" sz="quarter" idx="16" hasCustomPrompt="1"/>
          </p:nvPr>
        </p:nvSpPr>
        <p:spPr>
          <a:xfrm>
            <a:off x="5857121" y="3395205"/>
            <a:ext cx="2029801" cy="494202"/>
          </a:xfrm>
        </p:spPr>
        <p:txBody>
          <a:bodyPr>
            <a:noAutofit/>
          </a:bodyPr>
          <a:lstStyle>
            <a:lvl1pPr marL="0" indent="0" algn="ctr">
              <a:buNone/>
              <a:defRPr sz="1800" b="1"/>
            </a:lvl1pPr>
            <a:lvl2pPr marL="457200" indent="0" algn="ctr">
              <a:buNone/>
              <a:defRPr sz="1600" b="1"/>
            </a:lvl2pPr>
            <a:lvl3pPr marL="914400" indent="0" algn="ctr">
              <a:buNone/>
              <a:defRPr sz="1400" b="1"/>
            </a:lvl3pPr>
            <a:lvl4pPr marL="1371600" indent="0" algn="ctr">
              <a:buNone/>
              <a:defRPr sz="1200" b="1"/>
            </a:lvl4pPr>
            <a:lvl5pPr marL="1828800" indent="0" algn="ctr">
              <a:buNone/>
              <a:defRPr sz="1200" b="1"/>
            </a:lvl5pPr>
          </a:lstStyle>
          <a:p>
            <a:pPr lvl="0"/>
            <a:r>
              <a:rPr lang="en-US" dirty="0"/>
              <a:t>Content</a:t>
            </a:r>
          </a:p>
        </p:txBody>
      </p:sp>
      <p:sp>
        <p:nvSpPr>
          <p:cNvPr id="12" name="Slide Number Placeholder 5">
            <a:extLst>
              <a:ext uri="{FF2B5EF4-FFF2-40B4-BE49-F238E27FC236}">
                <a16:creationId xmlns:a16="http://schemas.microsoft.com/office/drawing/2014/main" id="{97854181-DD29-F840-869E-1FCA2B210F1A}"/>
              </a:ext>
            </a:extLst>
          </p:cNvPr>
          <p:cNvSpPr>
            <a:spLocks noGrp="1"/>
          </p:cNvSpPr>
          <p:nvPr>
            <p:ph type="sldNum" sz="quarter" idx="4"/>
          </p:nvPr>
        </p:nvSpPr>
        <p:spPr>
          <a:xfrm>
            <a:off x="457200" y="4739445"/>
            <a:ext cx="2133600" cy="273844"/>
          </a:xfrm>
          <a:prstGeom prst="rect">
            <a:avLst/>
          </a:prstGeom>
        </p:spPr>
        <p:txBody>
          <a:bodyPr vert="horz" lIns="0" tIns="45720" rIns="91440" bIns="45720" rtlCol="0" anchor="ctr"/>
          <a:lstStyle>
            <a:lvl1pPr algn="l">
              <a:defRPr sz="650" b="1">
                <a:solidFill>
                  <a:schemeClr val="tx1">
                    <a:lumMod val="50000"/>
                    <a:lumOff val="50000"/>
                  </a:schemeClr>
                </a:solidFill>
              </a:defRPr>
            </a:lvl1pPr>
          </a:lstStyle>
          <a:p>
            <a:fld id="{F22B260D-D430-D34B-9B6E-0F9FDE559292}" type="slidenum">
              <a:rPr lang="en-US" smtClean="0"/>
              <a:pPr/>
              <a:t>‹#›</a:t>
            </a:fld>
            <a:r>
              <a:rPr lang="en-US" dirty="0"/>
              <a:t> </a:t>
            </a:r>
            <a:r>
              <a:rPr lang="en-US" b="0" dirty="0"/>
              <a:t>| ATX </a:t>
            </a:r>
            <a:r>
              <a:rPr lang="en-US" b="0" i="1" dirty="0"/>
              <a:t>Confidential &amp; Proprietary</a:t>
            </a:r>
          </a:p>
        </p:txBody>
      </p:sp>
    </p:spTree>
    <p:extLst>
      <p:ext uri="{BB962C8B-B14F-4D97-AF65-F5344CB8AC3E}">
        <p14:creationId xmlns:p14="http://schemas.microsoft.com/office/powerpoint/2010/main" val="51284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ver/Divider - Media Distribution">
    <p:spTree>
      <p:nvGrpSpPr>
        <p:cNvPr id="1" name=""/>
        <p:cNvGrpSpPr/>
        <p:nvPr/>
      </p:nvGrpSpPr>
      <p:grpSpPr>
        <a:xfrm>
          <a:off x="0" y="0"/>
          <a:ext cx="0" cy="0"/>
          <a:chOff x="0" y="0"/>
          <a:chExt cx="0" cy="0"/>
        </a:xfrm>
      </p:grpSpPr>
      <p:sp>
        <p:nvSpPr>
          <p:cNvPr id="15" name="Rectangle 14"/>
          <p:cNvSpPr/>
          <p:nvPr userDrawn="1"/>
        </p:nvSpPr>
        <p:spPr>
          <a:xfrm>
            <a:off x="-1" y="3"/>
            <a:ext cx="9153143" cy="51537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0" y="3"/>
            <a:ext cx="9148760" cy="5153801"/>
          </a:xfrm>
          <a:prstGeom prst="rect">
            <a:avLst/>
          </a:prstGeom>
        </p:spPr>
      </p:pic>
      <p:sp>
        <p:nvSpPr>
          <p:cNvPr id="8" name="Rectangle 7"/>
          <p:cNvSpPr/>
          <p:nvPr userDrawn="1"/>
        </p:nvSpPr>
        <p:spPr>
          <a:xfrm>
            <a:off x="1" y="0"/>
            <a:ext cx="4205618" cy="5143500"/>
          </a:xfrm>
          <a:prstGeom prst="rect">
            <a:avLst/>
          </a:prstGeom>
          <a:gradFill>
            <a:gsLst>
              <a:gs pos="0">
                <a:schemeClr val="tx1">
                  <a:alpha val="91000"/>
                </a:schemeClr>
              </a:gs>
              <a:gs pos="100000">
                <a:schemeClr val="tx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931530"/>
            <a:ext cx="5131318" cy="1102519"/>
          </a:xfrm>
        </p:spPr>
        <p:txBody>
          <a:bodyPr>
            <a:noAutofit/>
          </a:bodyPr>
          <a:lstStyle>
            <a:lvl1pPr algn="l">
              <a:defRPr sz="5400" b="1">
                <a:solidFill>
                  <a:schemeClr val="bg1"/>
                </a:solidFill>
                <a:effectLst>
                  <a:outerShdw blurRad="193675" dir="2700000" algn="tl" rotWithShape="0">
                    <a:srgbClr val="000000"/>
                  </a:outerShdw>
                </a:effectLst>
              </a:defRPr>
            </a:lvl1pPr>
          </a:lstStyle>
          <a:p>
            <a:r>
              <a:rPr lang="en-US" dirty="0"/>
              <a:t>THIS IS YOUR PRESENTATION TITLE</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1"/>
            <a:ext cx="9148754" cy="5153798"/>
          </a:xfrm>
          <a:prstGeom prst="rect">
            <a:avLst/>
          </a:prstGeom>
          <a:ln>
            <a:noFill/>
          </a:ln>
          <a:effectLst/>
        </p:spPr>
      </p:pic>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892800" y="3708401"/>
            <a:ext cx="3253578" cy="1440249"/>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423283" y="4696568"/>
            <a:ext cx="587375" cy="329166"/>
          </a:xfrm>
          <a:prstGeom prst="rect">
            <a:avLst/>
          </a:prstGeom>
        </p:spPr>
      </p:pic>
    </p:spTree>
    <p:extLst>
      <p:ext uri="{BB962C8B-B14F-4D97-AF65-F5344CB8AC3E}">
        <p14:creationId xmlns:p14="http://schemas.microsoft.com/office/powerpoint/2010/main" val="98394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2377" y="-5150"/>
            <a:ext cx="9148755" cy="5153799"/>
          </a:xfrm>
          <a:prstGeom prst="rect">
            <a:avLst/>
          </a:prstGeom>
        </p:spPr>
      </p:pic>
      <p:pic>
        <p:nvPicPr>
          <p:cNvPr id="4" name="Picture 3"/>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423283" y="4696568"/>
            <a:ext cx="587375" cy="329166"/>
          </a:xfrm>
          <a:prstGeom prst="rect">
            <a:avLst/>
          </a:prstGeom>
        </p:spPr>
      </p:pic>
      <p:sp>
        <p:nvSpPr>
          <p:cNvPr id="2" name="Title Placeholder 1"/>
          <p:cNvSpPr>
            <a:spLocks noGrp="1"/>
          </p:cNvSpPr>
          <p:nvPr>
            <p:ph type="title"/>
          </p:nvPr>
        </p:nvSpPr>
        <p:spPr>
          <a:xfrm>
            <a:off x="457200" y="205979"/>
            <a:ext cx="8229600" cy="5541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936235"/>
            <a:ext cx="8229600" cy="365838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a:off x="457200" y="771235"/>
            <a:ext cx="911964" cy="0"/>
          </a:xfrm>
          <a:prstGeom prst="line">
            <a:avLst/>
          </a:prstGeom>
          <a:ln w="38100" cmpd="sng">
            <a:solidFill>
              <a:srgbClr val="27AAE1"/>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a:extLst>
              <a:ext uri="{FF2B5EF4-FFF2-40B4-BE49-F238E27FC236}">
                <a16:creationId xmlns:a16="http://schemas.microsoft.com/office/drawing/2014/main" id="{0606737C-31A1-604F-87A1-29DA4C1E483F}"/>
              </a:ext>
            </a:extLst>
          </p:cNvPr>
          <p:cNvSpPr>
            <a:spLocks noGrp="1"/>
          </p:cNvSpPr>
          <p:nvPr>
            <p:ph type="sldNum" sz="quarter" idx="4"/>
          </p:nvPr>
        </p:nvSpPr>
        <p:spPr>
          <a:xfrm>
            <a:off x="457200" y="4739445"/>
            <a:ext cx="2133600" cy="273844"/>
          </a:xfrm>
          <a:prstGeom prst="rect">
            <a:avLst/>
          </a:prstGeom>
        </p:spPr>
        <p:txBody>
          <a:bodyPr vert="horz" lIns="0" tIns="45720" rIns="91440" bIns="45720" rtlCol="0" anchor="ctr"/>
          <a:lstStyle>
            <a:lvl1pPr algn="l">
              <a:defRPr sz="650" b="1">
                <a:solidFill>
                  <a:schemeClr val="tx1">
                    <a:lumMod val="50000"/>
                    <a:lumOff val="50000"/>
                  </a:schemeClr>
                </a:solidFill>
              </a:defRPr>
            </a:lvl1pPr>
          </a:lstStyle>
          <a:p>
            <a:fld id="{F22B260D-D430-D34B-9B6E-0F9FDE559292}" type="slidenum">
              <a:rPr lang="en-US" smtClean="0"/>
              <a:pPr/>
              <a:t>‹#›</a:t>
            </a:fld>
            <a:r>
              <a:rPr lang="en-US" dirty="0"/>
              <a:t> </a:t>
            </a:r>
            <a:r>
              <a:rPr lang="en-US" b="0" dirty="0"/>
              <a:t>| ATX </a:t>
            </a:r>
            <a:r>
              <a:rPr lang="en-US" b="0" i="1" dirty="0"/>
              <a:t>Confidential &amp; Proprietary</a:t>
            </a:r>
          </a:p>
        </p:txBody>
      </p:sp>
    </p:spTree>
    <p:extLst>
      <p:ext uri="{BB962C8B-B14F-4D97-AF65-F5344CB8AC3E}">
        <p14:creationId xmlns:p14="http://schemas.microsoft.com/office/powerpoint/2010/main" val="2974945558"/>
      </p:ext>
    </p:extLst>
  </p:cSld>
  <p:clrMap bg1="lt1" tx1="dk1" bg2="lt2" tx2="dk2" accent1="accent1" accent2="accent2" accent3="accent3" accent4="accent4" accent5="accent5" accent6="accent6" hlink="hlink" folHlink="folHlink"/>
  <p:sldLayoutIdLst>
    <p:sldLayoutId id="2147483934" r:id="rId1"/>
    <p:sldLayoutId id="2147483937" r:id="rId2"/>
    <p:sldLayoutId id="2147483715" r:id="rId3"/>
    <p:sldLayoutId id="2147483716" r:id="rId4"/>
    <p:sldLayoutId id="2147483717" r:id="rId5"/>
    <p:sldLayoutId id="2147483719" r:id="rId6"/>
    <p:sldLayoutId id="2147483720" r:id="rId7"/>
    <p:sldLayoutId id="2147483723" r:id="rId8"/>
    <p:sldLayoutId id="2147483938" r:id="rId9"/>
    <p:sldLayoutId id="2147483939" r:id="rId10"/>
  </p:sldLayoutIdLst>
  <p:hf hdr="0" ftr="0" dt="0"/>
  <p:txStyles>
    <p:titleStyle>
      <a:lvl1pPr algn="l" defTabSz="457200" rtl="0" eaLnBrk="1" latinLnBrk="0" hangingPunct="1">
        <a:spcBef>
          <a:spcPct val="0"/>
        </a:spcBef>
        <a:buNone/>
        <a:defRPr sz="2800" b="1" kern="1200">
          <a:solidFill>
            <a:schemeClr val="tx2"/>
          </a:solidFill>
          <a:latin typeface="+mj-lt"/>
          <a:ea typeface="+mj-ea"/>
          <a:cs typeface="+mj-cs"/>
        </a:defRPr>
      </a:lvl1pPr>
    </p:titleStyle>
    <p:bodyStyle>
      <a:lvl1pPr marL="342900" indent="-342900" algn="l" defTabSz="457200" rtl="0" eaLnBrk="1" latinLnBrk="0" hangingPunct="1">
        <a:lnSpc>
          <a:spcPct val="90000"/>
        </a:lnSpc>
        <a:spcBef>
          <a:spcPts val="0"/>
        </a:spcBef>
        <a:spcAft>
          <a:spcPts val="600"/>
        </a:spcAft>
        <a:buFont typeface="Arial"/>
        <a:buChar char="•"/>
        <a:defRPr sz="2400" kern="1200">
          <a:solidFill>
            <a:schemeClr val="tx1"/>
          </a:solidFill>
          <a:latin typeface="+mn-lt"/>
          <a:ea typeface="+mn-ea"/>
          <a:cs typeface="+mn-cs"/>
        </a:defRPr>
      </a:lvl1pPr>
      <a:lvl2pPr marL="742950" indent="-285750" algn="l" defTabSz="457200" rtl="0" eaLnBrk="1" latinLnBrk="0" hangingPunct="1">
        <a:lnSpc>
          <a:spcPct val="90000"/>
        </a:lnSpc>
        <a:spcBef>
          <a:spcPts val="0"/>
        </a:spcBef>
        <a:spcAft>
          <a:spcPts val="600"/>
        </a:spcAft>
        <a:buFont typeface="Arial"/>
        <a:buChar char="–"/>
        <a:defRPr sz="2000" kern="1200">
          <a:solidFill>
            <a:schemeClr val="tx1"/>
          </a:solidFill>
          <a:latin typeface="+mn-lt"/>
          <a:ea typeface="+mn-ea"/>
          <a:cs typeface="+mn-cs"/>
        </a:defRPr>
      </a:lvl2pPr>
      <a:lvl3pPr marL="1143000" indent="-228600" algn="l" defTabSz="457200" rtl="0" eaLnBrk="1" latinLnBrk="0" hangingPunct="1">
        <a:lnSpc>
          <a:spcPct val="90000"/>
        </a:lnSpc>
        <a:spcBef>
          <a:spcPts val="0"/>
        </a:spcBef>
        <a:spcAft>
          <a:spcPts val="600"/>
        </a:spcAft>
        <a:buFont typeface="Arial"/>
        <a:buChar char="•"/>
        <a:defRPr sz="1800" kern="1200">
          <a:solidFill>
            <a:schemeClr val="tx1"/>
          </a:solidFill>
          <a:latin typeface="+mn-lt"/>
          <a:ea typeface="+mn-ea"/>
          <a:cs typeface="+mn-cs"/>
        </a:defRPr>
      </a:lvl3pPr>
      <a:lvl4pPr marL="1600200" indent="-228600" algn="l" defTabSz="457200" rtl="0" eaLnBrk="1" latinLnBrk="0" hangingPunct="1">
        <a:lnSpc>
          <a:spcPct val="90000"/>
        </a:lnSpc>
        <a:spcBef>
          <a:spcPts val="0"/>
        </a:spcBef>
        <a:spcAft>
          <a:spcPts val="600"/>
        </a:spcAft>
        <a:buFont typeface="Arial"/>
        <a:buChar char="–"/>
        <a:defRPr sz="1600" kern="1200">
          <a:solidFill>
            <a:schemeClr val="tx1"/>
          </a:solidFill>
          <a:latin typeface="+mn-lt"/>
          <a:ea typeface="+mn-ea"/>
          <a:cs typeface="+mn-cs"/>
        </a:defRPr>
      </a:lvl4pPr>
      <a:lvl5pPr marL="2057400" indent="-228600" algn="l" defTabSz="457200" rtl="0" eaLnBrk="1" latinLnBrk="0" hangingPunct="1">
        <a:lnSpc>
          <a:spcPct val="90000"/>
        </a:lnSpc>
        <a:spcBef>
          <a:spcPts val="0"/>
        </a:spcBef>
        <a:spcAft>
          <a:spcPts val="60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1.svg"/><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sv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slide" Target="slide2.xml"/><Relationship Id="rId4" Type="http://schemas.openxmlformats.org/officeDocument/2006/relationships/image" Target="../media/image39.sv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slide" Target="slide2.xml"/></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52.png"/><Relationship Id="rId10" Type="http://schemas.openxmlformats.org/officeDocument/2006/relationships/slide" Target="slide2.xml"/><Relationship Id="rId4" Type="http://schemas.openxmlformats.org/officeDocument/2006/relationships/image" Target="../media/image39.sv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57.wmf"/><Relationship Id="rId7"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8.emf"/><Relationship Id="rId5" Type="http://schemas.openxmlformats.org/officeDocument/2006/relationships/image" Target="../media/image30.wmf"/><Relationship Id="rId4" Type="http://schemas.openxmlformats.org/officeDocument/2006/relationships/image" Target="../media/image29.wmf"/></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9.png"/><Relationship Id="rId1" Type="http://schemas.openxmlformats.org/officeDocument/2006/relationships/slideLayout" Target="../slideLayouts/slideLayout10.xml"/><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slide" Target="slide16.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slide" Target="slide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1.jp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slide" Target="slide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4.png"/><Relationship Id="rId18" Type="http://schemas.openxmlformats.org/officeDocument/2006/relationships/image" Target="../media/image29.wmf"/><Relationship Id="rId3" Type="http://schemas.openxmlformats.org/officeDocument/2006/relationships/image" Target="../media/image14.emf"/><Relationship Id="rId7" Type="http://schemas.openxmlformats.org/officeDocument/2006/relationships/image" Target="../media/image18.wmf"/><Relationship Id="rId12" Type="http://schemas.openxmlformats.org/officeDocument/2006/relationships/image" Target="../media/image23.jpeg"/><Relationship Id="rId17" Type="http://schemas.openxmlformats.org/officeDocument/2006/relationships/image" Target="../media/image28.wmf"/><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slide" Target="slide2.xml"/><Relationship Id="rId1" Type="http://schemas.openxmlformats.org/officeDocument/2006/relationships/slideLayout" Target="../slideLayouts/slideLayout4.xml"/><Relationship Id="rId6" Type="http://schemas.openxmlformats.org/officeDocument/2006/relationships/image" Target="../media/image17.wmf"/><Relationship Id="rId11" Type="http://schemas.openxmlformats.org/officeDocument/2006/relationships/image" Target="../media/image22.jpe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jpeg"/><Relationship Id="rId19" Type="http://schemas.openxmlformats.org/officeDocument/2006/relationships/image" Target="../media/image30.wmf"/><Relationship Id="rId4" Type="http://schemas.openxmlformats.org/officeDocument/2006/relationships/image" Target="../media/image15.wmf"/><Relationship Id="rId9" Type="http://schemas.openxmlformats.org/officeDocument/2006/relationships/image" Target="../media/image20.wmf"/><Relationship Id="rId1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5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UCrypt</a:t>
            </a:r>
            <a:r>
              <a:rPr lang="en-US" dirty="0"/>
              <a:t> Cable Gateways – QAM Inputs</a:t>
            </a:r>
          </a:p>
        </p:txBody>
      </p:sp>
      <p:sp>
        <p:nvSpPr>
          <p:cNvPr id="8" name="Text Placeholder 7"/>
          <p:cNvSpPr>
            <a:spLocks noGrp="1"/>
          </p:cNvSpPr>
          <p:nvPr>
            <p:ph type="body" sz="quarter" idx="14"/>
          </p:nvPr>
        </p:nvSpPr>
        <p:spPr>
          <a:xfrm>
            <a:off x="750688" y="3713933"/>
            <a:ext cx="2029801" cy="494202"/>
          </a:xfrm>
        </p:spPr>
        <p:txBody>
          <a:bodyPr anchor="ctr"/>
          <a:lstStyle/>
          <a:p>
            <a:r>
              <a:rPr lang="en-US" dirty="0"/>
              <a:t>QAM to QAM</a:t>
            </a:r>
          </a:p>
        </p:txBody>
      </p:sp>
      <p:sp>
        <p:nvSpPr>
          <p:cNvPr id="9" name="Text Placeholder 8"/>
          <p:cNvSpPr>
            <a:spLocks noGrp="1"/>
          </p:cNvSpPr>
          <p:nvPr>
            <p:ph type="body" sz="quarter" idx="15"/>
          </p:nvPr>
        </p:nvSpPr>
        <p:spPr>
          <a:xfrm>
            <a:off x="3581095" y="3713933"/>
            <a:ext cx="2029801" cy="494202"/>
          </a:xfrm>
        </p:spPr>
        <p:txBody>
          <a:bodyPr anchor="ctr"/>
          <a:lstStyle/>
          <a:p>
            <a:r>
              <a:rPr lang="en-US" dirty="0"/>
              <a:t>QAM to IP</a:t>
            </a:r>
          </a:p>
        </p:txBody>
      </p:sp>
      <p:sp>
        <p:nvSpPr>
          <p:cNvPr id="10" name="Text Placeholder 9"/>
          <p:cNvSpPr>
            <a:spLocks noGrp="1"/>
          </p:cNvSpPr>
          <p:nvPr>
            <p:ph type="body" sz="quarter" idx="16"/>
          </p:nvPr>
        </p:nvSpPr>
        <p:spPr>
          <a:xfrm>
            <a:off x="6718593" y="3713933"/>
            <a:ext cx="2029801" cy="494202"/>
          </a:xfrm>
        </p:spPr>
        <p:txBody>
          <a:bodyPr anchor="ctr"/>
          <a:lstStyle/>
          <a:p>
            <a:r>
              <a:rPr lang="en-US" dirty="0"/>
              <a:t>QAM to Analog</a:t>
            </a:r>
          </a:p>
        </p:txBody>
      </p:sp>
      <p:sp>
        <p:nvSpPr>
          <p:cNvPr id="24" name="Content Placeholder 2">
            <a:extLst>
              <a:ext uri="{FF2B5EF4-FFF2-40B4-BE49-F238E27FC236}">
                <a16:creationId xmlns:a16="http://schemas.microsoft.com/office/drawing/2014/main" id="{B20E90F6-2BB9-A442-BD22-F7DD3BF021EE}"/>
              </a:ext>
            </a:extLst>
          </p:cNvPr>
          <p:cNvSpPr txBox="1">
            <a:spLocks/>
          </p:cNvSpPr>
          <p:nvPr/>
        </p:nvSpPr>
        <p:spPr>
          <a:xfrm>
            <a:off x="456936" y="891283"/>
            <a:ext cx="8229600" cy="348035"/>
          </a:xfrm>
          <a:prstGeom prst="rect">
            <a:avLst/>
          </a:prstGeom>
        </p:spPr>
        <p:txBody>
          <a:bodyPr/>
          <a:lstStyle>
            <a:lvl1pPr marL="342900" indent="-342900" algn="l" defTabSz="457200" rtl="0" eaLnBrk="1" latinLnBrk="0" hangingPunct="1">
              <a:lnSpc>
                <a:spcPct val="90000"/>
              </a:lnSpc>
              <a:spcBef>
                <a:spcPts val="0"/>
              </a:spcBef>
              <a:spcAft>
                <a:spcPts val="600"/>
              </a:spcAft>
              <a:buFont typeface="Arial"/>
              <a:buChar char="•"/>
              <a:defRPr sz="2400" kern="1200">
                <a:solidFill>
                  <a:schemeClr val="tx1"/>
                </a:solidFill>
                <a:latin typeface="+mn-lt"/>
                <a:ea typeface="+mn-ea"/>
                <a:cs typeface="+mn-cs"/>
              </a:defRPr>
            </a:lvl1pPr>
            <a:lvl2pPr marL="742950" indent="-285750" algn="l" defTabSz="457200" rtl="0" eaLnBrk="1" latinLnBrk="0" hangingPunct="1">
              <a:lnSpc>
                <a:spcPct val="90000"/>
              </a:lnSpc>
              <a:spcBef>
                <a:spcPts val="0"/>
              </a:spcBef>
              <a:spcAft>
                <a:spcPts val="600"/>
              </a:spcAft>
              <a:buFont typeface="Arial"/>
              <a:buChar char="–"/>
              <a:defRPr sz="2000" kern="1200">
                <a:solidFill>
                  <a:schemeClr val="tx1"/>
                </a:solidFill>
                <a:latin typeface="+mn-lt"/>
                <a:ea typeface="+mn-ea"/>
                <a:cs typeface="+mn-cs"/>
              </a:defRPr>
            </a:lvl2pPr>
            <a:lvl3pPr marL="1143000" indent="-228600" algn="l" defTabSz="457200" rtl="0" eaLnBrk="1" latinLnBrk="0" hangingPunct="1">
              <a:lnSpc>
                <a:spcPct val="90000"/>
              </a:lnSpc>
              <a:spcBef>
                <a:spcPts val="0"/>
              </a:spcBef>
              <a:spcAft>
                <a:spcPts val="600"/>
              </a:spcAft>
              <a:buFont typeface="Arial"/>
              <a:buChar char="•"/>
              <a:defRPr sz="1800" kern="1200">
                <a:solidFill>
                  <a:schemeClr val="tx1"/>
                </a:solidFill>
                <a:latin typeface="+mn-lt"/>
                <a:ea typeface="+mn-ea"/>
                <a:cs typeface="+mn-cs"/>
              </a:defRPr>
            </a:lvl3pPr>
            <a:lvl4pPr marL="1600200" indent="-228600" algn="l" defTabSz="457200" rtl="0" eaLnBrk="1" latinLnBrk="0" hangingPunct="1">
              <a:lnSpc>
                <a:spcPct val="90000"/>
              </a:lnSpc>
              <a:spcBef>
                <a:spcPts val="0"/>
              </a:spcBef>
              <a:spcAft>
                <a:spcPts val="600"/>
              </a:spcAft>
              <a:buFont typeface="Arial"/>
              <a:buChar char="–"/>
              <a:defRPr sz="1600" kern="1200">
                <a:solidFill>
                  <a:schemeClr val="tx1"/>
                </a:solidFill>
                <a:latin typeface="+mn-lt"/>
                <a:ea typeface="+mn-ea"/>
                <a:cs typeface="+mn-cs"/>
              </a:defRPr>
            </a:lvl4pPr>
            <a:lvl5pPr marL="2057400" indent="-228600" algn="l" defTabSz="457200" rtl="0" eaLnBrk="1" latinLnBrk="0" hangingPunct="1">
              <a:lnSpc>
                <a:spcPct val="90000"/>
              </a:lnSpc>
              <a:spcBef>
                <a:spcPts val="0"/>
              </a:spcBef>
              <a:spcAft>
                <a:spcPts val="60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a:p>
        </p:txBody>
      </p:sp>
      <p:grpSp>
        <p:nvGrpSpPr>
          <p:cNvPr id="5" name="Group 4">
            <a:extLst>
              <a:ext uri="{FF2B5EF4-FFF2-40B4-BE49-F238E27FC236}">
                <a16:creationId xmlns:a16="http://schemas.microsoft.com/office/drawing/2014/main" id="{FA5F6EE7-7F45-2C47-B29E-BBD0A8D9CECF}"/>
              </a:ext>
            </a:extLst>
          </p:cNvPr>
          <p:cNvGrpSpPr/>
          <p:nvPr/>
        </p:nvGrpSpPr>
        <p:grpSpPr>
          <a:xfrm>
            <a:off x="211689" y="1943369"/>
            <a:ext cx="2632440" cy="1475674"/>
            <a:chOff x="211689" y="1943369"/>
            <a:chExt cx="2632440" cy="1475674"/>
          </a:xfrm>
        </p:grpSpPr>
        <p:pic>
          <p:nvPicPr>
            <p:cNvPr id="23" name="Picture 2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630" y="2778092"/>
              <a:ext cx="1921499" cy="640951"/>
            </a:xfrm>
            <a:prstGeom prst="rect">
              <a:avLst/>
            </a:prstGeom>
          </p:spPr>
        </p:pic>
        <p:pic>
          <p:nvPicPr>
            <p:cNvPr id="20" name="Picture 2">
              <a:extLst>
                <a:ext uri="{FF2B5EF4-FFF2-40B4-BE49-F238E27FC236}">
                  <a16:creationId xmlns:a16="http://schemas.microsoft.com/office/drawing/2014/main" id="{31667BB7-29CC-3B43-85EE-AF440EA8A59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11689" y="1943369"/>
              <a:ext cx="2350249" cy="8347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EBFC24E2-86F9-0449-B4E5-B76331F04C22}"/>
              </a:ext>
            </a:extLst>
          </p:cNvPr>
          <p:cNvGrpSpPr/>
          <p:nvPr/>
        </p:nvGrpSpPr>
        <p:grpSpPr>
          <a:xfrm>
            <a:off x="3139529" y="1943368"/>
            <a:ext cx="2562668" cy="1467615"/>
            <a:chOff x="3139529" y="1943368"/>
            <a:chExt cx="2562668" cy="1467615"/>
          </a:xfrm>
        </p:grpSpPr>
        <p:pic>
          <p:nvPicPr>
            <p:cNvPr id="27" name="Picture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80698" y="2786153"/>
              <a:ext cx="1921499" cy="624830"/>
            </a:xfrm>
            <a:prstGeom prst="rect">
              <a:avLst/>
            </a:prstGeom>
          </p:spPr>
        </p:pic>
        <p:pic>
          <p:nvPicPr>
            <p:cNvPr id="33" name="Picture 2">
              <a:extLst>
                <a:ext uri="{FF2B5EF4-FFF2-40B4-BE49-F238E27FC236}">
                  <a16:creationId xmlns:a16="http://schemas.microsoft.com/office/drawing/2014/main" id="{F2A8A91F-7BC5-5044-A0D9-D59CE17201F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3139529" y="1943368"/>
              <a:ext cx="2350249" cy="8347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F9C2EE8F-A16D-0B48-AB29-414337CA1EC1}"/>
              </a:ext>
            </a:extLst>
          </p:cNvPr>
          <p:cNvGrpSpPr/>
          <p:nvPr/>
        </p:nvGrpSpPr>
        <p:grpSpPr>
          <a:xfrm>
            <a:off x="5947594" y="1722373"/>
            <a:ext cx="2739206" cy="1932162"/>
            <a:chOff x="5947594" y="1722373"/>
            <a:chExt cx="2739206" cy="1932162"/>
          </a:xfrm>
        </p:grpSpPr>
        <p:pic>
          <p:nvPicPr>
            <p:cNvPr id="32" name="Picture 3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65301" y="3013585"/>
              <a:ext cx="1921499" cy="64095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69552" y="1722373"/>
              <a:ext cx="2117248" cy="442115"/>
            </a:xfrm>
            <a:prstGeom prst="rect">
              <a:avLst/>
            </a:prstGeom>
          </p:spPr>
        </p:pic>
        <p:pic>
          <p:nvPicPr>
            <p:cNvPr id="34" name="Picture 2">
              <a:extLst>
                <a:ext uri="{FF2B5EF4-FFF2-40B4-BE49-F238E27FC236}">
                  <a16:creationId xmlns:a16="http://schemas.microsoft.com/office/drawing/2014/main" id="{15839D4B-86C3-E14A-A7E3-14280665494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5947594" y="2201579"/>
              <a:ext cx="2350249" cy="83472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hlinkClick r:id="rId7" action="ppaction://hlinksldjump"/>
            <a:extLst>
              <a:ext uri="{FF2B5EF4-FFF2-40B4-BE49-F238E27FC236}">
                <a16:creationId xmlns:a16="http://schemas.microsoft.com/office/drawing/2014/main" id="{A6DADD30-9061-7D4C-9EA9-144215E18510}"/>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6" name="Slide Number Placeholder 5">
            <a:extLst>
              <a:ext uri="{FF2B5EF4-FFF2-40B4-BE49-F238E27FC236}">
                <a16:creationId xmlns:a16="http://schemas.microsoft.com/office/drawing/2014/main" id="{45850D6D-5709-2B4D-965C-00FE83372309}"/>
              </a:ext>
            </a:extLst>
          </p:cNvPr>
          <p:cNvSpPr>
            <a:spLocks noGrp="1"/>
          </p:cNvSpPr>
          <p:nvPr>
            <p:ph type="sldNum" sz="quarter" idx="4"/>
          </p:nvPr>
        </p:nvSpPr>
        <p:spPr/>
        <p:txBody>
          <a:bodyPr/>
          <a:lstStyle/>
          <a:p>
            <a:fld id="{F22B260D-D430-D34B-9B6E-0F9FDE559292}" type="slidenum">
              <a:rPr lang="en-US" smtClean="0"/>
              <a:pPr/>
              <a:t>10</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348443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C36A-79C5-E34D-BD0E-2901D75CA0F5}"/>
              </a:ext>
            </a:extLst>
          </p:cNvPr>
          <p:cNvSpPr>
            <a:spLocks noGrp="1"/>
          </p:cNvSpPr>
          <p:nvPr>
            <p:ph type="title"/>
          </p:nvPr>
        </p:nvSpPr>
        <p:spPr/>
        <p:txBody>
          <a:bodyPr>
            <a:normAutofit/>
          </a:bodyPr>
          <a:lstStyle/>
          <a:p>
            <a:r>
              <a:rPr lang="en-US" dirty="0"/>
              <a:t>Key Application: QAM to QAM</a:t>
            </a:r>
          </a:p>
        </p:txBody>
      </p:sp>
      <p:grpSp>
        <p:nvGrpSpPr>
          <p:cNvPr id="4" name="Group 3">
            <a:extLst>
              <a:ext uri="{FF2B5EF4-FFF2-40B4-BE49-F238E27FC236}">
                <a16:creationId xmlns:a16="http://schemas.microsoft.com/office/drawing/2014/main" id="{F60657CC-32EF-3347-9190-375701A819E8}"/>
              </a:ext>
            </a:extLst>
          </p:cNvPr>
          <p:cNvGrpSpPr/>
          <p:nvPr/>
        </p:nvGrpSpPr>
        <p:grpSpPr>
          <a:xfrm>
            <a:off x="292755" y="808851"/>
            <a:ext cx="4404380" cy="3860407"/>
            <a:chOff x="292755" y="808850"/>
            <a:chExt cx="4877910" cy="4275451"/>
          </a:xfrm>
        </p:grpSpPr>
        <p:pic>
          <p:nvPicPr>
            <p:cNvPr id="6" name="Graphic 1" descr="Building">
              <a:extLst>
                <a:ext uri="{FF2B5EF4-FFF2-40B4-BE49-F238E27FC236}">
                  <a16:creationId xmlns:a16="http://schemas.microsoft.com/office/drawing/2014/main" id="{F5B2C663-C3BC-41F1-8736-38A956B267F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6679" y="858576"/>
              <a:ext cx="3412741" cy="3412741"/>
            </a:xfrm>
            <a:prstGeom prst="rect">
              <a:avLst/>
            </a:prstGeom>
          </p:spPr>
        </p:pic>
        <p:cxnSp>
          <p:nvCxnSpPr>
            <p:cNvPr id="8" name="Straight Connector 7">
              <a:extLst>
                <a:ext uri="{FF2B5EF4-FFF2-40B4-BE49-F238E27FC236}">
                  <a16:creationId xmlns:a16="http://schemas.microsoft.com/office/drawing/2014/main" id="{3F06C735-CCDC-4793-892F-722A06219E2A}"/>
                </a:ext>
              </a:extLst>
            </p:cNvPr>
            <p:cNvCxnSpPr>
              <a:cxnSpLocks/>
            </p:cNvCxnSpPr>
            <p:nvPr/>
          </p:nvCxnSpPr>
          <p:spPr>
            <a:xfrm>
              <a:off x="2313830" y="1485325"/>
              <a:ext cx="0" cy="2899056"/>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2BBA8D-A4D9-4E58-901B-B9333332C759}"/>
                </a:ext>
              </a:extLst>
            </p:cNvPr>
            <p:cNvCxnSpPr>
              <a:cxnSpLocks/>
              <a:endCxn id="30" idx="3"/>
            </p:cNvCxnSpPr>
            <p:nvPr/>
          </p:nvCxnSpPr>
          <p:spPr>
            <a:xfrm flipH="1">
              <a:off x="1350366" y="1779374"/>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4A5D9E-4CDC-43D8-80BA-AD95BD0398AC}"/>
                </a:ext>
              </a:extLst>
            </p:cNvPr>
            <p:cNvCxnSpPr>
              <a:cxnSpLocks/>
            </p:cNvCxnSpPr>
            <p:nvPr/>
          </p:nvCxnSpPr>
          <p:spPr>
            <a:xfrm>
              <a:off x="1833491" y="4382344"/>
              <a:ext cx="480339" cy="2037"/>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1AB93F-AC75-4F2F-AB71-47D4C19E22B8}"/>
                </a:ext>
              </a:extLst>
            </p:cNvPr>
            <p:cNvCxnSpPr>
              <a:cxnSpLocks/>
            </p:cNvCxnSpPr>
            <p:nvPr/>
          </p:nvCxnSpPr>
          <p:spPr>
            <a:xfrm>
              <a:off x="2313830" y="1492640"/>
              <a:ext cx="469424"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718DE8-2DCD-414C-9451-502A23EC9CA1}"/>
                </a:ext>
              </a:extLst>
            </p:cNvPr>
            <p:cNvCxnSpPr>
              <a:cxnSpLocks/>
            </p:cNvCxnSpPr>
            <p:nvPr/>
          </p:nvCxnSpPr>
          <p:spPr>
            <a:xfrm>
              <a:off x="2783254" y="1487013"/>
              <a:ext cx="0" cy="1980392"/>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5C08F7-F4E6-456F-9388-58B10A7802B3}"/>
                </a:ext>
              </a:extLst>
            </p:cNvPr>
            <p:cNvCxnSpPr>
              <a:cxnSpLocks/>
            </p:cNvCxnSpPr>
            <p:nvPr/>
          </p:nvCxnSpPr>
          <p:spPr>
            <a:xfrm>
              <a:off x="2783254" y="1793589"/>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527B54-CE31-4F6C-8D02-1EB75EB0C390}"/>
                </a:ext>
              </a:extLst>
            </p:cNvPr>
            <p:cNvCxnSpPr>
              <a:cxnSpLocks/>
            </p:cNvCxnSpPr>
            <p:nvPr/>
          </p:nvCxnSpPr>
          <p:spPr>
            <a:xfrm>
              <a:off x="292755" y="4384381"/>
              <a:ext cx="437065" cy="0"/>
            </a:xfrm>
            <a:prstGeom prst="line">
              <a:avLst/>
            </a:prstGeom>
            <a:ln w="19050">
              <a:solidFill>
                <a:srgbClr val="EC42BB"/>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A2CAF9-5293-4145-8053-5E73D03F3DB6}"/>
                </a:ext>
              </a:extLst>
            </p:cNvPr>
            <p:cNvCxnSpPr>
              <a:cxnSpLocks/>
            </p:cNvCxnSpPr>
            <p:nvPr/>
          </p:nvCxnSpPr>
          <p:spPr>
            <a:xfrm>
              <a:off x="1831510" y="4433914"/>
              <a:ext cx="555654"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pic>
          <p:nvPicPr>
            <p:cNvPr id="30"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561" y="1436471"/>
              <a:ext cx="685805" cy="685805"/>
            </a:xfrm>
            <a:prstGeom prst="rect">
              <a:avLst/>
            </a:prstGeom>
          </p:spPr>
        </p:pic>
        <p:sp>
          <p:nvSpPr>
            <p:cNvPr id="31" name="TextBox 30">
              <a:extLst>
                <a:ext uri="{FF2B5EF4-FFF2-40B4-BE49-F238E27FC236}">
                  <a16:creationId xmlns:a16="http://schemas.microsoft.com/office/drawing/2014/main" id="{93A34356-D073-4A83-9723-168DEC430F3B}"/>
                </a:ext>
              </a:extLst>
            </p:cNvPr>
            <p:cNvSpPr txBox="1"/>
            <p:nvPr/>
          </p:nvSpPr>
          <p:spPr>
            <a:xfrm>
              <a:off x="808552" y="4550607"/>
              <a:ext cx="946205" cy="409040"/>
            </a:xfrm>
            <a:prstGeom prst="rect">
              <a:avLst/>
            </a:prstGeom>
            <a:noFill/>
          </p:spPr>
          <p:txBody>
            <a:bodyPr wrap="square" rtlCol="0">
              <a:spAutoFit/>
            </a:bodyPr>
            <a:lstStyle/>
            <a:p>
              <a:pPr algn="ctr"/>
              <a:r>
                <a:rPr lang="en-US" sz="900" dirty="0"/>
                <a:t>UCrypt QAM to QAM</a:t>
              </a:r>
            </a:p>
          </p:txBody>
        </p:sp>
        <p:cxnSp>
          <p:nvCxnSpPr>
            <p:cNvPr id="46" name="Straight Connector 45">
              <a:extLst>
                <a:ext uri="{FF2B5EF4-FFF2-40B4-BE49-F238E27FC236}">
                  <a16:creationId xmlns:a16="http://schemas.microsoft.com/office/drawing/2014/main" id="{3F06C735-CCDC-4793-892F-722A06219E2A}"/>
                </a:ext>
              </a:extLst>
            </p:cNvPr>
            <p:cNvCxnSpPr>
              <a:cxnSpLocks/>
            </p:cNvCxnSpPr>
            <p:nvPr/>
          </p:nvCxnSpPr>
          <p:spPr>
            <a:xfrm>
              <a:off x="2387164" y="1622066"/>
              <a:ext cx="0" cy="281184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12BBA8D-A4D9-4E58-901B-B9333332C759}"/>
                </a:ext>
              </a:extLst>
            </p:cNvPr>
            <p:cNvCxnSpPr>
              <a:cxnSpLocks/>
              <a:endCxn id="49" idx="3"/>
            </p:cNvCxnSpPr>
            <p:nvPr/>
          </p:nvCxnSpPr>
          <p:spPr>
            <a:xfrm flipH="1">
              <a:off x="1350366" y="2354789"/>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pic>
          <p:nvPicPr>
            <p:cNvPr id="49"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561" y="2011886"/>
              <a:ext cx="685805" cy="685805"/>
            </a:xfrm>
            <a:prstGeom prst="rect">
              <a:avLst/>
            </a:prstGeom>
          </p:spPr>
        </p:pic>
        <p:cxnSp>
          <p:nvCxnSpPr>
            <p:cNvPr id="50" name="Straight Connector 49">
              <a:extLst>
                <a:ext uri="{FF2B5EF4-FFF2-40B4-BE49-F238E27FC236}">
                  <a16:creationId xmlns:a16="http://schemas.microsoft.com/office/drawing/2014/main" id="{712BBA8D-A4D9-4E58-901B-B9333332C759}"/>
                </a:ext>
              </a:extLst>
            </p:cNvPr>
            <p:cNvCxnSpPr>
              <a:cxnSpLocks/>
              <a:endCxn id="51" idx="3"/>
            </p:cNvCxnSpPr>
            <p:nvPr/>
          </p:nvCxnSpPr>
          <p:spPr>
            <a:xfrm flipH="1">
              <a:off x="1350365" y="2919324"/>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pic>
          <p:nvPicPr>
            <p:cNvPr id="51"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560" y="2576421"/>
              <a:ext cx="685805" cy="685805"/>
            </a:xfrm>
            <a:prstGeom prst="rect">
              <a:avLst/>
            </a:prstGeom>
          </p:spPr>
        </p:pic>
        <p:grpSp>
          <p:nvGrpSpPr>
            <p:cNvPr id="80" name="Group 79"/>
            <p:cNvGrpSpPr/>
            <p:nvPr/>
          </p:nvGrpSpPr>
          <p:grpSpPr>
            <a:xfrm>
              <a:off x="2480545" y="4457098"/>
              <a:ext cx="2690120" cy="627203"/>
              <a:chOff x="5335941" y="4172304"/>
              <a:chExt cx="3042345" cy="710466"/>
            </a:xfrm>
          </p:grpSpPr>
          <p:sp>
            <p:nvSpPr>
              <p:cNvPr id="20" name="TextBox 19">
                <a:extLst>
                  <a:ext uri="{FF2B5EF4-FFF2-40B4-BE49-F238E27FC236}">
                    <a16:creationId xmlns:a16="http://schemas.microsoft.com/office/drawing/2014/main" id="{6E4FD883-0C7C-40EA-9954-5FF73BF32C0F}"/>
                  </a:ext>
                </a:extLst>
              </p:cNvPr>
              <p:cNvSpPr txBox="1"/>
              <p:nvPr/>
            </p:nvSpPr>
            <p:spPr>
              <a:xfrm>
                <a:off x="5994628" y="4172304"/>
                <a:ext cx="2086504" cy="289588"/>
              </a:xfrm>
              <a:prstGeom prst="rect">
                <a:avLst/>
              </a:prstGeom>
              <a:noFill/>
            </p:spPr>
            <p:txBody>
              <a:bodyPr wrap="none" rtlCol="0">
                <a:spAutoFit/>
              </a:bodyPr>
              <a:lstStyle/>
              <a:p>
                <a:r>
                  <a:rPr lang="en-US" sz="900" dirty="0"/>
                  <a:t>Clear / Encrypted MSO QAM</a:t>
                </a:r>
              </a:p>
            </p:txBody>
          </p:sp>
          <p:cxnSp>
            <p:nvCxnSpPr>
              <p:cNvPr id="21" name="Straight Connector 20">
                <a:extLst>
                  <a:ext uri="{FF2B5EF4-FFF2-40B4-BE49-F238E27FC236}">
                    <a16:creationId xmlns:a16="http://schemas.microsoft.com/office/drawing/2014/main" id="{1C7DDC1E-2007-4328-B157-DB5CDC7BFC91}"/>
                  </a:ext>
                </a:extLst>
              </p:cNvPr>
              <p:cNvCxnSpPr>
                <a:cxnSpLocks/>
              </p:cNvCxnSpPr>
              <p:nvPr/>
            </p:nvCxnSpPr>
            <p:spPr>
              <a:xfrm>
                <a:off x="5335941" y="4320968"/>
                <a:ext cx="647712" cy="0"/>
              </a:xfrm>
              <a:prstGeom prst="line">
                <a:avLst/>
              </a:prstGeom>
              <a:ln w="19050">
                <a:solidFill>
                  <a:srgbClr val="EC42BB"/>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43D7AC-B72F-400E-A275-9621EC29AC9D}"/>
                  </a:ext>
                </a:extLst>
              </p:cNvPr>
              <p:cNvCxnSpPr>
                <a:cxnSpLocks/>
              </p:cNvCxnSpPr>
              <p:nvPr/>
            </p:nvCxnSpPr>
            <p:spPr>
              <a:xfrm>
                <a:off x="5335942" y="4518143"/>
                <a:ext cx="647711"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79DE15-F2AE-4E3C-92D7-2D707468A87E}"/>
                  </a:ext>
                </a:extLst>
              </p:cNvPr>
              <p:cNvCxnSpPr>
                <a:cxnSpLocks/>
              </p:cNvCxnSpPr>
              <p:nvPr/>
            </p:nvCxnSpPr>
            <p:spPr>
              <a:xfrm>
                <a:off x="5346916" y="4732844"/>
                <a:ext cx="647712"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E4FD883-0C7C-40EA-9954-5FF73BF32C0F}"/>
                  </a:ext>
                </a:extLst>
              </p:cNvPr>
              <p:cNvSpPr txBox="1"/>
              <p:nvPr/>
            </p:nvSpPr>
            <p:spPr>
              <a:xfrm>
                <a:off x="5994628" y="4593182"/>
                <a:ext cx="1909817" cy="289588"/>
              </a:xfrm>
              <a:prstGeom prst="rect">
                <a:avLst/>
              </a:prstGeom>
              <a:noFill/>
            </p:spPr>
            <p:txBody>
              <a:bodyPr wrap="none" rtlCol="0">
                <a:spAutoFit/>
              </a:bodyPr>
              <a:lstStyle/>
              <a:p>
                <a:r>
                  <a:rPr lang="en-US" sz="900" dirty="0"/>
                  <a:t>UCrypt Clear QAM Output</a:t>
                </a:r>
              </a:p>
            </p:txBody>
          </p:sp>
          <p:sp>
            <p:nvSpPr>
              <p:cNvPr id="53" name="TextBox 52">
                <a:extLst>
                  <a:ext uri="{FF2B5EF4-FFF2-40B4-BE49-F238E27FC236}">
                    <a16:creationId xmlns:a16="http://schemas.microsoft.com/office/drawing/2014/main" id="{6E4FD883-0C7C-40EA-9954-5FF73BF32C0F}"/>
                  </a:ext>
                </a:extLst>
              </p:cNvPr>
              <p:cNvSpPr txBox="1"/>
              <p:nvPr/>
            </p:nvSpPr>
            <p:spPr>
              <a:xfrm>
                <a:off x="5994628" y="4387228"/>
                <a:ext cx="2383658" cy="289587"/>
              </a:xfrm>
              <a:prstGeom prst="rect">
                <a:avLst/>
              </a:prstGeom>
              <a:noFill/>
            </p:spPr>
            <p:txBody>
              <a:bodyPr wrap="none" rtlCol="0">
                <a:spAutoFit/>
              </a:bodyPr>
              <a:lstStyle/>
              <a:p>
                <a:r>
                  <a:rPr lang="en-US" sz="900" dirty="0"/>
                  <a:t>UCrypt Encrypted QAM Output or</a:t>
                </a:r>
              </a:p>
            </p:txBody>
          </p:sp>
        </p:grpSp>
        <p:cxnSp>
          <p:nvCxnSpPr>
            <p:cNvPr id="58" name="Straight Connector 57">
              <a:extLst>
                <a:ext uri="{FF2B5EF4-FFF2-40B4-BE49-F238E27FC236}">
                  <a16:creationId xmlns:a16="http://schemas.microsoft.com/office/drawing/2014/main" id="{3F06C735-CCDC-4793-892F-722A06219E2A}"/>
                </a:ext>
              </a:extLst>
            </p:cNvPr>
            <p:cNvCxnSpPr>
              <a:cxnSpLocks/>
            </p:cNvCxnSpPr>
            <p:nvPr/>
          </p:nvCxnSpPr>
          <p:spPr>
            <a:xfrm>
              <a:off x="2714493" y="1622066"/>
              <a:ext cx="0" cy="191117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06C735-CCDC-4793-892F-722A06219E2A}"/>
                </a:ext>
              </a:extLst>
            </p:cNvPr>
            <p:cNvCxnSpPr>
              <a:cxnSpLocks/>
            </p:cNvCxnSpPr>
            <p:nvPr/>
          </p:nvCxnSpPr>
          <p:spPr>
            <a:xfrm flipH="1">
              <a:off x="2387164" y="1629381"/>
              <a:ext cx="32733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C5C08F7-F4E6-456F-9388-58B10A7802B3}"/>
                </a:ext>
              </a:extLst>
            </p:cNvPr>
            <p:cNvCxnSpPr>
              <a:cxnSpLocks/>
            </p:cNvCxnSpPr>
            <p:nvPr/>
          </p:nvCxnSpPr>
          <p:spPr>
            <a:xfrm>
              <a:off x="2783253" y="2346707"/>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C5C08F7-F4E6-456F-9388-58B10A7802B3}"/>
                </a:ext>
              </a:extLst>
            </p:cNvPr>
            <p:cNvCxnSpPr>
              <a:cxnSpLocks/>
              <a:endCxn id="72" idx="1"/>
            </p:cNvCxnSpPr>
            <p:nvPr/>
          </p:nvCxnSpPr>
          <p:spPr>
            <a:xfrm>
              <a:off x="2783252" y="2915720"/>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72" name="Graphic 24" descr="DVD player">
              <a:extLst>
                <a:ext uri="{FF2B5EF4-FFF2-40B4-BE49-F238E27FC236}">
                  <a16:creationId xmlns:a16="http://schemas.microsoft.com/office/drawing/2014/main" id="{188E8D24-2190-43BB-913B-19622119413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53613" y="2572817"/>
              <a:ext cx="685805" cy="685805"/>
            </a:xfrm>
            <a:prstGeom prst="rect">
              <a:avLst/>
            </a:prstGeom>
          </p:spPr>
        </p:pic>
        <p:cxnSp>
          <p:nvCxnSpPr>
            <p:cNvPr id="73" name="Straight Connector 72">
              <a:extLst>
                <a:ext uri="{FF2B5EF4-FFF2-40B4-BE49-F238E27FC236}">
                  <a16:creationId xmlns:a16="http://schemas.microsoft.com/office/drawing/2014/main" id="{1C5C08F7-F4E6-456F-9388-58B10A7802B3}"/>
                </a:ext>
              </a:extLst>
            </p:cNvPr>
            <p:cNvCxnSpPr>
              <a:cxnSpLocks/>
              <a:endCxn id="74" idx="1"/>
            </p:cNvCxnSpPr>
            <p:nvPr/>
          </p:nvCxnSpPr>
          <p:spPr>
            <a:xfrm>
              <a:off x="2783254" y="3467405"/>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74" name="Graphic 24" descr="DVD player">
              <a:extLst>
                <a:ext uri="{FF2B5EF4-FFF2-40B4-BE49-F238E27FC236}">
                  <a16:creationId xmlns:a16="http://schemas.microsoft.com/office/drawing/2014/main" id="{188E8D24-2190-43BB-913B-19622119413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53615" y="3124502"/>
              <a:ext cx="685805" cy="685805"/>
            </a:xfrm>
            <a:prstGeom prst="rect">
              <a:avLst/>
            </a:prstGeom>
          </p:spPr>
        </p:pic>
        <p:cxnSp>
          <p:nvCxnSpPr>
            <p:cNvPr id="75" name="Straight Connector 74">
              <a:extLst>
                <a:ext uri="{FF2B5EF4-FFF2-40B4-BE49-F238E27FC236}">
                  <a16:creationId xmlns:a16="http://schemas.microsoft.com/office/drawing/2014/main" id="{ECA2CAF9-5293-4145-8053-5E73D03F3DB6}"/>
                </a:ext>
              </a:extLst>
            </p:cNvPr>
            <p:cNvCxnSpPr>
              <a:cxnSpLocks/>
            </p:cNvCxnSpPr>
            <p:nvPr/>
          </p:nvCxnSpPr>
          <p:spPr>
            <a:xfrm flipH="1">
              <a:off x="1350365" y="2827354"/>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CA2CAF9-5293-4145-8053-5E73D03F3DB6}"/>
                </a:ext>
              </a:extLst>
            </p:cNvPr>
            <p:cNvCxnSpPr>
              <a:cxnSpLocks/>
            </p:cNvCxnSpPr>
            <p:nvPr/>
          </p:nvCxnSpPr>
          <p:spPr>
            <a:xfrm flipH="1">
              <a:off x="1356577" y="2270179"/>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CA2CAF9-5293-4145-8053-5E73D03F3DB6}"/>
                </a:ext>
              </a:extLst>
            </p:cNvPr>
            <p:cNvCxnSpPr>
              <a:cxnSpLocks/>
            </p:cNvCxnSpPr>
            <p:nvPr/>
          </p:nvCxnSpPr>
          <p:spPr>
            <a:xfrm flipH="1">
              <a:off x="1350365" y="1691059"/>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93A34356-D073-4A83-9723-168DEC430F3B}"/>
                </a:ext>
              </a:extLst>
            </p:cNvPr>
            <p:cNvSpPr txBox="1"/>
            <p:nvPr/>
          </p:nvSpPr>
          <p:spPr>
            <a:xfrm>
              <a:off x="534360" y="1269268"/>
              <a:ext cx="946205" cy="255649"/>
            </a:xfrm>
            <a:prstGeom prst="rect">
              <a:avLst/>
            </a:prstGeom>
            <a:noFill/>
          </p:spPr>
          <p:txBody>
            <a:bodyPr wrap="square" rtlCol="0">
              <a:spAutoFit/>
            </a:bodyPr>
            <a:lstStyle/>
            <a:p>
              <a:pPr algn="ctr"/>
              <a:r>
                <a:rPr lang="en-US" sz="900" dirty="0"/>
                <a:t>QAM TVs</a:t>
              </a:r>
            </a:p>
          </p:txBody>
        </p:sp>
        <p:sp>
          <p:nvSpPr>
            <p:cNvPr id="83" name="TextBox 82">
              <a:extLst>
                <a:ext uri="{FF2B5EF4-FFF2-40B4-BE49-F238E27FC236}">
                  <a16:creationId xmlns:a16="http://schemas.microsoft.com/office/drawing/2014/main" id="{93A34356-D073-4A83-9723-168DEC430F3B}"/>
                </a:ext>
              </a:extLst>
            </p:cNvPr>
            <p:cNvSpPr txBox="1"/>
            <p:nvPr/>
          </p:nvSpPr>
          <p:spPr>
            <a:xfrm>
              <a:off x="1480565" y="808850"/>
              <a:ext cx="2073047" cy="255649"/>
            </a:xfrm>
            <a:prstGeom prst="rect">
              <a:avLst/>
            </a:prstGeom>
            <a:noFill/>
          </p:spPr>
          <p:txBody>
            <a:bodyPr wrap="square" rtlCol="0">
              <a:spAutoFit/>
            </a:bodyPr>
            <a:lstStyle/>
            <a:p>
              <a:pPr algn="ctr"/>
              <a:r>
                <a:rPr lang="en-US" sz="900" dirty="0"/>
                <a:t>MDU / Hospitality / Healthcare</a:t>
              </a:r>
            </a:p>
          </p:txBody>
        </p:sp>
        <p:cxnSp>
          <p:nvCxnSpPr>
            <p:cNvPr id="43" name="Straight Connector 42">
              <a:extLst>
                <a:ext uri="{FF2B5EF4-FFF2-40B4-BE49-F238E27FC236}">
                  <a16:creationId xmlns:a16="http://schemas.microsoft.com/office/drawing/2014/main" id="{1C5C08F7-F4E6-456F-9388-58B10A7802B3}"/>
                </a:ext>
              </a:extLst>
            </p:cNvPr>
            <p:cNvCxnSpPr>
              <a:cxnSpLocks/>
            </p:cNvCxnSpPr>
            <p:nvPr/>
          </p:nvCxnSpPr>
          <p:spPr>
            <a:xfrm>
              <a:off x="2714494" y="1870362"/>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5C08F7-F4E6-456F-9388-58B10A7802B3}"/>
                </a:ext>
              </a:extLst>
            </p:cNvPr>
            <p:cNvCxnSpPr>
              <a:cxnSpLocks/>
            </p:cNvCxnSpPr>
            <p:nvPr/>
          </p:nvCxnSpPr>
          <p:spPr>
            <a:xfrm>
              <a:off x="2714612" y="2428398"/>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C5C08F7-F4E6-456F-9388-58B10A7802B3}"/>
                </a:ext>
              </a:extLst>
            </p:cNvPr>
            <p:cNvCxnSpPr>
              <a:cxnSpLocks/>
            </p:cNvCxnSpPr>
            <p:nvPr/>
          </p:nvCxnSpPr>
          <p:spPr>
            <a:xfrm>
              <a:off x="2714612" y="3000490"/>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C5C08F7-F4E6-456F-9388-58B10A7802B3}"/>
                </a:ext>
              </a:extLst>
            </p:cNvPr>
            <p:cNvCxnSpPr>
              <a:cxnSpLocks/>
            </p:cNvCxnSpPr>
            <p:nvPr/>
          </p:nvCxnSpPr>
          <p:spPr>
            <a:xfrm>
              <a:off x="2714493" y="3533242"/>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54"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730" y="1450686"/>
              <a:ext cx="685805" cy="685805"/>
            </a:xfrm>
            <a:prstGeom prst="rect">
              <a:avLst/>
            </a:prstGeom>
          </p:spPr>
        </p:pic>
        <p:pic>
          <p:nvPicPr>
            <p:cNvPr id="55"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1559" y="2003804"/>
              <a:ext cx="685805" cy="685805"/>
            </a:xfrm>
            <a:prstGeom prst="rect">
              <a:avLst/>
            </a:prstGeom>
          </p:spPr>
        </p:pic>
        <p:sp>
          <p:nvSpPr>
            <p:cNvPr id="56" name="TextBox 55">
              <a:extLst>
                <a:ext uri="{FF2B5EF4-FFF2-40B4-BE49-F238E27FC236}">
                  <a16:creationId xmlns:a16="http://schemas.microsoft.com/office/drawing/2014/main" id="{93A34356-D073-4A83-9723-168DEC430F3B}"/>
                </a:ext>
              </a:extLst>
            </p:cNvPr>
            <p:cNvSpPr txBox="1"/>
            <p:nvPr/>
          </p:nvSpPr>
          <p:spPr>
            <a:xfrm>
              <a:off x="3334872" y="1296986"/>
              <a:ext cx="1129552" cy="255649"/>
            </a:xfrm>
            <a:prstGeom prst="rect">
              <a:avLst/>
            </a:prstGeom>
            <a:noFill/>
          </p:spPr>
          <p:txBody>
            <a:bodyPr wrap="square" rtlCol="0">
              <a:spAutoFit/>
            </a:bodyPr>
            <a:lstStyle/>
            <a:p>
              <a:pPr algn="ctr"/>
              <a:r>
                <a:rPr lang="en-US" sz="900" dirty="0"/>
                <a:t>QAM TVs/STBs</a:t>
              </a:r>
            </a:p>
          </p:txBody>
        </p:sp>
        <p:pic>
          <p:nvPicPr>
            <p:cNvPr id="57" name="Picture 2">
              <a:extLst>
                <a:ext uri="{FF2B5EF4-FFF2-40B4-BE49-F238E27FC236}">
                  <a16:creationId xmlns:a16="http://schemas.microsoft.com/office/drawing/2014/main" id="{8B42DBB7-75E7-964E-9EC7-455F681D273C}"/>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674941" y="4176653"/>
              <a:ext cx="1233922" cy="438244"/>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Content Placeholder 2">
            <a:extLst>
              <a:ext uri="{FF2B5EF4-FFF2-40B4-BE49-F238E27FC236}">
                <a16:creationId xmlns:a16="http://schemas.microsoft.com/office/drawing/2014/main" id="{A2549717-0337-A24F-82E5-51E001A92237}"/>
              </a:ext>
            </a:extLst>
          </p:cNvPr>
          <p:cNvSpPr>
            <a:spLocks noGrp="1"/>
          </p:cNvSpPr>
          <p:nvPr>
            <p:ph idx="1"/>
          </p:nvPr>
        </p:nvSpPr>
        <p:spPr>
          <a:xfrm>
            <a:off x="4317558" y="731520"/>
            <a:ext cx="4822456" cy="3658816"/>
          </a:xfrm>
        </p:spPr>
        <p:txBody>
          <a:bodyPr>
            <a:noAutofit/>
          </a:bodyPr>
          <a:lstStyle/>
          <a:p>
            <a:pPr marL="0" indent="0">
              <a:lnSpc>
                <a:spcPct val="120000"/>
              </a:lnSpc>
              <a:spcAft>
                <a:spcPts val="0"/>
              </a:spcAft>
              <a:buNone/>
            </a:pPr>
            <a:r>
              <a:rPr lang="en-US" sz="1600" b="1" dirty="0">
                <a:solidFill>
                  <a:schemeClr val="tx2"/>
                </a:solidFill>
              </a:rPr>
              <a:t>Multifunction Capabilities</a:t>
            </a:r>
          </a:p>
          <a:p>
            <a:pPr lvl="1">
              <a:lnSpc>
                <a:spcPct val="120000"/>
              </a:lnSpc>
              <a:spcAft>
                <a:spcPts val="0"/>
              </a:spcAft>
            </a:pPr>
            <a:r>
              <a:rPr lang="en-US" sz="1200" dirty="0"/>
              <a:t>Most efficient solution for decrypting and transitioning an encrypted digital cable feed to </a:t>
            </a:r>
            <a:r>
              <a:rPr lang="en-US" sz="1200" dirty="0" err="1"/>
              <a:t>Pro:Idiom</a:t>
            </a:r>
            <a:r>
              <a:rPr lang="en-US" sz="1200" dirty="0"/>
              <a:t> encrypted or clear QAM video format</a:t>
            </a:r>
          </a:p>
          <a:p>
            <a:pPr lvl="1">
              <a:lnSpc>
                <a:spcPct val="120000"/>
              </a:lnSpc>
            </a:pPr>
            <a:r>
              <a:rPr lang="en-US" sz="1200" dirty="0"/>
              <a:t>Suitable for hospitality, enterprise and other bulk account applications</a:t>
            </a:r>
          </a:p>
          <a:p>
            <a:pPr marL="0" indent="0">
              <a:lnSpc>
                <a:spcPct val="120000"/>
              </a:lnSpc>
              <a:spcAft>
                <a:spcPts val="0"/>
              </a:spcAft>
              <a:buNone/>
            </a:pPr>
            <a:r>
              <a:rPr lang="en-US" sz="1600" b="1" dirty="0">
                <a:solidFill>
                  <a:schemeClr val="tx2"/>
                </a:solidFill>
              </a:rPr>
              <a:t>Maintain Business Continuity</a:t>
            </a:r>
          </a:p>
          <a:p>
            <a:pPr lvl="1"/>
            <a:r>
              <a:rPr lang="en-US" sz="1200" dirty="0"/>
              <a:t>Field hardened, proven track record in mission critical, long-term operations and high-visibility MSO locations</a:t>
            </a:r>
          </a:p>
          <a:p>
            <a:pPr marL="0" indent="0">
              <a:lnSpc>
                <a:spcPct val="120000"/>
              </a:lnSpc>
              <a:spcAft>
                <a:spcPts val="0"/>
              </a:spcAft>
              <a:buNone/>
            </a:pPr>
            <a:r>
              <a:rPr lang="en-US" sz="1600" b="1" dirty="0">
                <a:solidFill>
                  <a:schemeClr val="tx2"/>
                </a:solidFill>
              </a:rPr>
              <a:t>Enterprise-Grade Features</a:t>
            </a:r>
          </a:p>
          <a:p>
            <a:pPr lvl="1"/>
            <a:r>
              <a:rPr lang="en-US" sz="1200" dirty="0"/>
              <a:t>Remote configuration and monitoring capability (Including the ability to pro-actively monitor all deployed devices via a central Monitoring Server)</a:t>
            </a:r>
          </a:p>
          <a:p>
            <a:pPr marL="0" indent="0">
              <a:lnSpc>
                <a:spcPct val="120000"/>
              </a:lnSpc>
              <a:spcAft>
                <a:spcPts val="0"/>
              </a:spcAft>
              <a:buNone/>
            </a:pPr>
            <a:r>
              <a:rPr lang="en-US" sz="1600" b="1" dirty="0">
                <a:solidFill>
                  <a:schemeClr val="tx2"/>
                </a:solidFill>
              </a:rPr>
              <a:t>Highest Density</a:t>
            </a:r>
          </a:p>
          <a:p>
            <a:pPr lvl="1"/>
            <a:r>
              <a:rPr lang="en-US" sz="1200" dirty="0"/>
              <a:t>Industry-leading support for handling up to 60 MPEG-2/H.264, HD/SD, programs in a single unit</a:t>
            </a:r>
          </a:p>
        </p:txBody>
      </p:sp>
      <p:sp>
        <p:nvSpPr>
          <p:cNvPr id="62" name="TextBox 61">
            <a:hlinkClick r:id="rId11" action="ppaction://hlinksldjump"/>
            <a:extLst>
              <a:ext uri="{FF2B5EF4-FFF2-40B4-BE49-F238E27FC236}">
                <a16:creationId xmlns:a16="http://schemas.microsoft.com/office/drawing/2014/main" id="{6B5E6EB7-04CB-9A43-BC08-04E9680CFE58}"/>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1F6119B1-478F-3C43-BA3E-69D2A321C397}"/>
              </a:ext>
            </a:extLst>
          </p:cNvPr>
          <p:cNvSpPr>
            <a:spLocks noGrp="1"/>
          </p:cNvSpPr>
          <p:nvPr>
            <p:ph type="sldNum" sz="quarter" idx="4"/>
          </p:nvPr>
        </p:nvSpPr>
        <p:spPr/>
        <p:txBody>
          <a:bodyPr/>
          <a:lstStyle/>
          <a:p>
            <a:fld id="{F22B260D-D430-D34B-9B6E-0F9FDE559292}" type="slidenum">
              <a:rPr lang="en-US" smtClean="0"/>
              <a:pPr/>
              <a:t>11</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244309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C36A-79C5-E34D-BD0E-2901D75CA0F5}"/>
              </a:ext>
            </a:extLst>
          </p:cNvPr>
          <p:cNvSpPr>
            <a:spLocks noGrp="1"/>
          </p:cNvSpPr>
          <p:nvPr>
            <p:ph type="title"/>
          </p:nvPr>
        </p:nvSpPr>
        <p:spPr/>
        <p:txBody>
          <a:bodyPr>
            <a:normAutofit/>
          </a:bodyPr>
          <a:lstStyle/>
          <a:p>
            <a:r>
              <a:rPr lang="en-US" dirty="0"/>
              <a:t>Key Application: QAM to IP</a:t>
            </a:r>
          </a:p>
        </p:txBody>
      </p:sp>
      <p:grpSp>
        <p:nvGrpSpPr>
          <p:cNvPr id="4" name="Group 3">
            <a:extLst>
              <a:ext uri="{FF2B5EF4-FFF2-40B4-BE49-F238E27FC236}">
                <a16:creationId xmlns:a16="http://schemas.microsoft.com/office/drawing/2014/main" id="{F2B8F855-B265-9F44-BEC2-892293EF05AA}"/>
              </a:ext>
            </a:extLst>
          </p:cNvPr>
          <p:cNvGrpSpPr/>
          <p:nvPr/>
        </p:nvGrpSpPr>
        <p:grpSpPr>
          <a:xfrm>
            <a:off x="226881" y="808850"/>
            <a:ext cx="4310819" cy="3860332"/>
            <a:chOff x="226881" y="808850"/>
            <a:chExt cx="4772716" cy="4273959"/>
          </a:xfrm>
        </p:grpSpPr>
        <p:pic>
          <p:nvPicPr>
            <p:cNvPr id="6" name="Graphic 1" descr="Building">
              <a:extLst>
                <a:ext uri="{FF2B5EF4-FFF2-40B4-BE49-F238E27FC236}">
                  <a16:creationId xmlns:a16="http://schemas.microsoft.com/office/drawing/2014/main" id="{F5B2C663-C3BC-41F1-8736-38A956B267F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6679" y="858576"/>
              <a:ext cx="3412741" cy="3412741"/>
            </a:xfrm>
            <a:prstGeom prst="rect">
              <a:avLst/>
            </a:prstGeom>
          </p:spPr>
        </p:pic>
        <p:cxnSp>
          <p:nvCxnSpPr>
            <p:cNvPr id="8" name="Straight Connector 7">
              <a:extLst>
                <a:ext uri="{FF2B5EF4-FFF2-40B4-BE49-F238E27FC236}">
                  <a16:creationId xmlns:a16="http://schemas.microsoft.com/office/drawing/2014/main" id="{3F06C735-CCDC-4793-892F-722A06219E2A}"/>
                </a:ext>
              </a:extLst>
            </p:cNvPr>
            <p:cNvCxnSpPr>
              <a:cxnSpLocks/>
            </p:cNvCxnSpPr>
            <p:nvPr/>
          </p:nvCxnSpPr>
          <p:spPr>
            <a:xfrm>
              <a:off x="2313830" y="1485325"/>
              <a:ext cx="0" cy="2899056"/>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2BBA8D-A4D9-4E58-901B-B9333332C759}"/>
                </a:ext>
              </a:extLst>
            </p:cNvPr>
            <p:cNvCxnSpPr>
              <a:cxnSpLocks/>
              <a:endCxn id="30" idx="3"/>
            </p:cNvCxnSpPr>
            <p:nvPr/>
          </p:nvCxnSpPr>
          <p:spPr>
            <a:xfrm flipH="1">
              <a:off x="1350366" y="1779374"/>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4A5D9E-4CDC-43D8-80BA-AD95BD0398AC}"/>
                </a:ext>
              </a:extLst>
            </p:cNvPr>
            <p:cNvCxnSpPr>
              <a:cxnSpLocks/>
            </p:cNvCxnSpPr>
            <p:nvPr/>
          </p:nvCxnSpPr>
          <p:spPr>
            <a:xfrm>
              <a:off x="1833491" y="4382344"/>
              <a:ext cx="480339" cy="2037"/>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1AB93F-AC75-4F2F-AB71-47D4C19E22B8}"/>
                </a:ext>
              </a:extLst>
            </p:cNvPr>
            <p:cNvCxnSpPr>
              <a:cxnSpLocks/>
            </p:cNvCxnSpPr>
            <p:nvPr/>
          </p:nvCxnSpPr>
          <p:spPr>
            <a:xfrm>
              <a:off x="2313830" y="1492640"/>
              <a:ext cx="469424"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718DE8-2DCD-414C-9451-502A23EC9CA1}"/>
                </a:ext>
              </a:extLst>
            </p:cNvPr>
            <p:cNvCxnSpPr>
              <a:cxnSpLocks/>
            </p:cNvCxnSpPr>
            <p:nvPr/>
          </p:nvCxnSpPr>
          <p:spPr>
            <a:xfrm>
              <a:off x="2783254" y="1487013"/>
              <a:ext cx="0" cy="1980392"/>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5C08F7-F4E6-456F-9388-58B10A7802B3}"/>
                </a:ext>
              </a:extLst>
            </p:cNvPr>
            <p:cNvCxnSpPr>
              <a:cxnSpLocks/>
              <a:endCxn id="28" idx="1"/>
            </p:cNvCxnSpPr>
            <p:nvPr/>
          </p:nvCxnSpPr>
          <p:spPr>
            <a:xfrm>
              <a:off x="2783254" y="1793589"/>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527B54-CE31-4F6C-8D02-1EB75EB0C390}"/>
                </a:ext>
              </a:extLst>
            </p:cNvPr>
            <p:cNvCxnSpPr>
              <a:cxnSpLocks/>
            </p:cNvCxnSpPr>
            <p:nvPr/>
          </p:nvCxnSpPr>
          <p:spPr>
            <a:xfrm>
              <a:off x="292755" y="4384381"/>
              <a:ext cx="437065" cy="0"/>
            </a:xfrm>
            <a:prstGeom prst="line">
              <a:avLst/>
            </a:prstGeom>
            <a:ln w="19050">
              <a:solidFill>
                <a:srgbClr val="EC42BB"/>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A2CAF9-5293-4145-8053-5E73D03F3DB6}"/>
                </a:ext>
              </a:extLst>
            </p:cNvPr>
            <p:cNvCxnSpPr>
              <a:cxnSpLocks/>
            </p:cNvCxnSpPr>
            <p:nvPr/>
          </p:nvCxnSpPr>
          <p:spPr>
            <a:xfrm>
              <a:off x="1831510" y="4433914"/>
              <a:ext cx="555654"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pic>
          <p:nvPicPr>
            <p:cNvPr id="28" name="Graphic 24" descr="DVD player">
              <a:extLst>
                <a:ext uri="{FF2B5EF4-FFF2-40B4-BE49-F238E27FC236}">
                  <a16:creationId xmlns:a16="http://schemas.microsoft.com/office/drawing/2014/main" id="{188E8D24-2190-43BB-913B-19622119413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615" y="1450686"/>
              <a:ext cx="685805" cy="685805"/>
            </a:xfrm>
            <a:prstGeom prst="rect">
              <a:avLst/>
            </a:prstGeom>
          </p:spPr>
        </p:pic>
        <p:pic>
          <p:nvPicPr>
            <p:cNvPr id="30"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4561" y="1436471"/>
              <a:ext cx="685805" cy="685805"/>
            </a:xfrm>
            <a:prstGeom prst="rect">
              <a:avLst/>
            </a:prstGeom>
          </p:spPr>
        </p:pic>
        <p:sp>
          <p:nvSpPr>
            <p:cNvPr id="31" name="TextBox 30">
              <a:extLst>
                <a:ext uri="{FF2B5EF4-FFF2-40B4-BE49-F238E27FC236}">
                  <a16:creationId xmlns:a16="http://schemas.microsoft.com/office/drawing/2014/main" id="{93A34356-D073-4A83-9723-168DEC430F3B}"/>
                </a:ext>
              </a:extLst>
            </p:cNvPr>
            <p:cNvSpPr txBox="1"/>
            <p:nvPr/>
          </p:nvSpPr>
          <p:spPr>
            <a:xfrm>
              <a:off x="808552" y="4550608"/>
              <a:ext cx="946205" cy="408905"/>
            </a:xfrm>
            <a:prstGeom prst="rect">
              <a:avLst/>
            </a:prstGeom>
            <a:noFill/>
          </p:spPr>
          <p:txBody>
            <a:bodyPr wrap="square" rtlCol="0">
              <a:spAutoFit/>
            </a:bodyPr>
            <a:lstStyle/>
            <a:p>
              <a:pPr algn="ctr"/>
              <a:r>
                <a:rPr lang="en-US" sz="900" dirty="0"/>
                <a:t>UCrypt QAM to IP</a:t>
              </a:r>
            </a:p>
          </p:txBody>
        </p:sp>
        <p:cxnSp>
          <p:nvCxnSpPr>
            <p:cNvPr id="46" name="Straight Connector 45">
              <a:extLst>
                <a:ext uri="{FF2B5EF4-FFF2-40B4-BE49-F238E27FC236}">
                  <a16:creationId xmlns:a16="http://schemas.microsoft.com/office/drawing/2014/main" id="{3F06C735-CCDC-4793-892F-722A06219E2A}"/>
                </a:ext>
              </a:extLst>
            </p:cNvPr>
            <p:cNvCxnSpPr>
              <a:cxnSpLocks/>
            </p:cNvCxnSpPr>
            <p:nvPr/>
          </p:nvCxnSpPr>
          <p:spPr>
            <a:xfrm>
              <a:off x="2387164" y="1622066"/>
              <a:ext cx="0" cy="281184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12BBA8D-A4D9-4E58-901B-B9333332C759}"/>
                </a:ext>
              </a:extLst>
            </p:cNvPr>
            <p:cNvCxnSpPr>
              <a:cxnSpLocks/>
              <a:endCxn id="49" idx="3"/>
            </p:cNvCxnSpPr>
            <p:nvPr/>
          </p:nvCxnSpPr>
          <p:spPr>
            <a:xfrm flipH="1">
              <a:off x="1350366" y="2354789"/>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pic>
          <p:nvPicPr>
            <p:cNvPr id="49"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4561" y="2011886"/>
              <a:ext cx="685805" cy="685805"/>
            </a:xfrm>
            <a:prstGeom prst="rect">
              <a:avLst/>
            </a:prstGeom>
          </p:spPr>
        </p:pic>
        <p:cxnSp>
          <p:nvCxnSpPr>
            <p:cNvPr id="50" name="Straight Connector 49">
              <a:extLst>
                <a:ext uri="{FF2B5EF4-FFF2-40B4-BE49-F238E27FC236}">
                  <a16:creationId xmlns:a16="http://schemas.microsoft.com/office/drawing/2014/main" id="{712BBA8D-A4D9-4E58-901B-B9333332C759}"/>
                </a:ext>
              </a:extLst>
            </p:cNvPr>
            <p:cNvCxnSpPr>
              <a:cxnSpLocks/>
              <a:endCxn id="51" idx="3"/>
            </p:cNvCxnSpPr>
            <p:nvPr/>
          </p:nvCxnSpPr>
          <p:spPr>
            <a:xfrm flipH="1">
              <a:off x="1350365" y="2919324"/>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pic>
          <p:nvPicPr>
            <p:cNvPr id="51"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4560" y="2576421"/>
              <a:ext cx="685805" cy="685805"/>
            </a:xfrm>
            <a:prstGeom prst="rect">
              <a:avLst/>
            </a:prstGeom>
          </p:spPr>
        </p:pic>
        <p:cxnSp>
          <p:nvCxnSpPr>
            <p:cNvPr id="58" name="Straight Connector 57">
              <a:extLst>
                <a:ext uri="{FF2B5EF4-FFF2-40B4-BE49-F238E27FC236}">
                  <a16:creationId xmlns:a16="http://schemas.microsoft.com/office/drawing/2014/main" id="{3F06C735-CCDC-4793-892F-722A06219E2A}"/>
                </a:ext>
              </a:extLst>
            </p:cNvPr>
            <p:cNvCxnSpPr>
              <a:cxnSpLocks/>
            </p:cNvCxnSpPr>
            <p:nvPr/>
          </p:nvCxnSpPr>
          <p:spPr>
            <a:xfrm>
              <a:off x="2714493" y="1622066"/>
              <a:ext cx="0" cy="191117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06C735-CCDC-4793-892F-722A06219E2A}"/>
                </a:ext>
              </a:extLst>
            </p:cNvPr>
            <p:cNvCxnSpPr>
              <a:cxnSpLocks/>
            </p:cNvCxnSpPr>
            <p:nvPr/>
          </p:nvCxnSpPr>
          <p:spPr>
            <a:xfrm flipH="1">
              <a:off x="2387164" y="1629381"/>
              <a:ext cx="32733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C5C08F7-F4E6-456F-9388-58B10A7802B3}"/>
                </a:ext>
              </a:extLst>
            </p:cNvPr>
            <p:cNvCxnSpPr>
              <a:cxnSpLocks/>
              <a:endCxn id="70" idx="1"/>
            </p:cNvCxnSpPr>
            <p:nvPr/>
          </p:nvCxnSpPr>
          <p:spPr>
            <a:xfrm>
              <a:off x="2783253" y="2346707"/>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70" name="Graphic 24" descr="DVD player">
              <a:extLst>
                <a:ext uri="{FF2B5EF4-FFF2-40B4-BE49-F238E27FC236}">
                  <a16:creationId xmlns:a16="http://schemas.microsoft.com/office/drawing/2014/main" id="{188E8D24-2190-43BB-913B-19622119413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614" y="2003804"/>
              <a:ext cx="685805" cy="685805"/>
            </a:xfrm>
            <a:prstGeom prst="rect">
              <a:avLst/>
            </a:prstGeom>
          </p:spPr>
        </p:pic>
        <p:cxnSp>
          <p:nvCxnSpPr>
            <p:cNvPr id="71" name="Straight Connector 70">
              <a:extLst>
                <a:ext uri="{FF2B5EF4-FFF2-40B4-BE49-F238E27FC236}">
                  <a16:creationId xmlns:a16="http://schemas.microsoft.com/office/drawing/2014/main" id="{1C5C08F7-F4E6-456F-9388-58B10A7802B3}"/>
                </a:ext>
              </a:extLst>
            </p:cNvPr>
            <p:cNvCxnSpPr>
              <a:cxnSpLocks/>
              <a:endCxn id="72" idx="1"/>
            </p:cNvCxnSpPr>
            <p:nvPr/>
          </p:nvCxnSpPr>
          <p:spPr>
            <a:xfrm>
              <a:off x="2783252" y="2915720"/>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72" name="Graphic 24" descr="DVD player">
              <a:extLst>
                <a:ext uri="{FF2B5EF4-FFF2-40B4-BE49-F238E27FC236}">
                  <a16:creationId xmlns:a16="http://schemas.microsoft.com/office/drawing/2014/main" id="{188E8D24-2190-43BB-913B-19622119413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613" y="2572817"/>
              <a:ext cx="685805" cy="685805"/>
            </a:xfrm>
            <a:prstGeom prst="rect">
              <a:avLst/>
            </a:prstGeom>
          </p:spPr>
        </p:pic>
        <p:cxnSp>
          <p:nvCxnSpPr>
            <p:cNvPr id="73" name="Straight Connector 72">
              <a:extLst>
                <a:ext uri="{FF2B5EF4-FFF2-40B4-BE49-F238E27FC236}">
                  <a16:creationId xmlns:a16="http://schemas.microsoft.com/office/drawing/2014/main" id="{1C5C08F7-F4E6-456F-9388-58B10A7802B3}"/>
                </a:ext>
              </a:extLst>
            </p:cNvPr>
            <p:cNvCxnSpPr>
              <a:cxnSpLocks/>
              <a:endCxn id="74" idx="1"/>
            </p:cNvCxnSpPr>
            <p:nvPr/>
          </p:nvCxnSpPr>
          <p:spPr>
            <a:xfrm>
              <a:off x="2783254" y="3467405"/>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74" name="Graphic 24" descr="DVD player">
              <a:extLst>
                <a:ext uri="{FF2B5EF4-FFF2-40B4-BE49-F238E27FC236}">
                  <a16:creationId xmlns:a16="http://schemas.microsoft.com/office/drawing/2014/main" id="{188E8D24-2190-43BB-913B-19622119413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615" y="3124502"/>
              <a:ext cx="685805" cy="685805"/>
            </a:xfrm>
            <a:prstGeom prst="rect">
              <a:avLst/>
            </a:prstGeom>
          </p:spPr>
        </p:pic>
        <p:cxnSp>
          <p:nvCxnSpPr>
            <p:cNvPr id="75" name="Straight Connector 74">
              <a:extLst>
                <a:ext uri="{FF2B5EF4-FFF2-40B4-BE49-F238E27FC236}">
                  <a16:creationId xmlns:a16="http://schemas.microsoft.com/office/drawing/2014/main" id="{ECA2CAF9-5293-4145-8053-5E73D03F3DB6}"/>
                </a:ext>
              </a:extLst>
            </p:cNvPr>
            <p:cNvCxnSpPr>
              <a:cxnSpLocks/>
            </p:cNvCxnSpPr>
            <p:nvPr/>
          </p:nvCxnSpPr>
          <p:spPr>
            <a:xfrm flipH="1">
              <a:off x="1350365" y="2827354"/>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CA2CAF9-5293-4145-8053-5E73D03F3DB6}"/>
                </a:ext>
              </a:extLst>
            </p:cNvPr>
            <p:cNvCxnSpPr>
              <a:cxnSpLocks/>
            </p:cNvCxnSpPr>
            <p:nvPr/>
          </p:nvCxnSpPr>
          <p:spPr>
            <a:xfrm flipH="1">
              <a:off x="1356577" y="2270179"/>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CA2CAF9-5293-4145-8053-5E73D03F3DB6}"/>
                </a:ext>
              </a:extLst>
            </p:cNvPr>
            <p:cNvCxnSpPr>
              <a:cxnSpLocks/>
            </p:cNvCxnSpPr>
            <p:nvPr/>
          </p:nvCxnSpPr>
          <p:spPr>
            <a:xfrm flipH="1">
              <a:off x="1350365" y="1691059"/>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A1AB93F-AC75-4F2F-AB71-47D4C19E22B8}"/>
                </a:ext>
              </a:extLst>
            </p:cNvPr>
            <p:cNvCxnSpPr>
              <a:cxnSpLocks/>
            </p:cNvCxnSpPr>
            <p:nvPr/>
          </p:nvCxnSpPr>
          <p:spPr>
            <a:xfrm>
              <a:off x="2313830" y="1492640"/>
              <a:ext cx="469424"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F06C735-CCDC-4793-892F-722A06219E2A}"/>
                </a:ext>
              </a:extLst>
            </p:cNvPr>
            <p:cNvCxnSpPr>
              <a:cxnSpLocks/>
            </p:cNvCxnSpPr>
            <p:nvPr/>
          </p:nvCxnSpPr>
          <p:spPr>
            <a:xfrm flipH="1">
              <a:off x="2387164" y="1629381"/>
              <a:ext cx="32733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CA2CAF9-5293-4145-8053-5E73D03F3DB6}"/>
                </a:ext>
              </a:extLst>
            </p:cNvPr>
            <p:cNvCxnSpPr>
              <a:cxnSpLocks/>
            </p:cNvCxnSpPr>
            <p:nvPr/>
          </p:nvCxnSpPr>
          <p:spPr>
            <a:xfrm flipH="1">
              <a:off x="1350365" y="1691059"/>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3A34356-D073-4A83-9723-168DEC430F3B}"/>
                </a:ext>
              </a:extLst>
            </p:cNvPr>
            <p:cNvSpPr txBox="1"/>
            <p:nvPr/>
          </p:nvSpPr>
          <p:spPr>
            <a:xfrm>
              <a:off x="226881" y="1269267"/>
              <a:ext cx="1527877" cy="255565"/>
            </a:xfrm>
            <a:prstGeom prst="rect">
              <a:avLst/>
            </a:prstGeom>
            <a:noFill/>
          </p:spPr>
          <p:txBody>
            <a:bodyPr wrap="square" rtlCol="0">
              <a:spAutoFit/>
            </a:bodyPr>
            <a:lstStyle/>
            <a:p>
              <a:pPr algn="ctr"/>
              <a:r>
                <a:rPr lang="en-US" sz="900" dirty="0"/>
                <a:t>Smart Hospitality TVs</a:t>
              </a:r>
            </a:p>
          </p:txBody>
        </p:sp>
        <p:sp>
          <p:nvSpPr>
            <p:cNvPr id="47" name="TextBox 46">
              <a:extLst>
                <a:ext uri="{FF2B5EF4-FFF2-40B4-BE49-F238E27FC236}">
                  <a16:creationId xmlns:a16="http://schemas.microsoft.com/office/drawing/2014/main" id="{93A34356-D073-4A83-9723-168DEC430F3B}"/>
                </a:ext>
              </a:extLst>
            </p:cNvPr>
            <p:cNvSpPr txBox="1"/>
            <p:nvPr/>
          </p:nvSpPr>
          <p:spPr>
            <a:xfrm>
              <a:off x="3423412" y="1296986"/>
              <a:ext cx="946205" cy="255565"/>
            </a:xfrm>
            <a:prstGeom prst="rect">
              <a:avLst/>
            </a:prstGeom>
            <a:noFill/>
          </p:spPr>
          <p:txBody>
            <a:bodyPr wrap="square" rtlCol="0">
              <a:spAutoFit/>
            </a:bodyPr>
            <a:lstStyle/>
            <a:p>
              <a:pPr algn="ctr"/>
              <a:r>
                <a:rPr lang="en-US" sz="900" dirty="0"/>
                <a:t>IP STBs</a:t>
              </a:r>
            </a:p>
          </p:txBody>
        </p:sp>
        <p:sp>
          <p:nvSpPr>
            <p:cNvPr id="54" name="TextBox 53">
              <a:extLst>
                <a:ext uri="{FF2B5EF4-FFF2-40B4-BE49-F238E27FC236}">
                  <a16:creationId xmlns:a16="http://schemas.microsoft.com/office/drawing/2014/main" id="{93A34356-D073-4A83-9723-168DEC430F3B}"/>
                </a:ext>
              </a:extLst>
            </p:cNvPr>
            <p:cNvSpPr txBox="1"/>
            <p:nvPr/>
          </p:nvSpPr>
          <p:spPr>
            <a:xfrm>
              <a:off x="1480565" y="808850"/>
              <a:ext cx="2073047" cy="255565"/>
            </a:xfrm>
            <a:prstGeom prst="rect">
              <a:avLst/>
            </a:prstGeom>
            <a:noFill/>
          </p:spPr>
          <p:txBody>
            <a:bodyPr wrap="square" rtlCol="0">
              <a:spAutoFit/>
            </a:bodyPr>
            <a:lstStyle/>
            <a:p>
              <a:pPr algn="ctr"/>
              <a:r>
                <a:rPr lang="en-US" sz="900" dirty="0"/>
                <a:t>MDU / Hospitality / Healthcare</a:t>
              </a:r>
            </a:p>
          </p:txBody>
        </p:sp>
        <p:grpSp>
          <p:nvGrpSpPr>
            <p:cNvPr id="56" name="Group 55"/>
            <p:cNvGrpSpPr/>
            <p:nvPr/>
          </p:nvGrpSpPr>
          <p:grpSpPr>
            <a:xfrm>
              <a:off x="2480548" y="4455692"/>
              <a:ext cx="2519049" cy="627117"/>
              <a:chOff x="5335941" y="4172304"/>
              <a:chExt cx="2848874" cy="710368"/>
            </a:xfrm>
          </p:grpSpPr>
          <p:sp>
            <p:nvSpPr>
              <p:cNvPr id="57" name="TextBox 56">
                <a:extLst>
                  <a:ext uri="{FF2B5EF4-FFF2-40B4-BE49-F238E27FC236}">
                    <a16:creationId xmlns:a16="http://schemas.microsoft.com/office/drawing/2014/main" id="{6E4FD883-0C7C-40EA-9954-5FF73BF32C0F}"/>
                  </a:ext>
                </a:extLst>
              </p:cNvPr>
              <p:cNvSpPr txBox="1"/>
              <p:nvPr/>
            </p:nvSpPr>
            <p:spPr>
              <a:xfrm>
                <a:off x="5994628" y="4172304"/>
                <a:ext cx="2085816" cy="289492"/>
              </a:xfrm>
              <a:prstGeom prst="rect">
                <a:avLst/>
              </a:prstGeom>
              <a:noFill/>
            </p:spPr>
            <p:txBody>
              <a:bodyPr wrap="none" rtlCol="0">
                <a:spAutoFit/>
              </a:bodyPr>
              <a:lstStyle/>
              <a:p>
                <a:r>
                  <a:rPr lang="en-US" sz="900" dirty="0"/>
                  <a:t>Clear / Encrypted MSO QAM</a:t>
                </a:r>
              </a:p>
            </p:txBody>
          </p:sp>
          <p:cxnSp>
            <p:nvCxnSpPr>
              <p:cNvPr id="60" name="Straight Connector 59">
                <a:extLst>
                  <a:ext uri="{FF2B5EF4-FFF2-40B4-BE49-F238E27FC236}">
                    <a16:creationId xmlns:a16="http://schemas.microsoft.com/office/drawing/2014/main" id="{1C7DDC1E-2007-4328-B157-DB5CDC7BFC91}"/>
                  </a:ext>
                </a:extLst>
              </p:cNvPr>
              <p:cNvCxnSpPr>
                <a:cxnSpLocks/>
              </p:cNvCxnSpPr>
              <p:nvPr/>
            </p:nvCxnSpPr>
            <p:spPr>
              <a:xfrm>
                <a:off x="5335941" y="4320968"/>
                <a:ext cx="647712" cy="0"/>
              </a:xfrm>
              <a:prstGeom prst="line">
                <a:avLst/>
              </a:prstGeom>
              <a:ln w="19050">
                <a:solidFill>
                  <a:srgbClr val="EC42BB"/>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443D7AC-B72F-400E-A275-9621EC29AC9D}"/>
                  </a:ext>
                </a:extLst>
              </p:cNvPr>
              <p:cNvCxnSpPr>
                <a:cxnSpLocks/>
              </p:cNvCxnSpPr>
              <p:nvPr/>
            </p:nvCxnSpPr>
            <p:spPr>
              <a:xfrm>
                <a:off x="5335942" y="4518143"/>
                <a:ext cx="647711"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D79DE15-F2AE-4E3C-92D7-2D707468A87E}"/>
                  </a:ext>
                </a:extLst>
              </p:cNvPr>
              <p:cNvCxnSpPr>
                <a:cxnSpLocks/>
              </p:cNvCxnSpPr>
              <p:nvPr/>
            </p:nvCxnSpPr>
            <p:spPr>
              <a:xfrm>
                <a:off x="5346916" y="4732844"/>
                <a:ext cx="647712"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4FD883-0C7C-40EA-9954-5FF73BF32C0F}"/>
                  </a:ext>
                </a:extLst>
              </p:cNvPr>
              <p:cNvSpPr txBox="1"/>
              <p:nvPr/>
            </p:nvSpPr>
            <p:spPr>
              <a:xfrm>
                <a:off x="5994628" y="4593180"/>
                <a:ext cx="1716502" cy="289492"/>
              </a:xfrm>
              <a:prstGeom prst="rect">
                <a:avLst/>
              </a:prstGeom>
              <a:noFill/>
            </p:spPr>
            <p:txBody>
              <a:bodyPr wrap="none" rtlCol="0">
                <a:spAutoFit/>
              </a:bodyPr>
              <a:lstStyle/>
              <a:p>
                <a:r>
                  <a:rPr lang="en-US" sz="900" dirty="0"/>
                  <a:t>UCrypt Clear IP Output</a:t>
                </a:r>
              </a:p>
            </p:txBody>
          </p:sp>
          <p:sp>
            <p:nvSpPr>
              <p:cNvPr id="64" name="TextBox 63">
                <a:extLst>
                  <a:ext uri="{FF2B5EF4-FFF2-40B4-BE49-F238E27FC236}">
                    <a16:creationId xmlns:a16="http://schemas.microsoft.com/office/drawing/2014/main" id="{6E4FD883-0C7C-40EA-9954-5FF73BF32C0F}"/>
                  </a:ext>
                </a:extLst>
              </p:cNvPr>
              <p:cNvSpPr txBox="1"/>
              <p:nvPr/>
            </p:nvSpPr>
            <p:spPr>
              <a:xfrm>
                <a:off x="5994628" y="4387228"/>
                <a:ext cx="2190187" cy="289492"/>
              </a:xfrm>
              <a:prstGeom prst="rect">
                <a:avLst/>
              </a:prstGeom>
              <a:noFill/>
            </p:spPr>
            <p:txBody>
              <a:bodyPr wrap="none" rtlCol="0">
                <a:spAutoFit/>
              </a:bodyPr>
              <a:lstStyle/>
              <a:p>
                <a:r>
                  <a:rPr lang="en-US" sz="900" dirty="0"/>
                  <a:t>UCrypt Encrypted IP Output or</a:t>
                </a:r>
              </a:p>
            </p:txBody>
          </p:sp>
        </p:grpSp>
        <p:cxnSp>
          <p:nvCxnSpPr>
            <p:cNvPr id="52" name="Straight Connector 51">
              <a:extLst>
                <a:ext uri="{FF2B5EF4-FFF2-40B4-BE49-F238E27FC236}">
                  <a16:creationId xmlns:a16="http://schemas.microsoft.com/office/drawing/2014/main" id="{1C5C08F7-F4E6-456F-9388-58B10A7802B3}"/>
                </a:ext>
              </a:extLst>
            </p:cNvPr>
            <p:cNvCxnSpPr>
              <a:cxnSpLocks/>
            </p:cNvCxnSpPr>
            <p:nvPr/>
          </p:nvCxnSpPr>
          <p:spPr>
            <a:xfrm>
              <a:off x="2714494" y="1870362"/>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C5C08F7-F4E6-456F-9388-58B10A7802B3}"/>
                </a:ext>
              </a:extLst>
            </p:cNvPr>
            <p:cNvCxnSpPr>
              <a:cxnSpLocks/>
            </p:cNvCxnSpPr>
            <p:nvPr/>
          </p:nvCxnSpPr>
          <p:spPr>
            <a:xfrm>
              <a:off x="2714612" y="2428398"/>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C5C08F7-F4E6-456F-9388-58B10A7802B3}"/>
                </a:ext>
              </a:extLst>
            </p:cNvPr>
            <p:cNvCxnSpPr>
              <a:cxnSpLocks/>
            </p:cNvCxnSpPr>
            <p:nvPr/>
          </p:nvCxnSpPr>
          <p:spPr>
            <a:xfrm>
              <a:off x="2714612" y="3000490"/>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C5C08F7-F4E6-456F-9388-58B10A7802B3}"/>
                </a:ext>
              </a:extLst>
            </p:cNvPr>
            <p:cNvCxnSpPr>
              <a:cxnSpLocks/>
            </p:cNvCxnSpPr>
            <p:nvPr/>
          </p:nvCxnSpPr>
          <p:spPr>
            <a:xfrm>
              <a:off x="2714493" y="3533242"/>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67" name="Picture 2">
              <a:extLst>
                <a:ext uri="{FF2B5EF4-FFF2-40B4-BE49-F238E27FC236}">
                  <a16:creationId xmlns:a16="http://schemas.microsoft.com/office/drawing/2014/main" id="{0DF5AD4F-DA32-DF41-A04F-5CB3EC58495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674941" y="4176653"/>
              <a:ext cx="1233922" cy="438244"/>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Content Placeholder 2">
            <a:extLst>
              <a:ext uri="{FF2B5EF4-FFF2-40B4-BE49-F238E27FC236}">
                <a16:creationId xmlns:a16="http://schemas.microsoft.com/office/drawing/2014/main" id="{1F88A138-6874-7B4B-BABA-5C0D9A6C03AD}"/>
              </a:ext>
            </a:extLst>
          </p:cNvPr>
          <p:cNvSpPr>
            <a:spLocks noGrp="1"/>
          </p:cNvSpPr>
          <p:nvPr>
            <p:ph idx="1"/>
          </p:nvPr>
        </p:nvSpPr>
        <p:spPr>
          <a:xfrm>
            <a:off x="4317558" y="731520"/>
            <a:ext cx="4822456" cy="3658816"/>
          </a:xfrm>
        </p:spPr>
        <p:txBody>
          <a:bodyPr>
            <a:noAutofit/>
          </a:bodyPr>
          <a:lstStyle/>
          <a:p>
            <a:pPr marL="0" indent="0">
              <a:lnSpc>
                <a:spcPct val="120000"/>
              </a:lnSpc>
              <a:spcAft>
                <a:spcPts val="0"/>
              </a:spcAft>
              <a:buNone/>
            </a:pPr>
            <a:r>
              <a:rPr lang="en-US" sz="1600" b="1" dirty="0">
                <a:solidFill>
                  <a:schemeClr val="tx2"/>
                </a:solidFill>
              </a:rPr>
              <a:t>Multifunction Capabilities</a:t>
            </a:r>
          </a:p>
          <a:p>
            <a:pPr lvl="1">
              <a:lnSpc>
                <a:spcPct val="120000"/>
              </a:lnSpc>
              <a:spcAft>
                <a:spcPts val="0"/>
              </a:spcAft>
            </a:pPr>
            <a:r>
              <a:rPr lang="en-US" sz="1200" dirty="0"/>
              <a:t>Most efficient solution for decrypting and transitioning QAM-based cable feeds to IP video format </a:t>
            </a:r>
          </a:p>
          <a:p>
            <a:pPr lvl="1">
              <a:lnSpc>
                <a:spcPct val="120000"/>
              </a:lnSpc>
            </a:pPr>
            <a:r>
              <a:rPr lang="en-US" sz="1200" dirty="0"/>
              <a:t>Suitable for hospitality, enterprise and other bulk account applications, including multiple options for output IP video encryption</a:t>
            </a:r>
          </a:p>
          <a:p>
            <a:pPr marL="0" indent="0">
              <a:lnSpc>
                <a:spcPct val="120000"/>
              </a:lnSpc>
              <a:spcAft>
                <a:spcPts val="0"/>
              </a:spcAft>
              <a:buNone/>
            </a:pPr>
            <a:r>
              <a:rPr lang="en-US" sz="1600" b="1" dirty="0">
                <a:solidFill>
                  <a:schemeClr val="tx2"/>
                </a:solidFill>
              </a:rPr>
              <a:t>Maintain Business Continuity</a:t>
            </a:r>
          </a:p>
          <a:p>
            <a:pPr lvl="1"/>
            <a:r>
              <a:rPr lang="en-US" sz="1200" dirty="0"/>
              <a:t>Field-hardened, proven track record in mission-critical, long-term operations and high-visibility MSO locations</a:t>
            </a:r>
          </a:p>
          <a:p>
            <a:pPr marL="0" indent="0">
              <a:lnSpc>
                <a:spcPct val="120000"/>
              </a:lnSpc>
              <a:spcAft>
                <a:spcPts val="0"/>
              </a:spcAft>
              <a:buNone/>
            </a:pPr>
            <a:r>
              <a:rPr lang="en-US" sz="1600" b="1" dirty="0">
                <a:solidFill>
                  <a:schemeClr val="tx2"/>
                </a:solidFill>
              </a:rPr>
              <a:t>Enterprise-Grade Features</a:t>
            </a:r>
          </a:p>
          <a:p>
            <a:pPr lvl="1"/>
            <a:r>
              <a:rPr lang="en-US" sz="1200" dirty="0"/>
              <a:t>Remote configuration and monitoring capability (Including the ability to pro-actively monitor all deployed devices via a central Monitoring Server)</a:t>
            </a:r>
          </a:p>
          <a:p>
            <a:pPr marL="0" indent="0">
              <a:lnSpc>
                <a:spcPct val="120000"/>
              </a:lnSpc>
              <a:spcAft>
                <a:spcPts val="0"/>
              </a:spcAft>
              <a:buNone/>
            </a:pPr>
            <a:r>
              <a:rPr lang="en-US" sz="1600" b="1" dirty="0">
                <a:solidFill>
                  <a:schemeClr val="tx2"/>
                </a:solidFill>
              </a:rPr>
              <a:t>Highest Density</a:t>
            </a:r>
          </a:p>
          <a:p>
            <a:pPr lvl="1"/>
            <a:r>
              <a:rPr lang="en-US" sz="1200" dirty="0"/>
              <a:t>Industry-leading support for handling up to 60 MPEG-2/H.264, HD/SD, programs in a single unit</a:t>
            </a:r>
          </a:p>
        </p:txBody>
      </p:sp>
      <p:sp>
        <p:nvSpPr>
          <p:cNvPr id="76" name="TextBox 75">
            <a:hlinkClick r:id="rId10" action="ppaction://hlinksldjump"/>
            <a:extLst>
              <a:ext uri="{FF2B5EF4-FFF2-40B4-BE49-F238E27FC236}">
                <a16:creationId xmlns:a16="http://schemas.microsoft.com/office/drawing/2014/main" id="{5BC0C637-A149-124F-8C0E-7F82F60528AE}"/>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CAE66B39-1C10-C74F-A823-6F3990E25A68}"/>
              </a:ext>
            </a:extLst>
          </p:cNvPr>
          <p:cNvSpPr>
            <a:spLocks noGrp="1"/>
          </p:cNvSpPr>
          <p:nvPr>
            <p:ph type="sldNum" sz="quarter" idx="4"/>
          </p:nvPr>
        </p:nvSpPr>
        <p:spPr/>
        <p:txBody>
          <a:bodyPr/>
          <a:lstStyle/>
          <a:p>
            <a:fld id="{F22B260D-D430-D34B-9B6E-0F9FDE559292}" type="slidenum">
              <a:rPr lang="en-US" smtClean="0"/>
              <a:pPr/>
              <a:t>12</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369537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UCrypt</a:t>
            </a:r>
            <a:r>
              <a:rPr lang="en-US" dirty="0"/>
              <a:t> Cable Gateway – IP Inputs</a:t>
            </a:r>
          </a:p>
        </p:txBody>
      </p:sp>
      <p:sp>
        <p:nvSpPr>
          <p:cNvPr id="8" name="Text Placeholder 7"/>
          <p:cNvSpPr>
            <a:spLocks noGrp="1"/>
          </p:cNvSpPr>
          <p:nvPr>
            <p:ph type="body" sz="quarter" idx="14"/>
          </p:nvPr>
        </p:nvSpPr>
        <p:spPr>
          <a:xfrm>
            <a:off x="750688" y="3713933"/>
            <a:ext cx="2029801" cy="494202"/>
          </a:xfrm>
        </p:spPr>
        <p:txBody>
          <a:bodyPr anchor="ctr"/>
          <a:lstStyle/>
          <a:p>
            <a:r>
              <a:rPr lang="en-US" dirty="0"/>
              <a:t>IP to QAM</a:t>
            </a:r>
          </a:p>
        </p:txBody>
      </p:sp>
      <p:sp>
        <p:nvSpPr>
          <p:cNvPr id="9" name="Text Placeholder 8"/>
          <p:cNvSpPr>
            <a:spLocks noGrp="1"/>
          </p:cNvSpPr>
          <p:nvPr>
            <p:ph type="body" sz="quarter" idx="15"/>
          </p:nvPr>
        </p:nvSpPr>
        <p:spPr>
          <a:xfrm>
            <a:off x="3556835" y="3713933"/>
            <a:ext cx="2029801" cy="494202"/>
          </a:xfrm>
        </p:spPr>
        <p:txBody>
          <a:bodyPr anchor="ctr"/>
          <a:lstStyle/>
          <a:p>
            <a:r>
              <a:rPr lang="en-US" dirty="0"/>
              <a:t>IP to IP</a:t>
            </a:r>
          </a:p>
        </p:txBody>
      </p:sp>
      <p:sp>
        <p:nvSpPr>
          <p:cNvPr id="10" name="Text Placeholder 9"/>
          <p:cNvSpPr>
            <a:spLocks noGrp="1"/>
          </p:cNvSpPr>
          <p:nvPr>
            <p:ph type="body" sz="quarter" idx="16"/>
          </p:nvPr>
        </p:nvSpPr>
        <p:spPr>
          <a:xfrm>
            <a:off x="6411503" y="3713933"/>
            <a:ext cx="2029801" cy="494202"/>
          </a:xfrm>
        </p:spPr>
        <p:txBody>
          <a:bodyPr anchor="ctr"/>
          <a:lstStyle/>
          <a:p>
            <a:r>
              <a:rPr lang="en-US" dirty="0"/>
              <a:t>IP to Analog</a:t>
            </a:r>
          </a:p>
        </p:txBody>
      </p:sp>
      <p:sp>
        <p:nvSpPr>
          <p:cNvPr id="24" name="Content Placeholder 2">
            <a:extLst>
              <a:ext uri="{FF2B5EF4-FFF2-40B4-BE49-F238E27FC236}">
                <a16:creationId xmlns:a16="http://schemas.microsoft.com/office/drawing/2014/main" id="{B20E90F6-2BB9-A442-BD22-F7DD3BF021EE}"/>
              </a:ext>
            </a:extLst>
          </p:cNvPr>
          <p:cNvSpPr txBox="1">
            <a:spLocks/>
          </p:cNvSpPr>
          <p:nvPr/>
        </p:nvSpPr>
        <p:spPr>
          <a:xfrm>
            <a:off x="456936" y="891283"/>
            <a:ext cx="8229600" cy="348035"/>
          </a:xfrm>
          <a:prstGeom prst="rect">
            <a:avLst/>
          </a:prstGeom>
        </p:spPr>
        <p:txBody>
          <a:bodyPr/>
          <a:lstStyle>
            <a:lvl1pPr marL="342900" indent="-342900" algn="l" defTabSz="457200" rtl="0" eaLnBrk="1" latinLnBrk="0" hangingPunct="1">
              <a:lnSpc>
                <a:spcPct val="90000"/>
              </a:lnSpc>
              <a:spcBef>
                <a:spcPts val="0"/>
              </a:spcBef>
              <a:spcAft>
                <a:spcPts val="600"/>
              </a:spcAft>
              <a:buFont typeface="Arial"/>
              <a:buChar char="•"/>
              <a:defRPr sz="2400" kern="1200">
                <a:solidFill>
                  <a:schemeClr val="tx1"/>
                </a:solidFill>
                <a:latin typeface="+mn-lt"/>
                <a:ea typeface="+mn-ea"/>
                <a:cs typeface="+mn-cs"/>
              </a:defRPr>
            </a:lvl1pPr>
            <a:lvl2pPr marL="742950" indent="-285750" algn="l" defTabSz="457200" rtl="0" eaLnBrk="1" latinLnBrk="0" hangingPunct="1">
              <a:lnSpc>
                <a:spcPct val="90000"/>
              </a:lnSpc>
              <a:spcBef>
                <a:spcPts val="0"/>
              </a:spcBef>
              <a:spcAft>
                <a:spcPts val="600"/>
              </a:spcAft>
              <a:buFont typeface="Arial"/>
              <a:buChar char="–"/>
              <a:defRPr sz="2000" kern="1200">
                <a:solidFill>
                  <a:schemeClr val="tx1"/>
                </a:solidFill>
                <a:latin typeface="+mn-lt"/>
                <a:ea typeface="+mn-ea"/>
                <a:cs typeface="+mn-cs"/>
              </a:defRPr>
            </a:lvl2pPr>
            <a:lvl3pPr marL="1143000" indent="-228600" algn="l" defTabSz="457200" rtl="0" eaLnBrk="1" latinLnBrk="0" hangingPunct="1">
              <a:lnSpc>
                <a:spcPct val="90000"/>
              </a:lnSpc>
              <a:spcBef>
                <a:spcPts val="0"/>
              </a:spcBef>
              <a:spcAft>
                <a:spcPts val="600"/>
              </a:spcAft>
              <a:buFont typeface="Arial"/>
              <a:buChar char="•"/>
              <a:defRPr sz="1800" kern="1200">
                <a:solidFill>
                  <a:schemeClr val="tx1"/>
                </a:solidFill>
                <a:latin typeface="+mn-lt"/>
                <a:ea typeface="+mn-ea"/>
                <a:cs typeface="+mn-cs"/>
              </a:defRPr>
            </a:lvl3pPr>
            <a:lvl4pPr marL="1600200" indent="-228600" algn="l" defTabSz="457200" rtl="0" eaLnBrk="1" latinLnBrk="0" hangingPunct="1">
              <a:lnSpc>
                <a:spcPct val="90000"/>
              </a:lnSpc>
              <a:spcBef>
                <a:spcPts val="0"/>
              </a:spcBef>
              <a:spcAft>
                <a:spcPts val="600"/>
              </a:spcAft>
              <a:buFont typeface="Arial"/>
              <a:buChar char="–"/>
              <a:defRPr sz="1600" kern="1200">
                <a:solidFill>
                  <a:schemeClr val="tx1"/>
                </a:solidFill>
                <a:latin typeface="+mn-lt"/>
                <a:ea typeface="+mn-ea"/>
                <a:cs typeface="+mn-cs"/>
              </a:defRPr>
            </a:lvl4pPr>
            <a:lvl5pPr marL="2057400" indent="-228600" algn="l" defTabSz="457200" rtl="0" eaLnBrk="1" latinLnBrk="0" hangingPunct="1">
              <a:lnSpc>
                <a:spcPct val="90000"/>
              </a:lnSpc>
              <a:spcBef>
                <a:spcPts val="0"/>
              </a:spcBef>
              <a:spcAft>
                <a:spcPts val="60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600" dirty="0"/>
          </a:p>
        </p:txBody>
      </p:sp>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3107" y="2372780"/>
            <a:ext cx="2117248" cy="447267"/>
          </a:xfrm>
          <a:prstGeom prst="rect">
            <a:avLst/>
          </a:prstGeom>
        </p:spPr>
      </p:pic>
      <p:pic>
        <p:nvPicPr>
          <p:cNvPr id="32" name="Picture 3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70982" y="3091774"/>
            <a:ext cx="1921499" cy="484570"/>
          </a:xfrm>
          <a:prstGeom prst="rect">
            <a:avLst/>
          </a:prstGeom>
        </p:spPr>
      </p:pic>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73107" y="1795794"/>
            <a:ext cx="2117248" cy="295271"/>
          </a:xfrm>
          <a:prstGeom prst="rect">
            <a:avLst/>
          </a:prstGeom>
        </p:spPr>
      </p:pic>
      <p:grpSp>
        <p:nvGrpSpPr>
          <p:cNvPr id="3" name="Group 2">
            <a:extLst>
              <a:ext uri="{FF2B5EF4-FFF2-40B4-BE49-F238E27FC236}">
                <a16:creationId xmlns:a16="http://schemas.microsoft.com/office/drawing/2014/main" id="{E8C8638A-F2F6-BA4A-B0EA-326A2BB86428}"/>
              </a:ext>
            </a:extLst>
          </p:cNvPr>
          <p:cNvGrpSpPr/>
          <p:nvPr/>
        </p:nvGrpSpPr>
        <p:grpSpPr>
          <a:xfrm>
            <a:off x="350012" y="1928980"/>
            <a:ext cx="2352899" cy="1490063"/>
            <a:chOff x="350012" y="1928980"/>
            <a:chExt cx="2352899" cy="1490063"/>
          </a:xfrm>
        </p:grpSpPr>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5958" y="2778092"/>
              <a:ext cx="1921006" cy="640951"/>
            </a:xfrm>
            <a:prstGeom prst="rect">
              <a:avLst/>
            </a:prstGeom>
          </p:spPr>
        </p:pic>
        <p:pic>
          <p:nvPicPr>
            <p:cNvPr id="19" name="Picture 2">
              <a:extLst>
                <a:ext uri="{FF2B5EF4-FFF2-40B4-BE49-F238E27FC236}">
                  <a16:creationId xmlns:a16="http://schemas.microsoft.com/office/drawing/2014/main" id="{38169DC3-72E6-FA44-B69F-DE42816E3B3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350012" y="1928980"/>
              <a:ext cx="2352899" cy="835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674D0832-1D69-E84D-9E20-B64821C58522}"/>
              </a:ext>
            </a:extLst>
          </p:cNvPr>
          <p:cNvGrpSpPr/>
          <p:nvPr/>
        </p:nvGrpSpPr>
        <p:grpSpPr>
          <a:xfrm>
            <a:off x="3174148" y="1928980"/>
            <a:ext cx="2352899" cy="1482003"/>
            <a:chOff x="3174148" y="1928980"/>
            <a:chExt cx="2352899" cy="1482003"/>
          </a:xfrm>
        </p:grpSpPr>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2438" y="2786153"/>
              <a:ext cx="1896318" cy="624830"/>
            </a:xfrm>
            <a:prstGeom prst="rect">
              <a:avLst/>
            </a:prstGeom>
          </p:spPr>
        </p:pic>
        <p:pic>
          <p:nvPicPr>
            <p:cNvPr id="20" name="Picture 2">
              <a:extLst>
                <a:ext uri="{FF2B5EF4-FFF2-40B4-BE49-F238E27FC236}">
                  <a16:creationId xmlns:a16="http://schemas.microsoft.com/office/drawing/2014/main" id="{92D4A5BB-1AA0-144B-A067-B0EB7C9AA6A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3174148" y="1928980"/>
              <a:ext cx="2352899" cy="83566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hlinkClick r:id="rId9" action="ppaction://hlinksldjump"/>
            <a:extLst>
              <a:ext uri="{FF2B5EF4-FFF2-40B4-BE49-F238E27FC236}">
                <a16:creationId xmlns:a16="http://schemas.microsoft.com/office/drawing/2014/main" id="{D60A6AF0-E4EE-0F47-86B5-3A08005C3AAB}"/>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0CF27088-1311-B745-BC6D-4E046729C6BD}"/>
              </a:ext>
            </a:extLst>
          </p:cNvPr>
          <p:cNvSpPr>
            <a:spLocks noGrp="1"/>
          </p:cNvSpPr>
          <p:nvPr>
            <p:ph type="sldNum" sz="quarter" idx="4"/>
          </p:nvPr>
        </p:nvSpPr>
        <p:spPr/>
        <p:txBody>
          <a:bodyPr/>
          <a:lstStyle/>
          <a:p>
            <a:fld id="{F22B260D-D430-D34B-9B6E-0F9FDE559292}" type="slidenum">
              <a:rPr lang="en-US" smtClean="0"/>
              <a:pPr/>
              <a:t>13</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348443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C36A-79C5-E34D-BD0E-2901D75CA0F5}"/>
              </a:ext>
            </a:extLst>
          </p:cNvPr>
          <p:cNvSpPr>
            <a:spLocks noGrp="1"/>
          </p:cNvSpPr>
          <p:nvPr>
            <p:ph type="title"/>
          </p:nvPr>
        </p:nvSpPr>
        <p:spPr/>
        <p:txBody>
          <a:bodyPr>
            <a:normAutofit/>
          </a:bodyPr>
          <a:lstStyle/>
          <a:p>
            <a:r>
              <a:rPr lang="en-US" dirty="0"/>
              <a:t>Key Application: IP to QAM</a:t>
            </a:r>
          </a:p>
        </p:txBody>
      </p:sp>
      <p:grpSp>
        <p:nvGrpSpPr>
          <p:cNvPr id="5" name="Group 4">
            <a:extLst>
              <a:ext uri="{FF2B5EF4-FFF2-40B4-BE49-F238E27FC236}">
                <a16:creationId xmlns:a16="http://schemas.microsoft.com/office/drawing/2014/main" id="{767AC726-E139-8B42-B1A7-BF27BB7A348F}"/>
              </a:ext>
            </a:extLst>
          </p:cNvPr>
          <p:cNvGrpSpPr/>
          <p:nvPr/>
        </p:nvGrpSpPr>
        <p:grpSpPr>
          <a:xfrm>
            <a:off x="71562" y="808850"/>
            <a:ext cx="5183450" cy="3689259"/>
            <a:chOff x="71562" y="808850"/>
            <a:chExt cx="5690817" cy="4050371"/>
          </a:xfrm>
        </p:grpSpPr>
        <p:pic>
          <p:nvPicPr>
            <p:cNvPr id="6" name="Graphic 1" descr="Building">
              <a:extLst>
                <a:ext uri="{FF2B5EF4-FFF2-40B4-BE49-F238E27FC236}">
                  <a16:creationId xmlns:a16="http://schemas.microsoft.com/office/drawing/2014/main" id="{F5B2C663-C3BC-41F1-8736-38A956B267F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6679" y="858576"/>
              <a:ext cx="3412741" cy="3412741"/>
            </a:xfrm>
            <a:prstGeom prst="rect">
              <a:avLst/>
            </a:prstGeom>
          </p:spPr>
        </p:pic>
        <p:cxnSp>
          <p:nvCxnSpPr>
            <p:cNvPr id="8" name="Straight Connector 7">
              <a:extLst>
                <a:ext uri="{FF2B5EF4-FFF2-40B4-BE49-F238E27FC236}">
                  <a16:creationId xmlns:a16="http://schemas.microsoft.com/office/drawing/2014/main" id="{3F06C735-CCDC-4793-892F-722A06219E2A}"/>
                </a:ext>
              </a:extLst>
            </p:cNvPr>
            <p:cNvCxnSpPr>
              <a:cxnSpLocks/>
            </p:cNvCxnSpPr>
            <p:nvPr/>
          </p:nvCxnSpPr>
          <p:spPr>
            <a:xfrm>
              <a:off x="2313830" y="1485325"/>
              <a:ext cx="0" cy="2899056"/>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2BBA8D-A4D9-4E58-901B-B9333332C759}"/>
                </a:ext>
              </a:extLst>
            </p:cNvPr>
            <p:cNvCxnSpPr>
              <a:cxnSpLocks/>
              <a:endCxn id="30" idx="3"/>
            </p:cNvCxnSpPr>
            <p:nvPr/>
          </p:nvCxnSpPr>
          <p:spPr>
            <a:xfrm flipH="1">
              <a:off x="1350366" y="1779374"/>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4A5D9E-4CDC-43D8-80BA-AD95BD0398AC}"/>
                </a:ext>
              </a:extLst>
            </p:cNvPr>
            <p:cNvCxnSpPr>
              <a:cxnSpLocks/>
            </p:cNvCxnSpPr>
            <p:nvPr/>
          </p:nvCxnSpPr>
          <p:spPr>
            <a:xfrm>
              <a:off x="2073660" y="4381604"/>
              <a:ext cx="240170"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1AB93F-AC75-4F2F-AB71-47D4C19E22B8}"/>
                </a:ext>
              </a:extLst>
            </p:cNvPr>
            <p:cNvCxnSpPr>
              <a:cxnSpLocks/>
            </p:cNvCxnSpPr>
            <p:nvPr/>
          </p:nvCxnSpPr>
          <p:spPr>
            <a:xfrm>
              <a:off x="2313830" y="1492640"/>
              <a:ext cx="469424" cy="0"/>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718DE8-2DCD-414C-9451-502A23EC9CA1}"/>
                </a:ext>
              </a:extLst>
            </p:cNvPr>
            <p:cNvCxnSpPr>
              <a:cxnSpLocks/>
            </p:cNvCxnSpPr>
            <p:nvPr/>
          </p:nvCxnSpPr>
          <p:spPr>
            <a:xfrm>
              <a:off x="2783254" y="1487013"/>
              <a:ext cx="0" cy="1980392"/>
            </a:xfrm>
            <a:prstGeom prst="line">
              <a:avLst/>
            </a:prstGeom>
            <a:ln w="19050">
              <a:solidFill>
                <a:srgbClr val="0093D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5C08F7-F4E6-456F-9388-58B10A7802B3}"/>
                </a:ext>
              </a:extLst>
            </p:cNvPr>
            <p:cNvCxnSpPr>
              <a:cxnSpLocks/>
            </p:cNvCxnSpPr>
            <p:nvPr/>
          </p:nvCxnSpPr>
          <p:spPr>
            <a:xfrm>
              <a:off x="2783254" y="1793589"/>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527B54-CE31-4F6C-8D02-1EB75EB0C390}"/>
                </a:ext>
              </a:extLst>
            </p:cNvPr>
            <p:cNvCxnSpPr>
              <a:cxnSpLocks/>
              <a:stCxn id="61" idx="0"/>
            </p:cNvCxnSpPr>
            <p:nvPr/>
          </p:nvCxnSpPr>
          <p:spPr>
            <a:xfrm flipV="1">
              <a:off x="729271" y="4381604"/>
              <a:ext cx="240718" cy="1156"/>
            </a:xfrm>
            <a:prstGeom prst="line">
              <a:avLst/>
            </a:prstGeom>
            <a:ln w="19050">
              <a:solidFill>
                <a:srgbClr val="EC42BB"/>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A2CAF9-5293-4145-8053-5E73D03F3DB6}"/>
                </a:ext>
              </a:extLst>
            </p:cNvPr>
            <p:cNvCxnSpPr>
              <a:cxnSpLocks/>
            </p:cNvCxnSpPr>
            <p:nvPr/>
          </p:nvCxnSpPr>
          <p:spPr>
            <a:xfrm>
              <a:off x="2018003" y="4447353"/>
              <a:ext cx="383293"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pic>
          <p:nvPicPr>
            <p:cNvPr id="30"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561" y="1436471"/>
              <a:ext cx="685805" cy="685805"/>
            </a:xfrm>
            <a:prstGeom prst="rect">
              <a:avLst/>
            </a:prstGeom>
          </p:spPr>
        </p:pic>
        <p:sp>
          <p:nvSpPr>
            <p:cNvPr id="31" name="TextBox 30">
              <a:extLst>
                <a:ext uri="{FF2B5EF4-FFF2-40B4-BE49-F238E27FC236}">
                  <a16:creationId xmlns:a16="http://schemas.microsoft.com/office/drawing/2014/main" id="{93A34356-D073-4A83-9723-168DEC430F3B}"/>
                </a:ext>
              </a:extLst>
            </p:cNvPr>
            <p:cNvSpPr txBox="1"/>
            <p:nvPr/>
          </p:nvSpPr>
          <p:spPr>
            <a:xfrm>
              <a:off x="729821" y="4550607"/>
              <a:ext cx="1103671" cy="230855"/>
            </a:xfrm>
            <a:prstGeom prst="rect">
              <a:avLst/>
            </a:prstGeom>
            <a:noFill/>
          </p:spPr>
          <p:txBody>
            <a:bodyPr wrap="square" rtlCol="0">
              <a:spAutoFit/>
            </a:bodyPr>
            <a:lstStyle/>
            <a:p>
              <a:pPr algn="ctr"/>
              <a:r>
                <a:rPr lang="en-US" sz="700" dirty="0"/>
                <a:t>UCrypt IP to QAM</a:t>
              </a:r>
            </a:p>
          </p:txBody>
        </p:sp>
        <p:cxnSp>
          <p:nvCxnSpPr>
            <p:cNvPr id="46" name="Straight Connector 45">
              <a:extLst>
                <a:ext uri="{FF2B5EF4-FFF2-40B4-BE49-F238E27FC236}">
                  <a16:creationId xmlns:a16="http://schemas.microsoft.com/office/drawing/2014/main" id="{3F06C735-CCDC-4793-892F-722A06219E2A}"/>
                </a:ext>
              </a:extLst>
            </p:cNvPr>
            <p:cNvCxnSpPr>
              <a:cxnSpLocks/>
            </p:cNvCxnSpPr>
            <p:nvPr/>
          </p:nvCxnSpPr>
          <p:spPr>
            <a:xfrm>
              <a:off x="2387164" y="1622066"/>
              <a:ext cx="0" cy="2811848"/>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12BBA8D-A4D9-4E58-901B-B9333332C759}"/>
                </a:ext>
              </a:extLst>
            </p:cNvPr>
            <p:cNvCxnSpPr>
              <a:cxnSpLocks/>
              <a:endCxn id="49" idx="3"/>
            </p:cNvCxnSpPr>
            <p:nvPr/>
          </p:nvCxnSpPr>
          <p:spPr>
            <a:xfrm flipH="1">
              <a:off x="1350366" y="2354789"/>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pic>
          <p:nvPicPr>
            <p:cNvPr id="49"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561" y="2011886"/>
              <a:ext cx="685805" cy="685805"/>
            </a:xfrm>
            <a:prstGeom prst="rect">
              <a:avLst/>
            </a:prstGeom>
          </p:spPr>
        </p:pic>
        <p:cxnSp>
          <p:nvCxnSpPr>
            <p:cNvPr id="50" name="Straight Connector 49">
              <a:extLst>
                <a:ext uri="{FF2B5EF4-FFF2-40B4-BE49-F238E27FC236}">
                  <a16:creationId xmlns:a16="http://schemas.microsoft.com/office/drawing/2014/main" id="{712BBA8D-A4D9-4E58-901B-B9333332C759}"/>
                </a:ext>
              </a:extLst>
            </p:cNvPr>
            <p:cNvCxnSpPr>
              <a:cxnSpLocks/>
              <a:endCxn id="51" idx="3"/>
            </p:cNvCxnSpPr>
            <p:nvPr/>
          </p:nvCxnSpPr>
          <p:spPr>
            <a:xfrm flipH="1">
              <a:off x="1350365" y="2919324"/>
              <a:ext cx="962289" cy="0"/>
            </a:xfrm>
            <a:prstGeom prst="line">
              <a:avLst/>
            </a:prstGeom>
            <a:ln w="19050">
              <a:solidFill>
                <a:srgbClr val="0093D0"/>
              </a:solidFill>
              <a:headEnd type="none" w="sm" len="sm"/>
              <a:tailEnd type="arrow" w="sm" len="sm"/>
            </a:ln>
          </p:spPr>
          <p:style>
            <a:lnRef idx="1">
              <a:schemeClr val="accent1"/>
            </a:lnRef>
            <a:fillRef idx="0">
              <a:schemeClr val="accent1"/>
            </a:fillRef>
            <a:effectRef idx="0">
              <a:schemeClr val="accent1"/>
            </a:effectRef>
            <a:fontRef idx="minor">
              <a:schemeClr val="tx1"/>
            </a:fontRef>
          </p:style>
        </p:cxnSp>
        <p:pic>
          <p:nvPicPr>
            <p:cNvPr id="51"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4560" y="2576421"/>
              <a:ext cx="685805" cy="685805"/>
            </a:xfrm>
            <a:prstGeom prst="rect">
              <a:avLst/>
            </a:prstGeom>
          </p:spPr>
        </p:pic>
        <p:cxnSp>
          <p:nvCxnSpPr>
            <p:cNvPr id="58" name="Straight Connector 57">
              <a:extLst>
                <a:ext uri="{FF2B5EF4-FFF2-40B4-BE49-F238E27FC236}">
                  <a16:creationId xmlns:a16="http://schemas.microsoft.com/office/drawing/2014/main" id="{3F06C735-CCDC-4793-892F-722A06219E2A}"/>
                </a:ext>
              </a:extLst>
            </p:cNvPr>
            <p:cNvCxnSpPr>
              <a:cxnSpLocks/>
            </p:cNvCxnSpPr>
            <p:nvPr/>
          </p:nvCxnSpPr>
          <p:spPr>
            <a:xfrm>
              <a:off x="2714493" y="1622066"/>
              <a:ext cx="0" cy="191117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06C735-CCDC-4793-892F-722A06219E2A}"/>
                </a:ext>
              </a:extLst>
            </p:cNvPr>
            <p:cNvCxnSpPr>
              <a:cxnSpLocks/>
            </p:cNvCxnSpPr>
            <p:nvPr/>
          </p:nvCxnSpPr>
          <p:spPr>
            <a:xfrm flipH="1">
              <a:off x="2387164" y="1629381"/>
              <a:ext cx="32733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C5C08F7-F4E6-456F-9388-58B10A7802B3}"/>
                </a:ext>
              </a:extLst>
            </p:cNvPr>
            <p:cNvCxnSpPr>
              <a:cxnSpLocks/>
            </p:cNvCxnSpPr>
            <p:nvPr/>
          </p:nvCxnSpPr>
          <p:spPr>
            <a:xfrm>
              <a:off x="2783253" y="2346707"/>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C5C08F7-F4E6-456F-9388-58B10A7802B3}"/>
                </a:ext>
              </a:extLst>
            </p:cNvPr>
            <p:cNvCxnSpPr>
              <a:cxnSpLocks/>
            </p:cNvCxnSpPr>
            <p:nvPr/>
          </p:nvCxnSpPr>
          <p:spPr>
            <a:xfrm>
              <a:off x="2783252" y="2915720"/>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5C08F7-F4E6-456F-9388-58B10A7802B3}"/>
                </a:ext>
              </a:extLst>
            </p:cNvPr>
            <p:cNvCxnSpPr>
              <a:cxnSpLocks/>
              <a:endCxn id="74" idx="1"/>
            </p:cNvCxnSpPr>
            <p:nvPr/>
          </p:nvCxnSpPr>
          <p:spPr>
            <a:xfrm>
              <a:off x="2783254" y="3467405"/>
              <a:ext cx="770361"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74" name="Graphic 24" descr="DVD player">
              <a:extLst>
                <a:ext uri="{FF2B5EF4-FFF2-40B4-BE49-F238E27FC236}">
                  <a16:creationId xmlns:a16="http://schemas.microsoft.com/office/drawing/2014/main" id="{188E8D24-2190-43BB-913B-19622119413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53615" y="3124502"/>
              <a:ext cx="685805" cy="685805"/>
            </a:xfrm>
            <a:prstGeom prst="rect">
              <a:avLst/>
            </a:prstGeom>
          </p:spPr>
        </p:pic>
        <p:cxnSp>
          <p:nvCxnSpPr>
            <p:cNvPr id="75" name="Straight Connector 74">
              <a:extLst>
                <a:ext uri="{FF2B5EF4-FFF2-40B4-BE49-F238E27FC236}">
                  <a16:creationId xmlns:a16="http://schemas.microsoft.com/office/drawing/2014/main" id="{ECA2CAF9-5293-4145-8053-5E73D03F3DB6}"/>
                </a:ext>
              </a:extLst>
            </p:cNvPr>
            <p:cNvCxnSpPr>
              <a:cxnSpLocks/>
            </p:cNvCxnSpPr>
            <p:nvPr/>
          </p:nvCxnSpPr>
          <p:spPr>
            <a:xfrm flipH="1">
              <a:off x="1350365" y="2827354"/>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ECA2CAF9-5293-4145-8053-5E73D03F3DB6}"/>
                </a:ext>
              </a:extLst>
            </p:cNvPr>
            <p:cNvCxnSpPr>
              <a:cxnSpLocks/>
            </p:cNvCxnSpPr>
            <p:nvPr/>
          </p:nvCxnSpPr>
          <p:spPr>
            <a:xfrm flipH="1">
              <a:off x="1356577" y="2270179"/>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CA2CAF9-5293-4145-8053-5E73D03F3DB6}"/>
                </a:ext>
              </a:extLst>
            </p:cNvPr>
            <p:cNvCxnSpPr>
              <a:cxnSpLocks/>
            </p:cNvCxnSpPr>
            <p:nvPr/>
          </p:nvCxnSpPr>
          <p:spPr>
            <a:xfrm flipH="1">
              <a:off x="1350365" y="1691059"/>
              <a:ext cx="1023272"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93A34356-D073-4A83-9723-168DEC430F3B}"/>
                </a:ext>
              </a:extLst>
            </p:cNvPr>
            <p:cNvSpPr txBox="1"/>
            <p:nvPr/>
          </p:nvSpPr>
          <p:spPr>
            <a:xfrm>
              <a:off x="534360" y="1269268"/>
              <a:ext cx="946205" cy="266371"/>
            </a:xfrm>
            <a:prstGeom prst="rect">
              <a:avLst/>
            </a:prstGeom>
            <a:noFill/>
          </p:spPr>
          <p:txBody>
            <a:bodyPr wrap="square" rtlCol="0">
              <a:spAutoFit/>
            </a:bodyPr>
            <a:lstStyle/>
            <a:p>
              <a:pPr algn="ctr"/>
              <a:r>
                <a:rPr lang="en-US" sz="900" dirty="0"/>
                <a:t>QAM TVs</a:t>
              </a:r>
            </a:p>
          </p:txBody>
        </p:sp>
        <p:sp>
          <p:nvSpPr>
            <p:cNvPr id="82" name="TextBox 81">
              <a:extLst>
                <a:ext uri="{FF2B5EF4-FFF2-40B4-BE49-F238E27FC236}">
                  <a16:creationId xmlns:a16="http://schemas.microsoft.com/office/drawing/2014/main" id="{93A34356-D073-4A83-9723-168DEC430F3B}"/>
                </a:ext>
              </a:extLst>
            </p:cNvPr>
            <p:cNvSpPr txBox="1"/>
            <p:nvPr/>
          </p:nvSpPr>
          <p:spPr>
            <a:xfrm>
              <a:off x="3308464" y="1296986"/>
              <a:ext cx="1147155" cy="266371"/>
            </a:xfrm>
            <a:prstGeom prst="rect">
              <a:avLst/>
            </a:prstGeom>
            <a:noFill/>
          </p:spPr>
          <p:txBody>
            <a:bodyPr wrap="square" rtlCol="0">
              <a:spAutoFit/>
            </a:bodyPr>
            <a:lstStyle/>
            <a:p>
              <a:pPr algn="ctr"/>
              <a:r>
                <a:rPr lang="en-US" sz="900" dirty="0"/>
                <a:t>QAM TVs/STBs</a:t>
              </a:r>
            </a:p>
          </p:txBody>
        </p:sp>
        <p:sp>
          <p:nvSpPr>
            <p:cNvPr id="83" name="TextBox 82">
              <a:extLst>
                <a:ext uri="{FF2B5EF4-FFF2-40B4-BE49-F238E27FC236}">
                  <a16:creationId xmlns:a16="http://schemas.microsoft.com/office/drawing/2014/main" id="{93A34356-D073-4A83-9723-168DEC430F3B}"/>
                </a:ext>
              </a:extLst>
            </p:cNvPr>
            <p:cNvSpPr txBox="1"/>
            <p:nvPr/>
          </p:nvSpPr>
          <p:spPr>
            <a:xfrm>
              <a:off x="1480565" y="808850"/>
              <a:ext cx="2073047" cy="266371"/>
            </a:xfrm>
            <a:prstGeom prst="rect">
              <a:avLst/>
            </a:prstGeom>
            <a:noFill/>
          </p:spPr>
          <p:txBody>
            <a:bodyPr wrap="square" rtlCol="0">
              <a:spAutoFit/>
            </a:bodyPr>
            <a:lstStyle/>
            <a:p>
              <a:pPr algn="ctr"/>
              <a:r>
                <a:rPr lang="en-US" sz="900" dirty="0"/>
                <a:t>MDU / Hospitality / Healthcare</a:t>
              </a:r>
            </a:p>
          </p:txBody>
        </p:sp>
        <p:cxnSp>
          <p:nvCxnSpPr>
            <p:cNvPr id="43" name="Straight Connector 42">
              <a:extLst>
                <a:ext uri="{FF2B5EF4-FFF2-40B4-BE49-F238E27FC236}">
                  <a16:creationId xmlns:a16="http://schemas.microsoft.com/office/drawing/2014/main" id="{1C5C08F7-F4E6-456F-9388-58B10A7802B3}"/>
                </a:ext>
              </a:extLst>
            </p:cNvPr>
            <p:cNvCxnSpPr>
              <a:cxnSpLocks/>
            </p:cNvCxnSpPr>
            <p:nvPr/>
          </p:nvCxnSpPr>
          <p:spPr>
            <a:xfrm>
              <a:off x="2714494" y="1870362"/>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C5C08F7-F4E6-456F-9388-58B10A7802B3}"/>
                </a:ext>
              </a:extLst>
            </p:cNvPr>
            <p:cNvCxnSpPr>
              <a:cxnSpLocks/>
            </p:cNvCxnSpPr>
            <p:nvPr/>
          </p:nvCxnSpPr>
          <p:spPr>
            <a:xfrm>
              <a:off x="2714612" y="2428398"/>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C5C08F7-F4E6-456F-9388-58B10A7802B3}"/>
                </a:ext>
              </a:extLst>
            </p:cNvPr>
            <p:cNvCxnSpPr>
              <a:cxnSpLocks/>
            </p:cNvCxnSpPr>
            <p:nvPr/>
          </p:nvCxnSpPr>
          <p:spPr>
            <a:xfrm>
              <a:off x="2714612" y="3000490"/>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C5C08F7-F4E6-456F-9388-58B10A7802B3}"/>
                </a:ext>
              </a:extLst>
            </p:cNvPr>
            <p:cNvCxnSpPr>
              <a:cxnSpLocks/>
            </p:cNvCxnSpPr>
            <p:nvPr/>
          </p:nvCxnSpPr>
          <p:spPr>
            <a:xfrm>
              <a:off x="2714493" y="3533242"/>
              <a:ext cx="839118" cy="0"/>
            </a:xfrm>
            <a:prstGeom prst="line">
              <a:avLst/>
            </a:prstGeom>
            <a:ln w="19050">
              <a:solidFill>
                <a:srgbClr val="00B05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pic>
          <p:nvPicPr>
            <p:cNvPr id="55"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611" y="1467601"/>
              <a:ext cx="685805" cy="685805"/>
            </a:xfrm>
            <a:prstGeom prst="rect">
              <a:avLst/>
            </a:prstGeom>
          </p:spPr>
        </p:pic>
        <p:pic>
          <p:nvPicPr>
            <p:cNvPr id="56"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611" y="2043016"/>
              <a:ext cx="685805" cy="685805"/>
            </a:xfrm>
            <a:prstGeom prst="rect">
              <a:avLst/>
            </a:prstGeom>
          </p:spPr>
        </p:pic>
        <p:pic>
          <p:nvPicPr>
            <p:cNvPr id="57" name="Graphic 26" descr="Television">
              <a:extLst>
                <a:ext uri="{FF2B5EF4-FFF2-40B4-BE49-F238E27FC236}">
                  <a16:creationId xmlns:a16="http://schemas.microsoft.com/office/drawing/2014/main" id="{D4B6233C-F47B-4948-BC63-04A19DB1FE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610" y="2607551"/>
              <a:ext cx="685805" cy="685805"/>
            </a:xfrm>
            <a:prstGeom prst="rect">
              <a:avLst/>
            </a:prstGeom>
          </p:spPr>
        </p:pic>
        <p:grpSp>
          <p:nvGrpSpPr>
            <p:cNvPr id="3" name="Group 2"/>
            <p:cNvGrpSpPr/>
            <p:nvPr/>
          </p:nvGrpSpPr>
          <p:grpSpPr>
            <a:xfrm>
              <a:off x="3553730" y="4135965"/>
              <a:ext cx="2208649" cy="723256"/>
              <a:chOff x="2390027" y="4318498"/>
              <a:chExt cx="2208649" cy="723256"/>
            </a:xfrm>
          </p:grpSpPr>
          <p:grpSp>
            <p:nvGrpSpPr>
              <p:cNvPr id="80" name="Group 79"/>
              <p:cNvGrpSpPr/>
              <p:nvPr/>
            </p:nvGrpSpPr>
            <p:grpSpPr>
              <a:xfrm>
                <a:off x="2480544" y="4457104"/>
                <a:ext cx="2118132" cy="584650"/>
                <a:chOff x="5335941" y="4172304"/>
                <a:chExt cx="2395465" cy="662263"/>
              </a:xfrm>
            </p:grpSpPr>
            <p:sp>
              <p:nvSpPr>
                <p:cNvPr id="20" name="TextBox 19">
                  <a:extLst>
                    <a:ext uri="{FF2B5EF4-FFF2-40B4-BE49-F238E27FC236}">
                      <a16:creationId xmlns:a16="http://schemas.microsoft.com/office/drawing/2014/main" id="{6E4FD883-0C7C-40EA-9954-5FF73BF32C0F}"/>
                    </a:ext>
                  </a:extLst>
                </p:cNvPr>
                <p:cNvSpPr txBox="1"/>
                <p:nvPr/>
              </p:nvSpPr>
              <p:spPr>
                <a:xfrm>
                  <a:off x="5994628" y="4172304"/>
                  <a:ext cx="1619625" cy="241386"/>
                </a:xfrm>
                <a:prstGeom prst="rect">
                  <a:avLst/>
                </a:prstGeom>
                <a:noFill/>
              </p:spPr>
              <p:txBody>
                <a:bodyPr wrap="none" rtlCol="0">
                  <a:spAutoFit/>
                </a:bodyPr>
                <a:lstStyle/>
                <a:p>
                  <a:r>
                    <a:rPr lang="en-US" sz="600" dirty="0"/>
                    <a:t>Clear / Encrypted MSO IP feed</a:t>
                  </a:r>
                </a:p>
              </p:txBody>
            </p:sp>
            <p:cxnSp>
              <p:nvCxnSpPr>
                <p:cNvPr id="21" name="Straight Connector 20">
                  <a:extLst>
                    <a:ext uri="{FF2B5EF4-FFF2-40B4-BE49-F238E27FC236}">
                      <a16:creationId xmlns:a16="http://schemas.microsoft.com/office/drawing/2014/main" id="{1C7DDC1E-2007-4328-B157-DB5CDC7BFC91}"/>
                    </a:ext>
                  </a:extLst>
                </p:cNvPr>
                <p:cNvCxnSpPr>
                  <a:cxnSpLocks/>
                </p:cNvCxnSpPr>
                <p:nvPr/>
              </p:nvCxnSpPr>
              <p:spPr>
                <a:xfrm>
                  <a:off x="5335941" y="4320968"/>
                  <a:ext cx="647712" cy="0"/>
                </a:xfrm>
                <a:prstGeom prst="line">
                  <a:avLst/>
                </a:prstGeom>
                <a:ln w="19050">
                  <a:solidFill>
                    <a:srgbClr val="EC42BB"/>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43D7AC-B72F-400E-A275-9621EC29AC9D}"/>
                    </a:ext>
                  </a:extLst>
                </p:cNvPr>
                <p:cNvCxnSpPr>
                  <a:cxnSpLocks/>
                </p:cNvCxnSpPr>
                <p:nvPr/>
              </p:nvCxnSpPr>
              <p:spPr>
                <a:xfrm>
                  <a:off x="5335942" y="4518143"/>
                  <a:ext cx="647711" cy="0"/>
                </a:xfrm>
                <a:prstGeom prst="line">
                  <a:avLst/>
                </a:prstGeom>
                <a:ln w="19050">
                  <a:solidFill>
                    <a:srgbClr val="00B05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D79DE15-F2AE-4E3C-92D7-2D707468A87E}"/>
                    </a:ext>
                  </a:extLst>
                </p:cNvPr>
                <p:cNvCxnSpPr>
                  <a:cxnSpLocks/>
                </p:cNvCxnSpPr>
                <p:nvPr/>
              </p:nvCxnSpPr>
              <p:spPr>
                <a:xfrm>
                  <a:off x="5346916" y="4732844"/>
                  <a:ext cx="647712"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E4FD883-0C7C-40EA-9954-5FF73BF32C0F}"/>
                    </a:ext>
                  </a:extLst>
                </p:cNvPr>
                <p:cNvSpPr txBox="1"/>
                <p:nvPr/>
              </p:nvSpPr>
              <p:spPr>
                <a:xfrm>
                  <a:off x="5994628" y="4593181"/>
                  <a:ext cx="1408334" cy="241386"/>
                </a:xfrm>
                <a:prstGeom prst="rect">
                  <a:avLst/>
                </a:prstGeom>
                <a:noFill/>
              </p:spPr>
              <p:txBody>
                <a:bodyPr wrap="none" rtlCol="0">
                  <a:spAutoFit/>
                </a:bodyPr>
                <a:lstStyle/>
                <a:p>
                  <a:r>
                    <a:rPr lang="en-US" sz="600" dirty="0"/>
                    <a:t>UCrypt Clear QAM Output</a:t>
                  </a:r>
                </a:p>
              </p:txBody>
            </p:sp>
            <p:sp>
              <p:nvSpPr>
                <p:cNvPr id="53" name="TextBox 52">
                  <a:extLst>
                    <a:ext uri="{FF2B5EF4-FFF2-40B4-BE49-F238E27FC236}">
                      <a16:creationId xmlns:a16="http://schemas.microsoft.com/office/drawing/2014/main" id="{6E4FD883-0C7C-40EA-9954-5FF73BF32C0F}"/>
                    </a:ext>
                  </a:extLst>
                </p:cNvPr>
                <p:cNvSpPr txBox="1"/>
                <p:nvPr/>
              </p:nvSpPr>
              <p:spPr>
                <a:xfrm>
                  <a:off x="5994628" y="4387228"/>
                  <a:ext cx="1736778" cy="241386"/>
                </a:xfrm>
                <a:prstGeom prst="rect">
                  <a:avLst/>
                </a:prstGeom>
                <a:noFill/>
              </p:spPr>
              <p:txBody>
                <a:bodyPr wrap="none" rtlCol="0">
                  <a:spAutoFit/>
                </a:bodyPr>
                <a:lstStyle/>
                <a:p>
                  <a:r>
                    <a:rPr lang="en-US" sz="600" dirty="0"/>
                    <a:t>UCrypt Encrypted QAM Output or</a:t>
                  </a:r>
                </a:p>
              </p:txBody>
            </p:sp>
          </p:grpSp>
          <p:sp>
            <p:nvSpPr>
              <p:cNvPr id="60" name="TextBox 59">
                <a:extLst>
                  <a:ext uri="{FF2B5EF4-FFF2-40B4-BE49-F238E27FC236}">
                    <a16:creationId xmlns:a16="http://schemas.microsoft.com/office/drawing/2014/main" id="{93A34356-D073-4A83-9723-168DEC430F3B}"/>
                  </a:ext>
                </a:extLst>
              </p:cNvPr>
              <p:cNvSpPr txBox="1"/>
              <p:nvPr/>
            </p:nvSpPr>
            <p:spPr>
              <a:xfrm>
                <a:off x="2390027" y="4318498"/>
                <a:ext cx="844689" cy="230855"/>
              </a:xfrm>
              <a:prstGeom prst="rect">
                <a:avLst/>
              </a:prstGeom>
              <a:noFill/>
            </p:spPr>
            <p:txBody>
              <a:bodyPr wrap="square" rtlCol="0">
                <a:spAutoFit/>
              </a:bodyPr>
              <a:lstStyle/>
              <a:p>
                <a:r>
                  <a:rPr lang="en-US" sz="700" b="1" dirty="0"/>
                  <a:t>Legend:</a:t>
                </a:r>
                <a:endParaRPr lang="en-US" sz="900" b="1" dirty="0"/>
              </a:p>
            </p:txBody>
          </p:sp>
        </p:grpSp>
        <p:sp>
          <p:nvSpPr>
            <p:cNvPr id="61" name="Cloud 60"/>
            <p:cNvSpPr/>
            <p:nvPr/>
          </p:nvSpPr>
          <p:spPr>
            <a:xfrm>
              <a:off x="71562" y="4175723"/>
              <a:ext cx="658258" cy="414073"/>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0" tIns="45720" rIns="0" rtlCol="0" anchor="ctr"/>
            <a:lstStyle/>
            <a:p>
              <a:pPr algn="ctr"/>
              <a:r>
                <a:rPr lang="en-US" sz="700" dirty="0">
                  <a:solidFill>
                    <a:schemeClr val="tx1"/>
                  </a:solidFill>
                </a:rPr>
                <a:t>IP Network</a:t>
              </a:r>
              <a:endParaRPr lang="en-CA" sz="700" dirty="0">
                <a:solidFill>
                  <a:schemeClr val="tx1"/>
                </a:solidFill>
              </a:endParaRPr>
            </a:p>
          </p:txBody>
        </p:sp>
        <p:pic>
          <p:nvPicPr>
            <p:cNvPr id="62" name="Picture 2">
              <a:extLst>
                <a:ext uri="{FF2B5EF4-FFF2-40B4-BE49-F238E27FC236}">
                  <a16:creationId xmlns:a16="http://schemas.microsoft.com/office/drawing/2014/main" id="{B69F8DC0-23B4-0D4E-9A50-11F1ED46393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922959" y="4176653"/>
              <a:ext cx="1233922" cy="438244"/>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Content Placeholder 2">
            <a:extLst>
              <a:ext uri="{FF2B5EF4-FFF2-40B4-BE49-F238E27FC236}">
                <a16:creationId xmlns:a16="http://schemas.microsoft.com/office/drawing/2014/main" id="{A2A7AFDD-E6BF-8448-B8B9-BACC004ADB9A}"/>
              </a:ext>
            </a:extLst>
          </p:cNvPr>
          <p:cNvSpPr>
            <a:spLocks noGrp="1"/>
          </p:cNvSpPr>
          <p:nvPr>
            <p:ph idx="1"/>
          </p:nvPr>
        </p:nvSpPr>
        <p:spPr>
          <a:xfrm>
            <a:off x="4542393" y="731520"/>
            <a:ext cx="4557500" cy="3658816"/>
          </a:xfrm>
        </p:spPr>
        <p:txBody>
          <a:bodyPr>
            <a:noAutofit/>
          </a:bodyPr>
          <a:lstStyle/>
          <a:p>
            <a:pPr marL="0" indent="0">
              <a:lnSpc>
                <a:spcPct val="120000"/>
              </a:lnSpc>
              <a:spcAft>
                <a:spcPts val="0"/>
              </a:spcAft>
              <a:buNone/>
            </a:pPr>
            <a:r>
              <a:rPr lang="en-US" sz="1600" b="1" dirty="0">
                <a:solidFill>
                  <a:schemeClr val="tx2"/>
                </a:solidFill>
              </a:rPr>
              <a:t>IP to RF Transitioning &amp; Content Security</a:t>
            </a:r>
          </a:p>
          <a:p>
            <a:pPr lvl="1">
              <a:lnSpc>
                <a:spcPct val="120000"/>
              </a:lnSpc>
              <a:spcAft>
                <a:spcPts val="0"/>
              </a:spcAft>
            </a:pPr>
            <a:r>
              <a:rPr lang="en-US" sz="1300" dirty="0">
                <a:solidFill>
                  <a:srgbClr val="000000"/>
                </a:solidFill>
              </a:rPr>
              <a:t>Delivery of </a:t>
            </a:r>
            <a:r>
              <a:rPr lang="en-US" sz="1300" dirty="0" err="1">
                <a:solidFill>
                  <a:srgbClr val="000000"/>
                </a:solidFill>
              </a:rPr>
              <a:t>Pro:Idiom</a:t>
            </a:r>
            <a:r>
              <a:rPr lang="en-US" sz="1300" dirty="0">
                <a:solidFill>
                  <a:srgbClr val="000000"/>
                </a:solidFill>
              </a:rPr>
              <a:t> encrypted QAM-based streams directly to </a:t>
            </a:r>
            <a:r>
              <a:rPr lang="en-US" sz="1300" dirty="0" err="1">
                <a:solidFill>
                  <a:srgbClr val="000000"/>
                </a:solidFill>
              </a:rPr>
              <a:t>Pro:Idiom</a:t>
            </a:r>
            <a:r>
              <a:rPr lang="en-US" sz="1300" dirty="0">
                <a:solidFill>
                  <a:srgbClr val="000000"/>
                </a:solidFill>
              </a:rPr>
              <a:t> capable commercial TVs for properties fed with IP source streams</a:t>
            </a:r>
          </a:p>
          <a:p>
            <a:pPr lvl="1">
              <a:lnSpc>
                <a:spcPct val="120000"/>
              </a:lnSpc>
              <a:spcAft>
                <a:spcPts val="0"/>
              </a:spcAft>
            </a:pPr>
            <a:r>
              <a:rPr lang="en-US" sz="1300" dirty="0">
                <a:solidFill>
                  <a:srgbClr val="000000"/>
                </a:solidFill>
              </a:rPr>
              <a:t>Maintaining content protection to the display on HD programming in commercial properties is typically a contractual requirement for service providers</a:t>
            </a:r>
          </a:p>
          <a:p>
            <a:pPr marL="0" indent="0">
              <a:lnSpc>
                <a:spcPct val="120000"/>
              </a:lnSpc>
              <a:spcAft>
                <a:spcPts val="0"/>
              </a:spcAft>
              <a:buNone/>
            </a:pPr>
            <a:r>
              <a:rPr lang="en-US" sz="1600" b="1" dirty="0">
                <a:solidFill>
                  <a:schemeClr val="tx2"/>
                </a:solidFill>
              </a:rPr>
              <a:t>Direct Fiber or Node Connections</a:t>
            </a:r>
          </a:p>
          <a:p>
            <a:pPr lvl="1">
              <a:lnSpc>
                <a:spcPct val="120000"/>
              </a:lnSpc>
              <a:spcAft>
                <a:spcPts val="0"/>
              </a:spcAft>
            </a:pPr>
            <a:r>
              <a:rPr lang="en-US" sz="1300" dirty="0">
                <a:solidFill>
                  <a:srgbClr val="000000"/>
                </a:solidFill>
              </a:rPr>
              <a:t>Where the end customer is connected directly via fiber or dedicated node to the headend or hub, the IP to QAM can be centrally located to leverage multiple customers using the same source feed &amp; lineup</a:t>
            </a:r>
            <a:endParaRPr lang="en-US" sz="1300" dirty="0">
              <a:solidFill>
                <a:srgbClr val="FF0000"/>
              </a:solidFill>
            </a:endParaRPr>
          </a:p>
          <a:p>
            <a:pPr lvl="1"/>
            <a:endParaRPr lang="en-US" sz="1200" dirty="0">
              <a:solidFill>
                <a:srgbClr val="FF0000"/>
              </a:solidFill>
            </a:endParaRPr>
          </a:p>
        </p:txBody>
      </p:sp>
      <p:sp>
        <p:nvSpPr>
          <p:cNvPr id="64" name="TextBox 63">
            <a:hlinkClick r:id="rId10" action="ppaction://hlinksldjump"/>
            <a:extLst>
              <a:ext uri="{FF2B5EF4-FFF2-40B4-BE49-F238E27FC236}">
                <a16:creationId xmlns:a16="http://schemas.microsoft.com/office/drawing/2014/main" id="{116F3A30-183F-084F-A59B-B1540E64A2BF}"/>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ED743033-077C-1448-AC44-2D70D9300C93}"/>
              </a:ext>
            </a:extLst>
          </p:cNvPr>
          <p:cNvSpPr>
            <a:spLocks noGrp="1"/>
          </p:cNvSpPr>
          <p:nvPr>
            <p:ph type="sldNum" sz="quarter" idx="4"/>
          </p:nvPr>
        </p:nvSpPr>
        <p:spPr/>
        <p:txBody>
          <a:bodyPr/>
          <a:lstStyle/>
          <a:p>
            <a:fld id="{F22B260D-D430-D34B-9B6E-0F9FDE559292}" type="slidenum">
              <a:rPr lang="en-US" smtClean="0"/>
              <a:pPr/>
              <a:t>14</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2443093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ounded Rectangle 108"/>
          <p:cNvSpPr/>
          <p:nvPr/>
        </p:nvSpPr>
        <p:spPr>
          <a:xfrm>
            <a:off x="646644" y="3390807"/>
            <a:ext cx="12192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800" b="1" dirty="0">
                <a:solidFill>
                  <a:schemeClr val="tx1"/>
                </a:solidFill>
              </a:rPr>
              <a:t>Headend/Hub</a:t>
            </a:r>
          </a:p>
          <a:p>
            <a:pPr algn="ctr"/>
            <a:endParaRPr lang="en-US" sz="1200" dirty="0"/>
          </a:p>
          <a:p>
            <a:pPr algn="ctr"/>
            <a:endParaRPr lang="en-US" sz="1200" dirty="0"/>
          </a:p>
          <a:p>
            <a:pPr algn="ctr"/>
            <a:endParaRPr lang="en-US" sz="1200" dirty="0"/>
          </a:p>
          <a:p>
            <a:pPr algn="ctr"/>
            <a:endParaRPr lang="en-CA" sz="1200" dirty="0"/>
          </a:p>
        </p:txBody>
      </p:sp>
      <p:sp>
        <p:nvSpPr>
          <p:cNvPr id="2" name="Title 1">
            <a:extLst>
              <a:ext uri="{FF2B5EF4-FFF2-40B4-BE49-F238E27FC236}">
                <a16:creationId xmlns:a16="http://schemas.microsoft.com/office/drawing/2014/main" id="{575DC36A-79C5-E34D-BD0E-2901D75CA0F5}"/>
              </a:ext>
            </a:extLst>
          </p:cNvPr>
          <p:cNvSpPr>
            <a:spLocks noGrp="1"/>
          </p:cNvSpPr>
          <p:nvPr>
            <p:ph type="title"/>
          </p:nvPr>
        </p:nvSpPr>
        <p:spPr/>
        <p:txBody>
          <a:bodyPr>
            <a:normAutofit/>
          </a:bodyPr>
          <a:lstStyle/>
          <a:p>
            <a:r>
              <a:rPr lang="en-US" dirty="0"/>
              <a:t>Deployment Example – IP to IP</a:t>
            </a:r>
          </a:p>
        </p:txBody>
      </p:sp>
      <p:cxnSp>
        <p:nvCxnSpPr>
          <p:cNvPr id="13" name="Straight Connector 12">
            <a:extLst>
              <a:ext uri="{FF2B5EF4-FFF2-40B4-BE49-F238E27FC236}">
                <a16:creationId xmlns:a16="http://schemas.microsoft.com/office/drawing/2014/main" id="{C14A5D9E-4CDC-43D8-80BA-AD95BD0398AC}"/>
              </a:ext>
            </a:extLst>
          </p:cNvPr>
          <p:cNvCxnSpPr>
            <a:cxnSpLocks/>
            <a:endCxn id="76" idx="2"/>
          </p:cNvCxnSpPr>
          <p:nvPr/>
        </p:nvCxnSpPr>
        <p:spPr>
          <a:xfrm>
            <a:off x="1808080" y="3984319"/>
            <a:ext cx="752231" cy="186"/>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3A34356-D073-4A83-9723-168DEC430F3B}"/>
              </a:ext>
            </a:extLst>
          </p:cNvPr>
          <p:cNvSpPr txBox="1"/>
          <p:nvPr/>
        </p:nvSpPr>
        <p:spPr>
          <a:xfrm>
            <a:off x="704409" y="4126478"/>
            <a:ext cx="1101689" cy="338554"/>
          </a:xfrm>
          <a:prstGeom prst="rect">
            <a:avLst/>
          </a:prstGeom>
          <a:noFill/>
        </p:spPr>
        <p:txBody>
          <a:bodyPr wrap="square" rtlCol="0">
            <a:spAutoFit/>
          </a:bodyPr>
          <a:lstStyle/>
          <a:p>
            <a:pPr algn="ctr"/>
            <a:r>
              <a:rPr lang="en-US" sz="800" dirty="0"/>
              <a:t>IP to IP</a:t>
            </a:r>
          </a:p>
          <a:p>
            <a:pPr algn="ctr"/>
            <a:r>
              <a:rPr lang="en-US" sz="800" dirty="0"/>
              <a:t>Bulk Encryptor</a:t>
            </a:r>
          </a:p>
        </p:txBody>
      </p:sp>
      <p:grpSp>
        <p:nvGrpSpPr>
          <p:cNvPr id="4" name="Group 3"/>
          <p:cNvGrpSpPr>
            <a:grpSpLocks noChangeAspect="1"/>
          </p:cNvGrpSpPr>
          <p:nvPr/>
        </p:nvGrpSpPr>
        <p:grpSpPr>
          <a:xfrm>
            <a:off x="5566968" y="2968927"/>
            <a:ext cx="1689378" cy="1658383"/>
            <a:chOff x="6179641" y="2945682"/>
            <a:chExt cx="2073047" cy="2035013"/>
          </a:xfrm>
        </p:grpSpPr>
        <p:pic>
          <p:nvPicPr>
            <p:cNvPr id="6" name="Graphic 1" descr="Building">
              <a:extLst>
                <a:ext uri="{FF2B5EF4-FFF2-40B4-BE49-F238E27FC236}">
                  <a16:creationId xmlns:a16="http://schemas.microsoft.com/office/drawing/2014/main" id="{F5B2C663-C3BC-41F1-8736-38A956B267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72258" y="3092881"/>
              <a:ext cx="1887814" cy="1887814"/>
            </a:xfrm>
            <a:prstGeom prst="rect">
              <a:avLst/>
            </a:prstGeom>
          </p:spPr>
        </p:pic>
        <p:sp>
          <p:nvSpPr>
            <p:cNvPr id="54" name="TextBox 53">
              <a:extLst>
                <a:ext uri="{FF2B5EF4-FFF2-40B4-BE49-F238E27FC236}">
                  <a16:creationId xmlns:a16="http://schemas.microsoft.com/office/drawing/2014/main" id="{93A34356-D073-4A83-9723-168DEC430F3B}"/>
                </a:ext>
              </a:extLst>
            </p:cNvPr>
            <p:cNvSpPr txBox="1"/>
            <p:nvPr/>
          </p:nvSpPr>
          <p:spPr>
            <a:xfrm>
              <a:off x="6179641" y="2945682"/>
              <a:ext cx="2073047" cy="283256"/>
            </a:xfrm>
            <a:prstGeom prst="rect">
              <a:avLst/>
            </a:prstGeom>
            <a:noFill/>
          </p:spPr>
          <p:txBody>
            <a:bodyPr wrap="square" rtlCol="0">
              <a:spAutoFit/>
            </a:bodyPr>
            <a:lstStyle/>
            <a:p>
              <a:pPr algn="ctr"/>
              <a:r>
                <a:rPr lang="en-US" sz="900" b="1" dirty="0"/>
                <a:t>MDU/Hospitality/Healthcare</a:t>
              </a:r>
              <a:endParaRPr lang="en-US" sz="1050" b="1" dirty="0"/>
            </a:p>
          </p:txBody>
        </p:sp>
      </p:grpSp>
      <p:sp>
        <p:nvSpPr>
          <p:cNvPr id="76" name="Cloud 75"/>
          <p:cNvSpPr/>
          <p:nvPr/>
        </p:nvSpPr>
        <p:spPr>
          <a:xfrm>
            <a:off x="2557104" y="3738743"/>
            <a:ext cx="1033796" cy="491523"/>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IP Network</a:t>
            </a:r>
            <a:endParaRPr lang="en-CA" sz="1050" dirty="0">
              <a:solidFill>
                <a:schemeClr val="tx1"/>
              </a:solidFill>
            </a:endParaRPr>
          </a:p>
        </p:txBody>
      </p:sp>
      <p:cxnSp>
        <p:nvCxnSpPr>
          <p:cNvPr id="80" name="Straight Connector 79">
            <a:extLst>
              <a:ext uri="{FF2B5EF4-FFF2-40B4-BE49-F238E27FC236}">
                <a16:creationId xmlns:a16="http://schemas.microsoft.com/office/drawing/2014/main" id="{C14A5D9E-4CDC-43D8-80BA-AD95BD0398AC}"/>
              </a:ext>
            </a:extLst>
          </p:cNvPr>
          <p:cNvCxnSpPr>
            <a:cxnSpLocks/>
            <a:stCxn id="76" idx="0"/>
          </p:cNvCxnSpPr>
          <p:nvPr/>
        </p:nvCxnSpPr>
        <p:spPr>
          <a:xfrm flipV="1">
            <a:off x="3590039" y="3733842"/>
            <a:ext cx="881209" cy="250663"/>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93A34356-D073-4A83-9723-168DEC430F3B}"/>
              </a:ext>
            </a:extLst>
          </p:cNvPr>
          <p:cNvSpPr txBox="1"/>
          <p:nvPr/>
        </p:nvSpPr>
        <p:spPr>
          <a:xfrm>
            <a:off x="4471247" y="3825855"/>
            <a:ext cx="1103672" cy="215444"/>
          </a:xfrm>
          <a:prstGeom prst="rect">
            <a:avLst/>
          </a:prstGeom>
          <a:noFill/>
        </p:spPr>
        <p:txBody>
          <a:bodyPr wrap="square" rtlCol="0">
            <a:spAutoFit/>
          </a:bodyPr>
          <a:lstStyle/>
          <a:p>
            <a:pPr algn="ctr"/>
            <a:r>
              <a:rPr lang="en-US" sz="800" dirty="0"/>
              <a:t>IP to Analog</a:t>
            </a:r>
            <a:endParaRPr lang="en-US" sz="1050" dirty="0"/>
          </a:p>
        </p:txBody>
      </p:sp>
      <p:sp>
        <p:nvSpPr>
          <p:cNvPr id="86" name="TextBox 85">
            <a:extLst>
              <a:ext uri="{FF2B5EF4-FFF2-40B4-BE49-F238E27FC236}">
                <a16:creationId xmlns:a16="http://schemas.microsoft.com/office/drawing/2014/main" id="{93A34356-D073-4A83-9723-168DEC430F3B}"/>
              </a:ext>
            </a:extLst>
          </p:cNvPr>
          <p:cNvSpPr txBox="1"/>
          <p:nvPr/>
        </p:nvSpPr>
        <p:spPr>
          <a:xfrm>
            <a:off x="4463296" y="4555648"/>
            <a:ext cx="1103672" cy="215444"/>
          </a:xfrm>
          <a:prstGeom prst="rect">
            <a:avLst/>
          </a:prstGeom>
          <a:noFill/>
        </p:spPr>
        <p:txBody>
          <a:bodyPr wrap="square" rtlCol="0">
            <a:spAutoFit/>
          </a:bodyPr>
          <a:lstStyle/>
          <a:p>
            <a:pPr algn="ctr"/>
            <a:r>
              <a:rPr lang="en-US" sz="800" dirty="0"/>
              <a:t>IP to QAM</a:t>
            </a:r>
            <a:endParaRPr lang="en-US" sz="1050" dirty="0"/>
          </a:p>
        </p:txBody>
      </p:sp>
      <p:cxnSp>
        <p:nvCxnSpPr>
          <p:cNvPr id="88" name="Straight Connector 87">
            <a:extLst>
              <a:ext uri="{FF2B5EF4-FFF2-40B4-BE49-F238E27FC236}">
                <a16:creationId xmlns:a16="http://schemas.microsoft.com/office/drawing/2014/main" id="{C14A5D9E-4CDC-43D8-80BA-AD95BD0398AC}"/>
              </a:ext>
            </a:extLst>
          </p:cNvPr>
          <p:cNvCxnSpPr>
            <a:cxnSpLocks/>
            <a:stCxn id="76" idx="0"/>
          </p:cNvCxnSpPr>
          <p:nvPr/>
        </p:nvCxnSpPr>
        <p:spPr>
          <a:xfrm>
            <a:off x="3590039" y="3984505"/>
            <a:ext cx="873258" cy="435626"/>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CA2CAF9-5293-4145-8053-5E73D03F3DB6}"/>
              </a:ext>
            </a:extLst>
          </p:cNvPr>
          <p:cNvCxnSpPr>
            <a:cxnSpLocks/>
          </p:cNvCxnSpPr>
          <p:nvPr/>
        </p:nvCxnSpPr>
        <p:spPr>
          <a:xfrm flipV="1">
            <a:off x="5566968" y="4295755"/>
            <a:ext cx="460902" cy="124376"/>
          </a:xfrm>
          <a:prstGeom prst="line">
            <a:avLst/>
          </a:prstGeom>
          <a:ln w="19050">
            <a:solidFill>
              <a:srgbClr val="FFC000"/>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14A5D9E-4CDC-43D8-80BA-AD95BD0398AC}"/>
              </a:ext>
            </a:extLst>
          </p:cNvPr>
          <p:cNvCxnSpPr>
            <a:cxnSpLocks/>
          </p:cNvCxnSpPr>
          <p:nvPr/>
        </p:nvCxnSpPr>
        <p:spPr>
          <a:xfrm>
            <a:off x="5574919" y="3733842"/>
            <a:ext cx="460901" cy="561477"/>
          </a:xfrm>
          <a:prstGeom prst="line">
            <a:avLst/>
          </a:prstGeom>
          <a:ln w="19050">
            <a:solidFill>
              <a:srgbClr val="7030A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14A5D9E-4CDC-43D8-80BA-AD95BD0398AC}"/>
              </a:ext>
            </a:extLst>
          </p:cNvPr>
          <p:cNvCxnSpPr>
            <a:cxnSpLocks/>
            <a:stCxn id="76" idx="0"/>
          </p:cNvCxnSpPr>
          <p:nvPr/>
        </p:nvCxnSpPr>
        <p:spPr>
          <a:xfrm>
            <a:off x="3590039" y="3984505"/>
            <a:ext cx="2437831" cy="298856"/>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C7DDC1E-2007-4328-B157-DB5CDC7BFC91}"/>
              </a:ext>
            </a:extLst>
          </p:cNvPr>
          <p:cNvCxnSpPr>
            <a:cxnSpLocks/>
          </p:cNvCxnSpPr>
          <p:nvPr/>
        </p:nvCxnSpPr>
        <p:spPr>
          <a:xfrm>
            <a:off x="211336" y="3984319"/>
            <a:ext cx="493073" cy="0"/>
          </a:xfrm>
          <a:prstGeom prst="line">
            <a:avLst/>
          </a:prstGeom>
          <a:ln w="19050">
            <a:solidFill>
              <a:srgbClr val="EC42BB"/>
            </a:solidFill>
            <a:tailEnd type="arrow" w="sm" len="sm"/>
          </a:ln>
        </p:spPr>
        <p:style>
          <a:lnRef idx="1">
            <a:schemeClr val="accent1"/>
          </a:lnRef>
          <a:fillRef idx="0">
            <a:schemeClr val="accent1"/>
          </a:fillRef>
          <a:effectRef idx="0">
            <a:schemeClr val="accent1"/>
          </a:effectRef>
          <a:fontRef idx="minor">
            <a:schemeClr val="tx1"/>
          </a:fontRef>
        </p:style>
      </p:cxnSp>
      <p:grpSp>
        <p:nvGrpSpPr>
          <p:cNvPr id="1054" name="Group 1053"/>
          <p:cNvGrpSpPr/>
          <p:nvPr/>
        </p:nvGrpSpPr>
        <p:grpSpPr>
          <a:xfrm>
            <a:off x="7266944" y="3275965"/>
            <a:ext cx="1771399" cy="845348"/>
            <a:chOff x="7050241" y="3664052"/>
            <a:chExt cx="1771399" cy="845348"/>
          </a:xfrm>
        </p:grpSpPr>
        <p:grpSp>
          <p:nvGrpSpPr>
            <p:cNvPr id="1053" name="Group 1052"/>
            <p:cNvGrpSpPr/>
            <p:nvPr/>
          </p:nvGrpSpPr>
          <p:grpSpPr>
            <a:xfrm>
              <a:off x="7156176" y="3845006"/>
              <a:ext cx="1665464" cy="664394"/>
              <a:chOff x="35091" y="3369696"/>
              <a:chExt cx="1848435" cy="664394"/>
            </a:xfrm>
          </p:grpSpPr>
          <p:grpSp>
            <p:nvGrpSpPr>
              <p:cNvPr id="56" name="Group 55"/>
              <p:cNvGrpSpPr/>
              <p:nvPr/>
            </p:nvGrpSpPr>
            <p:grpSpPr>
              <a:xfrm>
                <a:off x="35091" y="3369696"/>
                <a:ext cx="1848435" cy="366285"/>
                <a:chOff x="5335941" y="4388600"/>
                <a:chExt cx="2656573" cy="524428"/>
              </a:xfrm>
            </p:grpSpPr>
            <p:sp>
              <p:nvSpPr>
                <p:cNvPr id="57" name="TextBox 56">
                  <a:extLst>
                    <a:ext uri="{FF2B5EF4-FFF2-40B4-BE49-F238E27FC236}">
                      <a16:creationId xmlns:a16="http://schemas.microsoft.com/office/drawing/2014/main" id="{6E4FD883-0C7C-40EA-9954-5FF73BF32C0F}"/>
                    </a:ext>
                  </a:extLst>
                </p:cNvPr>
                <p:cNvSpPr txBox="1"/>
                <p:nvPr/>
              </p:nvSpPr>
              <p:spPr>
                <a:xfrm>
                  <a:off x="5994627" y="4388600"/>
                  <a:ext cx="1938673" cy="308462"/>
                </a:xfrm>
                <a:prstGeom prst="rect">
                  <a:avLst/>
                </a:prstGeom>
                <a:noFill/>
              </p:spPr>
              <p:txBody>
                <a:bodyPr wrap="none" rtlCol="0">
                  <a:spAutoFit/>
                </a:bodyPr>
                <a:lstStyle/>
                <a:p>
                  <a:r>
                    <a:rPr lang="en-US" sz="800" dirty="0"/>
                    <a:t>MSO IP Network Feed</a:t>
                  </a:r>
                </a:p>
              </p:txBody>
            </p:sp>
            <p:cxnSp>
              <p:nvCxnSpPr>
                <p:cNvPr id="60" name="Straight Connector 59">
                  <a:extLst>
                    <a:ext uri="{FF2B5EF4-FFF2-40B4-BE49-F238E27FC236}">
                      <a16:creationId xmlns:a16="http://schemas.microsoft.com/office/drawing/2014/main" id="{1C7DDC1E-2007-4328-B157-DB5CDC7BFC91}"/>
                    </a:ext>
                  </a:extLst>
                </p:cNvPr>
                <p:cNvCxnSpPr>
                  <a:cxnSpLocks/>
                </p:cNvCxnSpPr>
                <p:nvPr/>
              </p:nvCxnSpPr>
              <p:spPr>
                <a:xfrm>
                  <a:off x="5335941" y="4537263"/>
                  <a:ext cx="647712" cy="0"/>
                </a:xfrm>
                <a:prstGeom prst="line">
                  <a:avLst/>
                </a:prstGeom>
                <a:ln w="19050">
                  <a:solidFill>
                    <a:srgbClr val="EC42BB"/>
                  </a:solidFill>
                  <a:tailEnd type="arrow" w="sm" len="s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D79DE15-F2AE-4E3C-92D7-2D707468A87E}"/>
                    </a:ext>
                  </a:extLst>
                </p:cNvPr>
                <p:cNvCxnSpPr>
                  <a:cxnSpLocks/>
                </p:cNvCxnSpPr>
                <p:nvPr/>
              </p:nvCxnSpPr>
              <p:spPr>
                <a:xfrm>
                  <a:off x="5346915" y="4744228"/>
                  <a:ext cx="647712" cy="0"/>
                </a:xfrm>
                <a:prstGeom prst="line">
                  <a:avLst/>
                </a:prstGeom>
                <a:ln w="19050">
                  <a:solidFill>
                    <a:srgbClr val="0093D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E4FD883-0C7C-40EA-9954-5FF73BF32C0F}"/>
                    </a:ext>
                  </a:extLst>
                </p:cNvPr>
                <p:cNvSpPr txBox="1"/>
                <p:nvPr/>
              </p:nvSpPr>
              <p:spPr>
                <a:xfrm>
                  <a:off x="5994627" y="4604565"/>
                  <a:ext cx="1997887" cy="308463"/>
                </a:xfrm>
                <a:prstGeom prst="rect">
                  <a:avLst/>
                </a:prstGeom>
                <a:noFill/>
              </p:spPr>
              <p:txBody>
                <a:bodyPr wrap="none" rtlCol="0">
                  <a:spAutoFit/>
                </a:bodyPr>
                <a:lstStyle/>
                <a:p>
                  <a:r>
                    <a:rPr lang="en-US" sz="800" dirty="0"/>
                    <a:t>IP Encrypted/Clear Output</a:t>
                  </a:r>
                </a:p>
              </p:txBody>
            </p:sp>
          </p:grpSp>
          <p:cxnSp>
            <p:nvCxnSpPr>
              <p:cNvPr id="119" name="Straight Connector 118">
                <a:extLst>
                  <a:ext uri="{FF2B5EF4-FFF2-40B4-BE49-F238E27FC236}">
                    <a16:creationId xmlns:a16="http://schemas.microsoft.com/office/drawing/2014/main" id="{9D79DE15-F2AE-4E3C-92D7-2D707468A87E}"/>
                  </a:ext>
                </a:extLst>
              </p:cNvPr>
              <p:cNvCxnSpPr>
                <a:cxnSpLocks/>
              </p:cNvCxnSpPr>
              <p:nvPr/>
            </p:nvCxnSpPr>
            <p:spPr>
              <a:xfrm>
                <a:off x="42728" y="3766691"/>
                <a:ext cx="450676" cy="0"/>
              </a:xfrm>
              <a:prstGeom prst="line">
                <a:avLst/>
              </a:prstGeom>
              <a:ln w="19050">
                <a:solidFill>
                  <a:srgbClr val="7030A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6E4FD883-0C7C-40EA-9954-5FF73BF32C0F}"/>
                  </a:ext>
                </a:extLst>
              </p:cNvPr>
              <p:cNvSpPr txBox="1"/>
              <p:nvPr/>
            </p:nvSpPr>
            <p:spPr>
              <a:xfrm>
                <a:off x="493404" y="3669144"/>
                <a:ext cx="846707" cy="215444"/>
              </a:xfrm>
              <a:prstGeom prst="rect">
                <a:avLst/>
              </a:prstGeom>
              <a:noFill/>
            </p:spPr>
            <p:txBody>
              <a:bodyPr wrap="none" rtlCol="0">
                <a:spAutoFit/>
              </a:bodyPr>
              <a:lstStyle/>
              <a:p>
                <a:r>
                  <a:rPr lang="en-US" sz="800" dirty="0"/>
                  <a:t>Analog Output</a:t>
                </a:r>
              </a:p>
            </p:txBody>
          </p:sp>
          <p:cxnSp>
            <p:nvCxnSpPr>
              <p:cNvPr id="121" name="Straight Connector 120">
                <a:extLst>
                  <a:ext uri="{FF2B5EF4-FFF2-40B4-BE49-F238E27FC236}">
                    <a16:creationId xmlns:a16="http://schemas.microsoft.com/office/drawing/2014/main" id="{9D79DE15-F2AE-4E3C-92D7-2D707468A87E}"/>
                  </a:ext>
                </a:extLst>
              </p:cNvPr>
              <p:cNvCxnSpPr>
                <a:cxnSpLocks/>
              </p:cNvCxnSpPr>
              <p:nvPr/>
            </p:nvCxnSpPr>
            <p:spPr>
              <a:xfrm>
                <a:off x="35092" y="3916193"/>
                <a:ext cx="450676" cy="0"/>
              </a:xfrm>
              <a:prstGeom prst="line">
                <a:avLst/>
              </a:prstGeom>
              <a:ln w="19050">
                <a:solidFill>
                  <a:srgbClr val="FFC000"/>
                </a:solidFill>
                <a:headEnd type="none" w="sm" len="med"/>
                <a:tailEnd type="arrow" w="sm" len="sm"/>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6E4FD883-0C7C-40EA-9954-5FF73BF32C0F}"/>
                  </a:ext>
                </a:extLst>
              </p:cNvPr>
              <p:cNvSpPr txBox="1"/>
              <p:nvPr/>
            </p:nvSpPr>
            <p:spPr>
              <a:xfrm>
                <a:off x="485768" y="3818646"/>
                <a:ext cx="923651" cy="215444"/>
              </a:xfrm>
              <a:prstGeom prst="rect">
                <a:avLst/>
              </a:prstGeom>
              <a:noFill/>
            </p:spPr>
            <p:txBody>
              <a:bodyPr wrap="none" rtlCol="0">
                <a:spAutoFit/>
              </a:bodyPr>
              <a:lstStyle/>
              <a:p>
                <a:r>
                  <a:rPr lang="en-US" sz="800" dirty="0"/>
                  <a:t>QAM RF Output</a:t>
                </a:r>
              </a:p>
            </p:txBody>
          </p:sp>
        </p:grpSp>
        <p:sp>
          <p:nvSpPr>
            <p:cNvPr id="133" name="TextBox 132">
              <a:extLst>
                <a:ext uri="{FF2B5EF4-FFF2-40B4-BE49-F238E27FC236}">
                  <a16:creationId xmlns:a16="http://schemas.microsoft.com/office/drawing/2014/main" id="{93A34356-D073-4A83-9723-168DEC430F3B}"/>
                </a:ext>
              </a:extLst>
            </p:cNvPr>
            <p:cNvSpPr txBox="1"/>
            <p:nvPr/>
          </p:nvSpPr>
          <p:spPr>
            <a:xfrm>
              <a:off x="7050241" y="3664052"/>
              <a:ext cx="1689378" cy="230832"/>
            </a:xfrm>
            <a:prstGeom prst="rect">
              <a:avLst/>
            </a:prstGeom>
            <a:noFill/>
          </p:spPr>
          <p:txBody>
            <a:bodyPr wrap="square" rtlCol="0">
              <a:spAutoFit/>
            </a:bodyPr>
            <a:lstStyle/>
            <a:p>
              <a:r>
                <a:rPr lang="en-US" sz="900" b="1" dirty="0"/>
                <a:t>Legend:</a:t>
              </a:r>
              <a:endParaRPr lang="en-US" sz="1050" b="1" dirty="0"/>
            </a:p>
          </p:txBody>
        </p:sp>
      </p:grpSp>
      <p:pic>
        <p:nvPicPr>
          <p:cNvPr id="34" name="Picture 2">
            <a:extLst>
              <a:ext uri="{FF2B5EF4-FFF2-40B4-BE49-F238E27FC236}">
                <a16:creationId xmlns:a16="http://schemas.microsoft.com/office/drawing/2014/main" id="{7BA074D1-FD2C-6E4A-AD0B-90D65814EE2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56995" y="3756368"/>
            <a:ext cx="1215729" cy="43178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B59396C-35E4-4046-ADF1-C200BBAD5C1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4436505" y="4201838"/>
            <a:ext cx="1215729" cy="43178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47E9F7C2-C80B-9D42-9AF9-7D3601053C8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84203" y="3598325"/>
            <a:ext cx="1151748" cy="243306"/>
          </a:xfrm>
          <a:prstGeom prst="rect">
            <a:avLst/>
          </a:prstGeom>
        </p:spPr>
      </p:pic>
      <p:sp>
        <p:nvSpPr>
          <p:cNvPr id="37" name="Content Placeholder 5">
            <a:extLst>
              <a:ext uri="{FF2B5EF4-FFF2-40B4-BE49-F238E27FC236}">
                <a16:creationId xmlns:a16="http://schemas.microsoft.com/office/drawing/2014/main" id="{3FF5370E-79DE-D848-BA0A-F64685F265DB}"/>
              </a:ext>
            </a:extLst>
          </p:cNvPr>
          <p:cNvSpPr txBox="1">
            <a:spLocks/>
          </p:cNvSpPr>
          <p:nvPr/>
        </p:nvSpPr>
        <p:spPr>
          <a:xfrm>
            <a:off x="457200" y="829920"/>
            <a:ext cx="8491171" cy="2190454"/>
          </a:xfrm>
          <a:prstGeom prst="rect">
            <a:avLst/>
          </a:prstGeom>
        </p:spPr>
        <p:txBody>
          <a:bodyPr vert="horz" lIns="91440" tIns="45720" rIns="91440" bIns="45720" rtlCol="0">
            <a:noAutofit/>
          </a:bodyPr>
          <a:lstStyle>
            <a:lvl1pPr marL="342900" indent="-342900" algn="l" defTabSz="457200" rtl="0" eaLnBrk="1" latinLnBrk="0" hangingPunct="1">
              <a:lnSpc>
                <a:spcPct val="90000"/>
              </a:lnSpc>
              <a:spcBef>
                <a:spcPts val="0"/>
              </a:spcBef>
              <a:spcAft>
                <a:spcPts val="600"/>
              </a:spcAft>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90000"/>
              </a:lnSpc>
              <a:spcBef>
                <a:spcPts val="0"/>
              </a:spcBef>
              <a:spcAft>
                <a:spcPts val="600"/>
              </a:spcAft>
              <a:buFont typeface="Arial"/>
              <a:buChar char="–"/>
              <a:defRPr sz="2000" kern="1200">
                <a:solidFill>
                  <a:schemeClr val="tx1"/>
                </a:solidFill>
                <a:latin typeface="Arial"/>
                <a:ea typeface="+mn-ea"/>
                <a:cs typeface="Arial"/>
              </a:defRPr>
            </a:lvl2pPr>
            <a:lvl3pPr marL="1143000" indent="-228600" algn="l" defTabSz="457200" rtl="0" eaLnBrk="1" latinLnBrk="0" hangingPunct="1">
              <a:lnSpc>
                <a:spcPct val="90000"/>
              </a:lnSpc>
              <a:spcBef>
                <a:spcPts val="0"/>
              </a:spcBef>
              <a:spcAft>
                <a:spcPts val="6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90000"/>
              </a:lnSpc>
              <a:spcBef>
                <a:spcPts val="0"/>
              </a:spcBef>
              <a:spcAft>
                <a:spcPts val="600"/>
              </a:spcAft>
              <a:buFont typeface="Arial"/>
              <a:buChar char="–"/>
              <a:defRPr sz="1600" kern="1200">
                <a:solidFill>
                  <a:schemeClr val="tx1"/>
                </a:solidFill>
                <a:latin typeface="Arial"/>
                <a:ea typeface="+mn-ea"/>
                <a:cs typeface="Arial"/>
              </a:defRPr>
            </a:lvl4pPr>
            <a:lvl5pPr marL="2057400" indent="-228600" algn="l" defTabSz="457200" rtl="0" eaLnBrk="1" latinLnBrk="0" hangingPunct="1">
              <a:lnSpc>
                <a:spcPct val="90000"/>
              </a:lnSpc>
              <a:spcBef>
                <a:spcPts val="0"/>
              </a:spcBef>
              <a:spcAft>
                <a:spcPts val="600"/>
              </a:spcAft>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lnSpc>
                <a:spcPct val="100000"/>
              </a:lnSpc>
              <a:spcAft>
                <a:spcPts val="0"/>
              </a:spcAft>
            </a:pPr>
            <a:r>
              <a:rPr lang="en-US" sz="1400" dirty="0"/>
              <a:t>Ideal for MSOs wanting to create and leverage a dedicated channel lineup with secure content for multiple commercial and hospitality clients</a:t>
            </a:r>
          </a:p>
          <a:p>
            <a:pPr lvl="1">
              <a:lnSpc>
                <a:spcPct val="120000"/>
              </a:lnSpc>
              <a:spcAft>
                <a:spcPts val="0"/>
              </a:spcAft>
            </a:pPr>
            <a:r>
              <a:rPr lang="en-US" sz="1200" dirty="0"/>
              <a:t>Consolidates Pro:Idiom or AES-128 Fixed Key encryption for IP multicast or unicast streams intended for delivery over an IP based transport to downstream equipment (such as edgeQAMs) or direct to end customers networks over direct fiber or dedicated links</a:t>
            </a:r>
          </a:p>
          <a:p>
            <a:pPr marL="228600" indent="-228600">
              <a:lnSpc>
                <a:spcPct val="100000"/>
              </a:lnSpc>
              <a:spcAft>
                <a:spcPts val="0"/>
              </a:spcAft>
            </a:pPr>
            <a:r>
              <a:rPr lang="en-US" sz="1400" dirty="0"/>
              <a:t>As a multiplexer/</a:t>
            </a:r>
            <a:r>
              <a:rPr lang="en-US" sz="1400" dirty="0" err="1"/>
              <a:t>demultiplexer</a:t>
            </a:r>
            <a:r>
              <a:rPr lang="en-US" sz="1400" dirty="0"/>
              <a:t> at the headend or edge</a:t>
            </a:r>
            <a:endParaRPr lang="en-US" sz="1200" dirty="0"/>
          </a:p>
          <a:p>
            <a:pPr lvl="1">
              <a:lnSpc>
                <a:spcPct val="120000"/>
              </a:lnSpc>
              <a:spcAft>
                <a:spcPts val="0"/>
              </a:spcAft>
            </a:pPr>
            <a:r>
              <a:rPr lang="en-US" sz="1200" dirty="0"/>
              <a:t>This enables MSOs to select specific programs from their lineup, encrypt them with Pro:Idiom, AES-128 Fixed Key, or leave them in the clear, then distribute them within their network (i.e. MPTS to SPTS conversion with program ‘cherry picking’)</a:t>
            </a:r>
          </a:p>
        </p:txBody>
      </p:sp>
      <p:sp>
        <p:nvSpPr>
          <p:cNvPr id="39" name="TextBox 38">
            <a:hlinkClick r:id="rId7" action="ppaction://hlinksldjump"/>
            <a:extLst>
              <a:ext uri="{FF2B5EF4-FFF2-40B4-BE49-F238E27FC236}">
                <a16:creationId xmlns:a16="http://schemas.microsoft.com/office/drawing/2014/main" id="{FC027ED2-6CC8-7D43-B251-3B4C37995F44}"/>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87579212-9BA6-9942-A538-AF8B6A56F819}"/>
              </a:ext>
            </a:extLst>
          </p:cNvPr>
          <p:cNvSpPr>
            <a:spLocks noGrp="1"/>
          </p:cNvSpPr>
          <p:nvPr>
            <p:ph type="sldNum" sz="quarter" idx="4"/>
          </p:nvPr>
        </p:nvSpPr>
        <p:spPr>
          <a:xfrm>
            <a:off x="457200" y="4739445"/>
            <a:ext cx="2133600" cy="273844"/>
          </a:xfrm>
        </p:spPr>
        <p:txBody>
          <a:bodyPr/>
          <a:lstStyle/>
          <a:p>
            <a:fld id="{F22B260D-D430-D34B-9B6E-0F9FDE559292}" type="slidenum">
              <a:rPr lang="en-US" smtClean="0"/>
              <a:pPr/>
              <a:t>15</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3695373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miniCMTS200a</a:t>
            </a:r>
            <a:br>
              <a:rPr lang="en-US" dirty="0"/>
            </a:br>
            <a:r>
              <a:rPr lang="en-US" sz="3200" dirty="0"/>
              <a:t>Cable Modem Termination </a:t>
            </a:r>
            <a:r>
              <a:rPr lang="en-US" sz="2800" dirty="0"/>
              <a:t>Solution</a:t>
            </a:r>
          </a:p>
        </p:txBody>
      </p:sp>
      <p:cxnSp>
        <p:nvCxnSpPr>
          <p:cNvPr id="3" name="Straight Connector 2">
            <a:extLst>
              <a:ext uri="{FF2B5EF4-FFF2-40B4-BE49-F238E27FC236}">
                <a16:creationId xmlns:a16="http://schemas.microsoft.com/office/drawing/2014/main" id="{98491BE4-175D-294D-88D0-F0AB2BDABFAF}"/>
              </a:ext>
            </a:extLst>
          </p:cNvPr>
          <p:cNvCxnSpPr>
            <a:cxnSpLocks/>
          </p:cNvCxnSpPr>
          <p:nvPr/>
        </p:nvCxnSpPr>
        <p:spPr>
          <a:xfrm>
            <a:off x="700390" y="2396028"/>
            <a:ext cx="1031133"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4" name="TextBox 3">
            <a:hlinkClick r:id="rId2" action="ppaction://hlinksldjump"/>
            <a:extLst>
              <a:ext uri="{FF2B5EF4-FFF2-40B4-BE49-F238E27FC236}">
                <a16:creationId xmlns:a16="http://schemas.microsoft.com/office/drawing/2014/main" id="{9FACB185-EEF1-1E4B-9C31-BA44992D474B}"/>
              </a:ext>
            </a:extLst>
          </p:cNvPr>
          <p:cNvSpPr txBox="1"/>
          <p:nvPr/>
        </p:nvSpPr>
        <p:spPr>
          <a:xfrm>
            <a:off x="8420986" y="4667694"/>
            <a:ext cx="72301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7835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6"/>
            <a:ext cx="8229600" cy="554133"/>
          </a:xfrm>
        </p:spPr>
        <p:txBody>
          <a:bodyPr/>
          <a:lstStyle/>
          <a:p>
            <a:r>
              <a:rPr lang="en-US" dirty="0"/>
              <a:t>miniCMTS200a</a:t>
            </a:r>
          </a:p>
        </p:txBody>
      </p:sp>
      <p:sp>
        <p:nvSpPr>
          <p:cNvPr id="3" name="Content Placeholder 2"/>
          <p:cNvSpPr>
            <a:spLocks noGrp="1"/>
          </p:cNvSpPr>
          <p:nvPr>
            <p:ph idx="1"/>
          </p:nvPr>
        </p:nvSpPr>
        <p:spPr>
          <a:xfrm>
            <a:off x="457208" y="1265201"/>
            <a:ext cx="4126967" cy="3000058"/>
          </a:xfrm>
        </p:spPr>
        <p:txBody>
          <a:bodyPr anchor="ctr"/>
          <a:lstStyle/>
          <a:p>
            <a:pPr marL="0" indent="0">
              <a:lnSpc>
                <a:spcPct val="100000"/>
              </a:lnSpc>
              <a:buNone/>
            </a:pPr>
            <a:r>
              <a:rPr lang="en-US" sz="2000" i="1" dirty="0"/>
              <a:t>The low-cost </a:t>
            </a:r>
            <a:r>
              <a:rPr lang="en-US" sz="2000" i="1" dirty="0" err="1"/>
              <a:t>miniCMTS</a:t>
            </a:r>
            <a:r>
              <a:rPr lang="en-US" sz="2000" i="1" dirty="0"/>
              <a:t> delivers exceptional value for small-scale deployments, including MDUs and is optimized to support up to 400 cable modems*. </a:t>
            </a:r>
          </a:p>
          <a:p>
            <a:pPr marL="0" indent="0">
              <a:lnSpc>
                <a:spcPct val="100000"/>
              </a:lnSpc>
              <a:buNone/>
            </a:pPr>
            <a:endParaRPr lang="en-US" sz="2000" dirty="0"/>
          </a:p>
          <a:p>
            <a:pPr marL="0" indent="0">
              <a:lnSpc>
                <a:spcPct val="100000"/>
              </a:lnSpc>
              <a:buNone/>
            </a:pPr>
            <a:r>
              <a:rPr lang="en-US" sz="1400" i="1" dirty="0">
                <a:solidFill>
                  <a:schemeClr val="bg1">
                    <a:lumMod val="65000"/>
                  </a:schemeClr>
                </a:solidFill>
              </a:rPr>
              <a:t>* Maximum of 250 DOCSIS</a:t>
            </a:r>
            <a:r>
              <a:rPr lang="en-US" sz="1400" i="1" baseline="30000" dirty="0">
                <a:solidFill>
                  <a:schemeClr val="bg1">
                    <a:lumMod val="65000"/>
                  </a:schemeClr>
                </a:solidFill>
              </a:rPr>
              <a:t>®</a:t>
            </a:r>
            <a:r>
              <a:rPr lang="en-US" sz="1400" i="1" dirty="0">
                <a:solidFill>
                  <a:schemeClr val="bg1">
                    <a:lumMod val="65000"/>
                  </a:schemeClr>
                </a:solidFill>
              </a:rPr>
              <a:t> 3.0 plus 150 </a:t>
            </a:r>
            <a:br>
              <a:rPr lang="en-US" sz="1400" i="1" dirty="0">
                <a:solidFill>
                  <a:schemeClr val="bg1">
                    <a:lumMod val="65000"/>
                  </a:schemeClr>
                </a:solidFill>
              </a:rPr>
            </a:br>
            <a:r>
              <a:rPr lang="en-US" sz="1400" i="1" dirty="0">
                <a:solidFill>
                  <a:schemeClr val="bg1">
                    <a:lumMod val="65000"/>
                  </a:schemeClr>
                </a:solidFill>
              </a:rPr>
              <a:t>  DOCSIS 2.0, or 400 DOCSIS 2.0</a:t>
            </a:r>
          </a:p>
          <a:p>
            <a:pPr marL="0" indent="0">
              <a:lnSpc>
                <a:spcPct val="100000"/>
              </a:lnSpc>
              <a:buNone/>
            </a:pPr>
            <a:endParaRPr lang="en-US" sz="2000" dirty="0"/>
          </a:p>
        </p:txBody>
      </p:sp>
      <p:pic>
        <p:nvPicPr>
          <p:cNvPr id="10" name="Picture 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22714" y="1276164"/>
            <a:ext cx="3394095" cy="1909180"/>
          </a:xfrm>
          <a:prstGeom prst="rect">
            <a:avLst/>
          </a:prstGeom>
        </p:spPr>
      </p:pic>
      <p:pic>
        <p:nvPicPr>
          <p:cNvPr id="5" name="Picture 4">
            <a:extLst>
              <a:ext uri="{FF2B5EF4-FFF2-40B4-BE49-F238E27FC236}">
                <a16:creationId xmlns:a16="http://schemas.microsoft.com/office/drawing/2014/main" id="{26FABE66-CE27-AE47-8264-94891AA604ED}"/>
              </a:ext>
            </a:extLst>
          </p:cNvPr>
          <p:cNvPicPr>
            <a:picLocks noChangeAspect="1"/>
          </p:cNvPicPr>
          <p:nvPr/>
        </p:nvPicPr>
        <p:blipFill>
          <a:blip r:embed="rId3"/>
          <a:stretch>
            <a:fillRect/>
          </a:stretch>
        </p:blipFill>
        <p:spPr>
          <a:xfrm>
            <a:off x="5157820" y="2570404"/>
            <a:ext cx="2476064" cy="389653"/>
          </a:xfrm>
          <a:prstGeom prst="rect">
            <a:avLst/>
          </a:prstGeom>
        </p:spPr>
      </p:pic>
      <p:sp>
        <p:nvSpPr>
          <p:cNvPr id="6" name="TextBox 5">
            <a:hlinkClick r:id="rId4" action="ppaction://hlinksldjump"/>
            <a:extLst>
              <a:ext uri="{FF2B5EF4-FFF2-40B4-BE49-F238E27FC236}">
                <a16:creationId xmlns:a16="http://schemas.microsoft.com/office/drawing/2014/main" id="{A7735F69-3B7D-584A-9F5A-C21CDAF7CA83}"/>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18B14E55-F394-BA40-B2BA-805FFB717D65}"/>
              </a:ext>
            </a:extLst>
          </p:cNvPr>
          <p:cNvSpPr>
            <a:spLocks noGrp="1"/>
          </p:cNvSpPr>
          <p:nvPr>
            <p:ph type="sldNum" sz="quarter" idx="4"/>
          </p:nvPr>
        </p:nvSpPr>
        <p:spPr/>
        <p:txBody>
          <a:bodyPr/>
          <a:lstStyle/>
          <a:p>
            <a:fld id="{F22B260D-D430-D34B-9B6E-0F9FDE559292}" type="slidenum">
              <a:rPr lang="en-US" smtClean="0"/>
              <a:pPr/>
              <a:t>17</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41329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215390" cy="554133"/>
          </a:xfrm>
        </p:spPr>
        <p:txBody>
          <a:bodyPr/>
          <a:lstStyle/>
          <a:p>
            <a:r>
              <a:rPr lang="en-US" dirty="0"/>
              <a:t>miniCMTS200a</a:t>
            </a:r>
          </a:p>
        </p:txBody>
      </p:sp>
      <p:sp>
        <p:nvSpPr>
          <p:cNvPr id="3" name="Content Placeholder 2"/>
          <p:cNvSpPr>
            <a:spLocks noGrp="1"/>
          </p:cNvSpPr>
          <p:nvPr>
            <p:ph idx="1"/>
          </p:nvPr>
        </p:nvSpPr>
        <p:spPr>
          <a:xfrm>
            <a:off x="457199" y="936235"/>
            <a:ext cx="3585415" cy="3658388"/>
          </a:xfrm>
        </p:spPr>
        <p:txBody>
          <a:bodyPr/>
          <a:lstStyle/>
          <a:p>
            <a:pPr>
              <a:spcAft>
                <a:spcPts val="1200"/>
              </a:spcAft>
            </a:pPr>
            <a:r>
              <a:rPr lang="en-US" sz="2000" dirty="0"/>
              <a:t>Provides internet access via existing coax cables</a:t>
            </a:r>
          </a:p>
          <a:p>
            <a:r>
              <a:rPr lang="en-US" sz="2000" dirty="0"/>
              <a:t>Alternative to Larger and 2</a:t>
            </a:r>
            <a:r>
              <a:rPr lang="en-US" sz="2000" baseline="30000" dirty="0"/>
              <a:t>nd</a:t>
            </a:r>
            <a:r>
              <a:rPr lang="en-US" sz="2000" dirty="0"/>
              <a:t>-hand CMTSs</a:t>
            </a:r>
          </a:p>
          <a:p>
            <a:pPr>
              <a:spcAft>
                <a:spcPts val="1200"/>
              </a:spcAft>
            </a:pPr>
            <a:r>
              <a:rPr lang="en-US" sz="2000" dirty="0"/>
              <a:t>Targeting Hospitality, MDU, Small Cable Systems, Campus</a:t>
            </a:r>
          </a:p>
          <a:p>
            <a:pPr marL="0" indent="0">
              <a:spcAft>
                <a:spcPts val="1200"/>
              </a:spcAft>
              <a:buNone/>
            </a:pPr>
            <a:endParaRPr lang="en-US" sz="1400" dirty="0"/>
          </a:p>
          <a:p>
            <a:pPr>
              <a:spcAft>
                <a:spcPts val="1200"/>
              </a:spcAft>
            </a:pPr>
            <a:endParaRPr lang="en-US" sz="1400" dirty="0"/>
          </a:p>
        </p:txBody>
      </p:sp>
      <p:sp>
        <p:nvSpPr>
          <p:cNvPr id="4" name="Rectangle 2"/>
          <p:cNvSpPr>
            <a:spLocks noChangeArrowheads="1"/>
          </p:cNvSpPr>
          <p:nvPr/>
        </p:nvSpPr>
        <p:spPr bwMode="auto">
          <a:xfrm>
            <a:off x="0" y="-184666"/>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9" name="Rectangle 68">
            <a:extLst>
              <a:ext uri="{FF2B5EF4-FFF2-40B4-BE49-F238E27FC236}">
                <a16:creationId xmlns:a16="http://schemas.microsoft.com/office/drawing/2014/main" id="{7623BC82-1D91-2845-8027-C99E5F22B652}"/>
              </a:ext>
            </a:extLst>
          </p:cNvPr>
          <p:cNvSpPr/>
          <p:nvPr/>
        </p:nvSpPr>
        <p:spPr>
          <a:xfrm>
            <a:off x="5955919" y="3907911"/>
            <a:ext cx="573694" cy="193975"/>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dirty="0">
                <a:solidFill>
                  <a:schemeClr val="bg1">
                    <a:lumMod val="50000"/>
                  </a:schemeClr>
                </a:solidFill>
                <a:latin typeface="Calibri" panose="020F0502020204030204" pitchFamily="34" charset="0"/>
                <a:cs typeface="Calibri" panose="020F0502020204030204" pitchFamily="34" charset="0"/>
              </a:rPr>
              <a:t>CM</a:t>
            </a:r>
          </a:p>
        </p:txBody>
      </p:sp>
      <p:sp>
        <p:nvSpPr>
          <p:cNvPr id="70" name="Rectangle 69">
            <a:extLst>
              <a:ext uri="{FF2B5EF4-FFF2-40B4-BE49-F238E27FC236}">
                <a16:creationId xmlns:a16="http://schemas.microsoft.com/office/drawing/2014/main" id="{A19FDF07-31E6-B244-8945-1327A469A008}"/>
              </a:ext>
            </a:extLst>
          </p:cNvPr>
          <p:cNvSpPr/>
          <p:nvPr/>
        </p:nvSpPr>
        <p:spPr>
          <a:xfrm>
            <a:off x="6693525" y="3907911"/>
            <a:ext cx="573694" cy="193975"/>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dirty="0">
                <a:solidFill>
                  <a:schemeClr val="bg1">
                    <a:lumMod val="50000"/>
                  </a:schemeClr>
                </a:solidFill>
                <a:latin typeface="Calibri" panose="020F0502020204030204" pitchFamily="34" charset="0"/>
                <a:cs typeface="Calibri" panose="020F0502020204030204" pitchFamily="34" charset="0"/>
              </a:rPr>
              <a:t>CM</a:t>
            </a:r>
          </a:p>
        </p:txBody>
      </p:sp>
      <p:sp>
        <p:nvSpPr>
          <p:cNvPr id="71" name="Rectangle 70">
            <a:extLst>
              <a:ext uri="{FF2B5EF4-FFF2-40B4-BE49-F238E27FC236}">
                <a16:creationId xmlns:a16="http://schemas.microsoft.com/office/drawing/2014/main" id="{734DFE33-AC23-0945-89AE-09553F0E4D6C}"/>
              </a:ext>
            </a:extLst>
          </p:cNvPr>
          <p:cNvSpPr/>
          <p:nvPr/>
        </p:nvSpPr>
        <p:spPr>
          <a:xfrm>
            <a:off x="7431131" y="3907911"/>
            <a:ext cx="573694" cy="193975"/>
          </a:xfrm>
          <a:prstGeom prst="rect">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200" dirty="0">
                <a:solidFill>
                  <a:schemeClr val="bg1">
                    <a:lumMod val="50000"/>
                  </a:schemeClr>
                </a:solidFill>
                <a:latin typeface="Calibri" panose="020F0502020204030204" pitchFamily="34" charset="0"/>
                <a:cs typeface="Calibri" panose="020F0502020204030204" pitchFamily="34" charset="0"/>
              </a:rPr>
              <a:t>CM</a:t>
            </a:r>
          </a:p>
        </p:txBody>
      </p:sp>
      <p:cxnSp>
        <p:nvCxnSpPr>
          <p:cNvPr id="72" name="Straight Connector 71">
            <a:extLst>
              <a:ext uri="{FF2B5EF4-FFF2-40B4-BE49-F238E27FC236}">
                <a16:creationId xmlns:a16="http://schemas.microsoft.com/office/drawing/2014/main" id="{E1A38728-F197-104A-8C62-E2E9CC4A9A11}"/>
              </a:ext>
            </a:extLst>
          </p:cNvPr>
          <p:cNvCxnSpPr>
            <a:cxnSpLocks/>
            <a:stCxn id="69" idx="2"/>
          </p:cNvCxnSpPr>
          <p:nvPr/>
        </p:nvCxnSpPr>
        <p:spPr>
          <a:xfrm>
            <a:off x="6242766" y="4101886"/>
            <a:ext cx="0" cy="259584"/>
          </a:xfrm>
          <a:prstGeom prst="line">
            <a:avLst/>
          </a:prstGeom>
          <a:ln>
            <a:solidFill>
              <a:schemeClr val="bg1">
                <a:lumMod val="65000"/>
              </a:schemeClr>
            </a:solidFill>
          </a:ln>
          <a:effectLst/>
        </p:spPr>
        <p:style>
          <a:lnRef idx="3">
            <a:schemeClr val="dk1"/>
          </a:lnRef>
          <a:fillRef idx="0">
            <a:schemeClr val="dk1"/>
          </a:fillRef>
          <a:effectRef idx="2">
            <a:schemeClr val="dk1"/>
          </a:effectRef>
          <a:fontRef idx="minor">
            <a:schemeClr val="tx1"/>
          </a:fontRef>
        </p:style>
      </p:cxnSp>
      <p:grpSp>
        <p:nvGrpSpPr>
          <p:cNvPr id="73" name="Group 72">
            <a:extLst>
              <a:ext uri="{FF2B5EF4-FFF2-40B4-BE49-F238E27FC236}">
                <a16:creationId xmlns:a16="http://schemas.microsoft.com/office/drawing/2014/main" id="{08F6D693-F6D9-4C4A-98A4-CEC0D50564A8}"/>
              </a:ext>
            </a:extLst>
          </p:cNvPr>
          <p:cNvGrpSpPr/>
          <p:nvPr/>
        </p:nvGrpSpPr>
        <p:grpSpPr>
          <a:xfrm>
            <a:off x="5419704" y="1769110"/>
            <a:ext cx="753111" cy="669673"/>
            <a:chOff x="3966035" y="3599065"/>
            <a:chExt cx="480981" cy="427693"/>
          </a:xfrm>
        </p:grpSpPr>
        <p:sp>
          <p:nvSpPr>
            <p:cNvPr id="74" name="TextBox 73">
              <a:extLst>
                <a:ext uri="{FF2B5EF4-FFF2-40B4-BE49-F238E27FC236}">
                  <a16:creationId xmlns:a16="http://schemas.microsoft.com/office/drawing/2014/main" id="{F4D3FD22-CC04-314F-A96A-67D533AD3967}"/>
                </a:ext>
              </a:extLst>
            </p:cNvPr>
            <p:cNvSpPr txBox="1"/>
            <p:nvPr/>
          </p:nvSpPr>
          <p:spPr>
            <a:xfrm>
              <a:off x="3966035" y="3948132"/>
              <a:ext cx="480981" cy="7862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892"/>
              <a:r>
                <a:rPr lang="en-US" sz="800" dirty="0">
                  <a:solidFill>
                    <a:prstClr val="black">
                      <a:lumMod val="50000"/>
                      <a:lumOff val="50000"/>
                    </a:prstClr>
                  </a:solidFill>
                  <a:latin typeface="Arial"/>
                </a:rPr>
                <a:t>CMTS </a:t>
              </a:r>
            </a:p>
          </p:txBody>
        </p:sp>
        <p:pic>
          <p:nvPicPr>
            <p:cNvPr id="75" name="Picture 74">
              <a:extLst>
                <a:ext uri="{FF2B5EF4-FFF2-40B4-BE49-F238E27FC236}">
                  <a16:creationId xmlns:a16="http://schemas.microsoft.com/office/drawing/2014/main" id="{11FD694C-F927-7F43-BDFE-4E6C7DA7A6DE}"/>
                </a:ext>
              </a:extLst>
            </p:cNvPr>
            <p:cNvPicPr>
              <a:picLocks noChangeAspect="1"/>
            </p:cNvPicPr>
            <p:nvPr/>
          </p:nvPicPr>
          <p:blipFill>
            <a:blip r:embed="rId3">
              <a:duotone>
                <a:schemeClr val="bg2">
                  <a:shade val="45000"/>
                  <a:satMod val="135000"/>
                </a:schemeClr>
                <a:prstClr val="white"/>
              </a:duotone>
            </a:blip>
            <a:stretch>
              <a:fillRect/>
            </a:stretch>
          </p:blipFill>
          <p:spPr>
            <a:xfrm>
              <a:off x="4035392" y="3599065"/>
              <a:ext cx="342267" cy="342267"/>
            </a:xfrm>
            <a:prstGeom prst="rect">
              <a:avLst/>
            </a:prstGeom>
          </p:spPr>
        </p:pic>
      </p:grpSp>
      <p:grpSp>
        <p:nvGrpSpPr>
          <p:cNvPr id="76" name="Group 75">
            <a:extLst>
              <a:ext uri="{FF2B5EF4-FFF2-40B4-BE49-F238E27FC236}">
                <a16:creationId xmlns:a16="http://schemas.microsoft.com/office/drawing/2014/main" id="{1A715C50-D427-E745-84BB-6C6DC05FC9D4}"/>
              </a:ext>
            </a:extLst>
          </p:cNvPr>
          <p:cNvGrpSpPr/>
          <p:nvPr/>
        </p:nvGrpSpPr>
        <p:grpSpPr>
          <a:xfrm>
            <a:off x="4481035" y="423756"/>
            <a:ext cx="1433566" cy="833592"/>
            <a:chOff x="6243215" y="328397"/>
            <a:chExt cx="1433566" cy="833592"/>
          </a:xfrm>
        </p:grpSpPr>
        <p:pic>
          <p:nvPicPr>
            <p:cNvPr id="77" name="Picture 76">
              <a:extLst>
                <a:ext uri="{FF2B5EF4-FFF2-40B4-BE49-F238E27FC236}">
                  <a16:creationId xmlns:a16="http://schemas.microsoft.com/office/drawing/2014/main" id="{062A5D98-7A45-C24C-8FC8-33FE33413422}"/>
                </a:ext>
              </a:extLst>
            </p:cNvPr>
            <p:cNvPicPr>
              <a:picLocks noChangeAspect="1"/>
            </p:cNvPicPr>
            <p:nvPr/>
          </p:nvPicPr>
          <p:blipFill>
            <a:blip r:embed="rId4">
              <a:duotone>
                <a:schemeClr val="bg2">
                  <a:shade val="45000"/>
                  <a:satMod val="135000"/>
                </a:schemeClr>
                <a:prstClr val="white"/>
              </a:duotone>
            </a:blip>
            <a:stretch>
              <a:fillRect/>
            </a:stretch>
          </p:blipFill>
          <p:spPr>
            <a:xfrm>
              <a:off x="6243215" y="328397"/>
              <a:ext cx="1433566" cy="833592"/>
            </a:xfrm>
            <a:prstGeom prst="rect">
              <a:avLst/>
            </a:prstGeom>
          </p:spPr>
        </p:pic>
        <p:grpSp>
          <p:nvGrpSpPr>
            <p:cNvPr id="78" name="Group 77">
              <a:extLst>
                <a:ext uri="{FF2B5EF4-FFF2-40B4-BE49-F238E27FC236}">
                  <a16:creationId xmlns:a16="http://schemas.microsoft.com/office/drawing/2014/main" id="{5AEFB6CC-2118-1D41-BCFB-F5D4DD01C93F}"/>
                </a:ext>
              </a:extLst>
            </p:cNvPr>
            <p:cNvGrpSpPr/>
            <p:nvPr/>
          </p:nvGrpSpPr>
          <p:grpSpPr>
            <a:xfrm>
              <a:off x="6266349" y="495182"/>
              <a:ext cx="1172804" cy="545031"/>
              <a:chOff x="4962698" y="555689"/>
              <a:chExt cx="1172804" cy="545031"/>
            </a:xfrm>
          </p:grpSpPr>
          <p:sp>
            <p:nvSpPr>
              <p:cNvPr id="79" name="TextBox 78">
                <a:extLst>
                  <a:ext uri="{FF2B5EF4-FFF2-40B4-BE49-F238E27FC236}">
                    <a16:creationId xmlns:a16="http://schemas.microsoft.com/office/drawing/2014/main" id="{B9B11387-B26E-B944-A260-D6258A34A480}"/>
                  </a:ext>
                </a:extLst>
              </p:cNvPr>
              <p:cNvSpPr txBox="1"/>
              <p:nvPr/>
            </p:nvSpPr>
            <p:spPr>
              <a:xfrm>
                <a:off x="4962698" y="916054"/>
                <a:ext cx="1172804"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Internet</a:t>
                </a:r>
              </a:p>
            </p:txBody>
          </p:sp>
          <p:pic>
            <p:nvPicPr>
              <p:cNvPr id="80" name="Picture 79">
                <a:extLst>
                  <a:ext uri="{FF2B5EF4-FFF2-40B4-BE49-F238E27FC236}">
                    <a16:creationId xmlns:a16="http://schemas.microsoft.com/office/drawing/2014/main" id="{27B0E0F2-7E09-4F47-95FF-F35ADA2CF173}"/>
                  </a:ext>
                </a:extLst>
              </p:cNvPr>
              <p:cNvPicPr>
                <a:picLocks noChangeAspect="1"/>
              </p:cNvPicPr>
              <p:nvPr/>
            </p:nvPicPr>
            <p:blipFill>
              <a:blip r:embed="rId5"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373323" y="555689"/>
                <a:ext cx="351553" cy="351553"/>
              </a:xfrm>
              <a:prstGeom prst="rect">
                <a:avLst/>
              </a:prstGeom>
            </p:spPr>
          </p:pic>
        </p:grpSp>
      </p:grpSp>
      <p:cxnSp>
        <p:nvCxnSpPr>
          <p:cNvPr id="81" name="Straight Arrow Connector 80">
            <a:extLst>
              <a:ext uri="{FF2B5EF4-FFF2-40B4-BE49-F238E27FC236}">
                <a16:creationId xmlns:a16="http://schemas.microsoft.com/office/drawing/2014/main" id="{9DD49717-E99B-514D-9414-257635952666}"/>
              </a:ext>
            </a:extLst>
          </p:cNvPr>
          <p:cNvCxnSpPr>
            <a:cxnSpLocks/>
            <a:stCxn id="77" idx="2"/>
          </p:cNvCxnSpPr>
          <p:nvPr/>
        </p:nvCxnSpPr>
        <p:spPr>
          <a:xfrm>
            <a:off x="5197818" y="1257348"/>
            <a:ext cx="364911" cy="527150"/>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TextBox 81">
            <a:extLst>
              <a:ext uri="{FF2B5EF4-FFF2-40B4-BE49-F238E27FC236}">
                <a16:creationId xmlns:a16="http://schemas.microsoft.com/office/drawing/2014/main" id="{BA8E956F-9B01-B548-9E4F-3DB360507084}"/>
              </a:ext>
            </a:extLst>
          </p:cNvPr>
          <p:cNvSpPr txBox="1"/>
          <p:nvPr/>
        </p:nvSpPr>
        <p:spPr>
          <a:xfrm>
            <a:off x="5269946" y="1375081"/>
            <a:ext cx="1172804"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Ethernet</a:t>
            </a:r>
          </a:p>
        </p:txBody>
      </p:sp>
      <p:sp>
        <p:nvSpPr>
          <p:cNvPr id="83" name="TextBox 82">
            <a:extLst>
              <a:ext uri="{FF2B5EF4-FFF2-40B4-BE49-F238E27FC236}">
                <a16:creationId xmlns:a16="http://schemas.microsoft.com/office/drawing/2014/main" id="{620E4CBB-CC92-6342-9F4A-C38D2760EF6B}"/>
              </a:ext>
            </a:extLst>
          </p:cNvPr>
          <p:cNvSpPr txBox="1"/>
          <p:nvPr/>
        </p:nvSpPr>
        <p:spPr>
          <a:xfrm>
            <a:off x="5977395" y="2202996"/>
            <a:ext cx="1172804"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Coax</a:t>
            </a:r>
          </a:p>
        </p:txBody>
      </p:sp>
      <p:grpSp>
        <p:nvGrpSpPr>
          <p:cNvPr id="84" name="Group 83">
            <a:extLst>
              <a:ext uri="{FF2B5EF4-FFF2-40B4-BE49-F238E27FC236}">
                <a16:creationId xmlns:a16="http://schemas.microsoft.com/office/drawing/2014/main" id="{5EDB2968-C3D1-804E-B04D-907C90068EE0}"/>
              </a:ext>
            </a:extLst>
          </p:cNvPr>
          <p:cNvGrpSpPr/>
          <p:nvPr/>
        </p:nvGrpSpPr>
        <p:grpSpPr>
          <a:xfrm>
            <a:off x="6067089" y="2525537"/>
            <a:ext cx="1433566" cy="833592"/>
            <a:chOff x="6243215" y="328397"/>
            <a:chExt cx="1433566" cy="833592"/>
          </a:xfrm>
        </p:grpSpPr>
        <p:pic>
          <p:nvPicPr>
            <p:cNvPr id="85" name="Picture 84">
              <a:extLst>
                <a:ext uri="{FF2B5EF4-FFF2-40B4-BE49-F238E27FC236}">
                  <a16:creationId xmlns:a16="http://schemas.microsoft.com/office/drawing/2014/main" id="{9F72DC13-4822-F547-B712-0FB86BEB3765}"/>
                </a:ext>
              </a:extLst>
            </p:cNvPr>
            <p:cNvPicPr>
              <a:picLocks noChangeAspect="1"/>
            </p:cNvPicPr>
            <p:nvPr/>
          </p:nvPicPr>
          <p:blipFill>
            <a:blip r:embed="rId4">
              <a:duotone>
                <a:schemeClr val="bg2">
                  <a:shade val="45000"/>
                  <a:satMod val="135000"/>
                </a:schemeClr>
                <a:prstClr val="white"/>
              </a:duotone>
            </a:blip>
            <a:stretch>
              <a:fillRect/>
            </a:stretch>
          </p:blipFill>
          <p:spPr>
            <a:xfrm>
              <a:off x="6243215" y="328397"/>
              <a:ext cx="1433566" cy="833592"/>
            </a:xfrm>
            <a:prstGeom prst="rect">
              <a:avLst/>
            </a:prstGeom>
          </p:spPr>
        </p:pic>
        <p:sp>
          <p:nvSpPr>
            <p:cNvPr id="86" name="TextBox 85">
              <a:extLst>
                <a:ext uri="{FF2B5EF4-FFF2-40B4-BE49-F238E27FC236}">
                  <a16:creationId xmlns:a16="http://schemas.microsoft.com/office/drawing/2014/main" id="{B625850D-8500-7640-8B40-192B2370E1A0}"/>
                </a:ext>
              </a:extLst>
            </p:cNvPr>
            <p:cNvSpPr txBox="1"/>
            <p:nvPr/>
          </p:nvSpPr>
          <p:spPr>
            <a:xfrm>
              <a:off x="6351552" y="734733"/>
              <a:ext cx="1172804"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HFC</a:t>
              </a:r>
            </a:p>
          </p:txBody>
        </p:sp>
      </p:grpSp>
      <p:cxnSp>
        <p:nvCxnSpPr>
          <p:cNvPr id="87" name="Straight Arrow Connector 86">
            <a:extLst>
              <a:ext uri="{FF2B5EF4-FFF2-40B4-BE49-F238E27FC236}">
                <a16:creationId xmlns:a16="http://schemas.microsoft.com/office/drawing/2014/main" id="{1FE69055-B72B-414B-B70D-3D9D3C9D3E1D}"/>
              </a:ext>
            </a:extLst>
          </p:cNvPr>
          <p:cNvCxnSpPr>
            <a:cxnSpLocks/>
          </p:cNvCxnSpPr>
          <p:nvPr/>
        </p:nvCxnSpPr>
        <p:spPr>
          <a:xfrm>
            <a:off x="6064217" y="2063394"/>
            <a:ext cx="364911" cy="527150"/>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A781F2D4-AF18-7F43-896D-B204FB8E78EA}"/>
              </a:ext>
            </a:extLst>
          </p:cNvPr>
          <p:cNvCxnSpPr>
            <a:cxnSpLocks/>
          </p:cNvCxnSpPr>
          <p:nvPr/>
        </p:nvCxnSpPr>
        <p:spPr>
          <a:xfrm>
            <a:off x="7353067" y="3311162"/>
            <a:ext cx="364911" cy="527150"/>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DF72D196-403D-984A-81C2-203DCB24DF30}"/>
              </a:ext>
            </a:extLst>
          </p:cNvPr>
          <p:cNvCxnSpPr>
            <a:cxnSpLocks/>
          </p:cNvCxnSpPr>
          <p:nvPr/>
        </p:nvCxnSpPr>
        <p:spPr>
          <a:xfrm flipH="1">
            <a:off x="6242766" y="3369945"/>
            <a:ext cx="102401" cy="468367"/>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8A6D799C-9D9E-3645-9CE7-977B38F8614E}"/>
              </a:ext>
            </a:extLst>
          </p:cNvPr>
          <p:cNvCxnSpPr>
            <a:cxnSpLocks/>
          </p:cNvCxnSpPr>
          <p:nvPr/>
        </p:nvCxnSpPr>
        <p:spPr>
          <a:xfrm flipH="1">
            <a:off x="6956237" y="3355386"/>
            <a:ext cx="1" cy="482926"/>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91" name="TextBox 90">
            <a:extLst>
              <a:ext uri="{FF2B5EF4-FFF2-40B4-BE49-F238E27FC236}">
                <a16:creationId xmlns:a16="http://schemas.microsoft.com/office/drawing/2014/main" id="{F1DCAA7A-EBED-0945-ACDE-85178A1646C1}"/>
              </a:ext>
            </a:extLst>
          </p:cNvPr>
          <p:cNvSpPr txBox="1"/>
          <p:nvPr/>
        </p:nvSpPr>
        <p:spPr>
          <a:xfrm>
            <a:off x="7346357" y="3386219"/>
            <a:ext cx="1172804"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Coax</a:t>
            </a:r>
          </a:p>
        </p:txBody>
      </p:sp>
      <p:cxnSp>
        <p:nvCxnSpPr>
          <p:cNvPr id="92" name="Straight Connector 91">
            <a:extLst>
              <a:ext uri="{FF2B5EF4-FFF2-40B4-BE49-F238E27FC236}">
                <a16:creationId xmlns:a16="http://schemas.microsoft.com/office/drawing/2014/main" id="{60FAD8CD-8C4F-B841-BCAE-A2C98E8FB113}"/>
              </a:ext>
            </a:extLst>
          </p:cNvPr>
          <p:cNvCxnSpPr>
            <a:cxnSpLocks/>
          </p:cNvCxnSpPr>
          <p:nvPr/>
        </p:nvCxnSpPr>
        <p:spPr>
          <a:xfrm>
            <a:off x="6946502" y="4101886"/>
            <a:ext cx="0" cy="259584"/>
          </a:xfrm>
          <a:prstGeom prst="line">
            <a:avLst/>
          </a:prstGeom>
          <a:ln>
            <a:solidFill>
              <a:schemeClr val="bg1">
                <a:lumMod val="65000"/>
              </a:schemeClr>
            </a:solidFill>
          </a:ln>
          <a:effectLst/>
        </p:spPr>
        <p:style>
          <a:lnRef idx="3">
            <a:schemeClr val="dk1"/>
          </a:lnRef>
          <a:fillRef idx="0">
            <a:schemeClr val="dk1"/>
          </a:fillRef>
          <a:effectRef idx="2">
            <a:schemeClr val="dk1"/>
          </a:effectRef>
          <a:fontRef idx="minor">
            <a:schemeClr val="tx1"/>
          </a:fontRef>
        </p:style>
      </p:cxnSp>
      <p:cxnSp>
        <p:nvCxnSpPr>
          <p:cNvPr id="93" name="Straight Connector 92">
            <a:extLst>
              <a:ext uri="{FF2B5EF4-FFF2-40B4-BE49-F238E27FC236}">
                <a16:creationId xmlns:a16="http://schemas.microsoft.com/office/drawing/2014/main" id="{86ABDBD3-30E5-704D-9D90-34BE0B7BB016}"/>
              </a:ext>
            </a:extLst>
          </p:cNvPr>
          <p:cNvCxnSpPr>
            <a:cxnSpLocks/>
          </p:cNvCxnSpPr>
          <p:nvPr/>
        </p:nvCxnSpPr>
        <p:spPr>
          <a:xfrm>
            <a:off x="7720779" y="4101886"/>
            <a:ext cx="0" cy="259584"/>
          </a:xfrm>
          <a:prstGeom prst="line">
            <a:avLst/>
          </a:prstGeom>
          <a:ln>
            <a:solidFill>
              <a:schemeClr val="bg1">
                <a:lumMod val="65000"/>
              </a:schemeClr>
            </a:solidFill>
          </a:ln>
          <a:effectLst/>
        </p:spPr>
        <p:style>
          <a:lnRef idx="3">
            <a:schemeClr val="dk1"/>
          </a:lnRef>
          <a:fillRef idx="0">
            <a:schemeClr val="dk1"/>
          </a:fillRef>
          <a:effectRef idx="2">
            <a:schemeClr val="dk1"/>
          </a:effectRef>
          <a:fontRef idx="minor">
            <a:schemeClr val="tx1"/>
          </a:fontRef>
        </p:style>
      </p:cxnSp>
      <p:sp>
        <p:nvSpPr>
          <p:cNvPr id="94" name="TextBox 93">
            <a:extLst>
              <a:ext uri="{FF2B5EF4-FFF2-40B4-BE49-F238E27FC236}">
                <a16:creationId xmlns:a16="http://schemas.microsoft.com/office/drawing/2014/main" id="{37F746CB-53E3-5B42-A3FB-F26409E87D8A}"/>
              </a:ext>
            </a:extLst>
          </p:cNvPr>
          <p:cNvSpPr txBox="1"/>
          <p:nvPr/>
        </p:nvSpPr>
        <p:spPr>
          <a:xfrm>
            <a:off x="5419704" y="4139345"/>
            <a:ext cx="813908"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Ethernet</a:t>
            </a:r>
          </a:p>
        </p:txBody>
      </p:sp>
      <p:grpSp>
        <p:nvGrpSpPr>
          <p:cNvPr id="95" name="Group 94">
            <a:extLst>
              <a:ext uri="{FF2B5EF4-FFF2-40B4-BE49-F238E27FC236}">
                <a16:creationId xmlns:a16="http://schemas.microsoft.com/office/drawing/2014/main" id="{F50418A0-9597-2148-A0C7-1897330DDF02}"/>
              </a:ext>
            </a:extLst>
          </p:cNvPr>
          <p:cNvGrpSpPr/>
          <p:nvPr/>
        </p:nvGrpSpPr>
        <p:grpSpPr>
          <a:xfrm>
            <a:off x="5955919" y="4371445"/>
            <a:ext cx="588800" cy="368000"/>
            <a:chOff x="4159174" y="3750016"/>
            <a:chExt cx="588800" cy="368000"/>
          </a:xfrm>
        </p:grpSpPr>
        <p:pic>
          <p:nvPicPr>
            <p:cNvPr id="96" name="Picture 95">
              <a:extLst>
                <a:ext uri="{FF2B5EF4-FFF2-40B4-BE49-F238E27FC236}">
                  <a16:creationId xmlns:a16="http://schemas.microsoft.com/office/drawing/2014/main" id="{075539FB-257B-124C-8E2C-B92009E12F41}"/>
                </a:ext>
              </a:extLst>
            </p:cNvPr>
            <p:cNvPicPr>
              <a:picLocks noChangeAspect="1"/>
            </p:cNvPicPr>
            <p:nvPr/>
          </p:nvPicPr>
          <p:blipFill>
            <a:blip r:embed="rId6"/>
            <a:stretch>
              <a:fillRect/>
            </a:stretch>
          </p:blipFill>
          <p:spPr>
            <a:xfrm>
              <a:off x="4159174" y="3750016"/>
              <a:ext cx="588800" cy="368000"/>
            </a:xfrm>
            <a:prstGeom prst="rect">
              <a:avLst/>
            </a:prstGeom>
          </p:spPr>
        </p:pic>
        <p:sp>
          <p:nvSpPr>
            <p:cNvPr id="97" name="TextBox 96">
              <a:extLst>
                <a:ext uri="{FF2B5EF4-FFF2-40B4-BE49-F238E27FC236}">
                  <a16:creationId xmlns:a16="http://schemas.microsoft.com/office/drawing/2014/main" id="{2165C2BB-6E98-F741-8D08-6C479D43D2AE}"/>
                </a:ext>
              </a:extLst>
            </p:cNvPr>
            <p:cNvSpPr txBox="1"/>
            <p:nvPr/>
          </p:nvSpPr>
          <p:spPr>
            <a:xfrm>
              <a:off x="4255299" y="3831708"/>
              <a:ext cx="396550"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PC</a:t>
              </a:r>
            </a:p>
          </p:txBody>
        </p:sp>
      </p:grpSp>
      <p:grpSp>
        <p:nvGrpSpPr>
          <p:cNvPr id="98" name="Group 97">
            <a:extLst>
              <a:ext uri="{FF2B5EF4-FFF2-40B4-BE49-F238E27FC236}">
                <a16:creationId xmlns:a16="http://schemas.microsoft.com/office/drawing/2014/main" id="{6FCE386C-849A-2640-A15B-6267F187B45D}"/>
              </a:ext>
            </a:extLst>
          </p:cNvPr>
          <p:cNvGrpSpPr/>
          <p:nvPr/>
        </p:nvGrpSpPr>
        <p:grpSpPr>
          <a:xfrm>
            <a:off x="6652102" y="4371445"/>
            <a:ext cx="588800" cy="368000"/>
            <a:chOff x="4159174" y="3750016"/>
            <a:chExt cx="588800" cy="368000"/>
          </a:xfrm>
        </p:grpSpPr>
        <p:pic>
          <p:nvPicPr>
            <p:cNvPr id="99" name="Picture 98">
              <a:extLst>
                <a:ext uri="{FF2B5EF4-FFF2-40B4-BE49-F238E27FC236}">
                  <a16:creationId xmlns:a16="http://schemas.microsoft.com/office/drawing/2014/main" id="{F2E87E02-A81D-E64A-87B9-D51EB2EB92B1}"/>
                </a:ext>
              </a:extLst>
            </p:cNvPr>
            <p:cNvPicPr>
              <a:picLocks noChangeAspect="1"/>
            </p:cNvPicPr>
            <p:nvPr/>
          </p:nvPicPr>
          <p:blipFill>
            <a:blip r:embed="rId6"/>
            <a:stretch>
              <a:fillRect/>
            </a:stretch>
          </p:blipFill>
          <p:spPr>
            <a:xfrm>
              <a:off x="4159174" y="3750016"/>
              <a:ext cx="588800" cy="368000"/>
            </a:xfrm>
            <a:prstGeom prst="rect">
              <a:avLst/>
            </a:prstGeom>
          </p:spPr>
        </p:pic>
        <p:sp>
          <p:nvSpPr>
            <p:cNvPr id="100" name="TextBox 99">
              <a:extLst>
                <a:ext uri="{FF2B5EF4-FFF2-40B4-BE49-F238E27FC236}">
                  <a16:creationId xmlns:a16="http://schemas.microsoft.com/office/drawing/2014/main" id="{10AF01F5-BBFF-214C-8C93-3C5FB7FF627A}"/>
                </a:ext>
              </a:extLst>
            </p:cNvPr>
            <p:cNvSpPr txBox="1"/>
            <p:nvPr/>
          </p:nvSpPr>
          <p:spPr>
            <a:xfrm>
              <a:off x="4255299" y="3831708"/>
              <a:ext cx="396550"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PC</a:t>
              </a:r>
            </a:p>
          </p:txBody>
        </p:sp>
      </p:grpSp>
      <p:grpSp>
        <p:nvGrpSpPr>
          <p:cNvPr id="101" name="Group 100">
            <a:extLst>
              <a:ext uri="{FF2B5EF4-FFF2-40B4-BE49-F238E27FC236}">
                <a16:creationId xmlns:a16="http://schemas.microsoft.com/office/drawing/2014/main" id="{825C520F-2DCA-1F45-85F6-D17EA6B459CD}"/>
              </a:ext>
            </a:extLst>
          </p:cNvPr>
          <p:cNvGrpSpPr/>
          <p:nvPr/>
        </p:nvGrpSpPr>
        <p:grpSpPr>
          <a:xfrm>
            <a:off x="7431131" y="4371445"/>
            <a:ext cx="588800" cy="368000"/>
            <a:chOff x="4159174" y="3750016"/>
            <a:chExt cx="588800" cy="368000"/>
          </a:xfrm>
        </p:grpSpPr>
        <p:pic>
          <p:nvPicPr>
            <p:cNvPr id="102" name="Picture 101">
              <a:extLst>
                <a:ext uri="{FF2B5EF4-FFF2-40B4-BE49-F238E27FC236}">
                  <a16:creationId xmlns:a16="http://schemas.microsoft.com/office/drawing/2014/main" id="{82719657-73AE-004D-B13B-8BDB3614CA53}"/>
                </a:ext>
              </a:extLst>
            </p:cNvPr>
            <p:cNvPicPr>
              <a:picLocks noChangeAspect="1"/>
            </p:cNvPicPr>
            <p:nvPr/>
          </p:nvPicPr>
          <p:blipFill>
            <a:blip r:embed="rId6"/>
            <a:stretch>
              <a:fillRect/>
            </a:stretch>
          </p:blipFill>
          <p:spPr>
            <a:xfrm>
              <a:off x="4159174" y="3750016"/>
              <a:ext cx="588800" cy="368000"/>
            </a:xfrm>
            <a:prstGeom prst="rect">
              <a:avLst/>
            </a:prstGeom>
          </p:spPr>
        </p:pic>
        <p:sp>
          <p:nvSpPr>
            <p:cNvPr id="103" name="TextBox 102">
              <a:extLst>
                <a:ext uri="{FF2B5EF4-FFF2-40B4-BE49-F238E27FC236}">
                  <a16:creationId xmlns:a16="http://schemas.microsoft.com/office/drawing/2014/main" id="{7E8DD342-7672-8B40-B9EB-9FFB4370F3D4}"/>
                </a:ext>
              </a:extLst>
            </p:cNvPr>
            <p:cNvSpPr txBox="1"/>
            <p:nvPr/>
          </p:nvSpPr>
          <p:spPr>
            <a:xfrm>
              <a:off x="4255299" y="3831708"/>
              <a:ext cx="396550" cy="184666"/>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1200" kern="0" dirty="0">
                  <a:solidFill>
                    <a:prstClr val="black">
                      <a:lumMod val="50000"/>
                      <a:lumOff val="50000"/>
                    </a:prstClr>
                  </a:solidFill>
                  <a:latin typeface="Arial"/>
                </a:rPr>
                <a:t>PC</a:t>
              </a:r>
            </a:p>
          </p:txBody>
        </p:sp>
      </p:grpSp>
      <p:sp>
        <p:nvSpPr>
          <p:cNvPr id="41" name="TextBox 40">
            <a:hlinkClick r:id="rId7" action="ppaction://hlinksldjump"/>
            <a:extLst>
              <a:ext uri="{FF2B5EF4-FFF2-40B4-BE49-F238E27FC236}">
                <a16:creationId xmlns:a16="http://schemas.microsoft.com/office/drawing/2014/main" id="{D58F63BD-2B20-CA4E-8BAF-430A1EA33782}"/>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FC251952-D227-9340-AE24-F559D9C613E4}"/>
              </a:ext>
            </a:extLst>
          </p:cNvPr>
          <p:cNvSpPr>
            <a:spLocks noGrp="1"/>
          </p:cNvSpPr>
          <p:nvPr>
            <p:ph type="sldNum" sz="quarter" idx="4"/>
          </p:nvPr>
        </p:nvSpPr>
        <p:spPr/>
        <p:txBody>
          <a:bodyPr/>
          <a:lstStyle/>
          <a:p>
            <a:fld id="{F22B260D-D430-D34B-9B6E-0F9FDE559292}" type="slidenum">
              <a:rPr lang="en-US" smtClean="0"/>
              <a:pPr/>
              <a:t>18</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142342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Overview – miniCMTS200a</a:t>
            </a:r>
          </a:p>
        </p:txBody>
      </p:sp>
      <p:sp>
        <p:nvSpPr>
          <p:cNvPr id="10" name="Content Placeholder 9">
            <a:extLst>
              <a:ext uri="{FF2B5EF4-FFF2-40B4-BE49-F238E27FC236}">
                <a16:creationId xmlns:a16="http://schemas.microsoft.com/office/drawing/2014/main" id="{787C82E3-7847-B94B-9AC4-741A2A60E2E7}"/>
              </a:ext>
            </a:extLst>
          </p:cNvPr>
          <p:cNvSpPr>
            <a:spLocks noGrp="1"/>
          </p:cNvSpPr>
          <p:nvPr>
            <p:ph sz="quarter" idx="12"/>
          </p:nvPr>
        </p:nvSpPr>
        <p:spPr>
          <a:xfrm>
            <a:off x="457199" y="935807"/>
            <a:ext cx="4791695" cy="3803636"/>
          </a:xfrm>
        </p:spPr>
        <p:txBody>
          <a:bodyPr/>
          <a:lstStyle/>
          <a:p>
            <a:pPr>
              <a:buClr>
                <a:schemeClr val="accent6"/>
              </a:buClr>
              <a:buFont typeface="Wingdings" pitchFamily="2" charset="2"/>
              <a:buChar char="ü"/>
            </a:pPr>
            <a:r>
              <a:rPr lang="en-US" sz="1400" dirty="0">
                <a:latin typeface="Arial" pitchFamily="34" charset="0"/>
                <a:cs typeface="Arial" pitchFamily="34" charset="0"/>
              </a:rPr>
              <a:t>Supports 400 DOCSIS Cable Modems</a:t>
            </a:r>
          </a:p>
          <a:p>
            <a:pPr lvl="1"/>
            <a:r>
              <a:rPr lang="en-US" sz="1400" dirty="0">
                <a:latin typeface="Arial" pitchFamily="34" charset="0"/>
                <a:cs typeface="Arial" pitchFamily="34" charset="0"/>
              </a:rPr>
              <a:t>250 3.0 + 150 2.0 or 400 2.0</a:t>
            </a:r>
          </a:p>
          <a:p>
            <a:pPr>
              <a:buClr>
                <a:schemeClr val="accent6"/>
              </a:buClr>
              <a:buFont typeface="Wingdings" pitchFamily="2" charset="2"/>
              <a:buChar char="ü"/>
            </a:pPr>
            <a:r>
              <a:rPr lang="en-US" sz="1400" dirty="0">
                <a:latin typeface="Arial" pitchFamily="34" charset="0"/>
                <a:cs typeface="Arial" pitchFamily="34" charset="0"/>
              </a:rPr>
              <a:t>16 Downstream QAM Channels</a:t>
            </a:r>
          </a:p>
          <a:p>
            <a:pPr lvl="1"/>
            <a:r>
              <a:rPr lang="en-US" sz="1400" dirty="0">
                <a:latin typeface="Arial" pitchFamily="34" charset="0"/>
                <a:cs typeface="Arial" pitchFamily="34" charset="0"/>
              </a:rPr>
              <a:t>800 Mbps</a:t>
            </a:r>
          </a:p>
          <a:p>
            <a:pPr lvl="1"/>
            <a:r>
              <a:rPr lang="en-US" sz="1400" dirty="0">
                <a:latin typeface="Arial" pitchFamily="34" charset="0"/>
                <a:cs typeface="Arial" pitchFamily="34" charset="0"/>
              </a:rPr>
              <a:t>87 to 1000 MHz</a:t>
            </a:r>
          </a:p>
          <a:p>
            <a:pPr>
              <a:buClr>
                <a:schemeClr val="accent6"/>
              </a:buClr>
              <a:buFont typeface="Wingdings" pitchFamily="2" charset="2"/>
              <a:buChar char="ü"/>
            </a:pPr>
            <a:r>
              <a:rPr lang="en-US" sz="1400" dirty="0">
                <a:latin typeface="Arial" pitchFamily="34" charset="0"/>
                <a:cs typeface="Arial" pitchFamily="34" charset="0"/>
              </a:rPr>
              <a:t>4 Upstream QAM Channels</a:t>
            </a:r>
          </a:p>
          <a:p>
            <a:pPr lvl="1"/>
            <a:r>
              <a:rPr lang="en-US" sz="1400" dirty="0">
                <a:latin typeface="Arial" pitchFamily="34" charset="0"/>
                <a:cs typeface="Arial" pitchFamily="34" charset="0"/>
              </a:rPr>
              <a:t>120 Mbps</a:t>
            </a:r>
          </a:p>
          <a:p>
            <a:pPr lvl="1"/>
            <a:r>
              <a:rPr lang="en-US" sz="1400" dirty="0">
                <a:latin typeface="Arial" pitchFamily="34" charset="0"/>
                <a:cs typeface="Arial" pitchFamily="34" charset="0"/>
              </a:rPr>
              <a:t>5 to 65 MHz</a:t>
            </a:r>
          </a:p>
          <a:p>
            <a:pPr>
              <a:buClr>
                <a:schemeClr val="accent6"/>
              </a:buClr>
              <a:buFont typeface="Wingdings" pitchFamily="2" charset="2"/>
              <a:buChar char="ü"/>
            </a:pPr>
            <a:r>
              <a:rPr lang="en-US" sz="1400" dirty="0">
                <a:latin typeface="Arial" pitchFamily="34" charset="0"/>
                <a:cs typeface="Arial" pitchFamily="34" charset="0"/>
              </a:rPr>
              <a:t>QOS, Dynamic Load Balancing, BPI+ Security, and Upstream Scheduling (Best Effort, UGS, UGS/AD).</a:t>
            </a:r>
          </a:p>
          <a:p>
            <a:pPr>
              <a:buClr>
                <a:schemeClr val="accent6"/>
              </a:buClr>
              <a:buFont typeface="Wingdings" pitchFamily="2" charset="2"/>
              <a:buChar char="ü"/>
            </a:pPr>
            <a:r>
              <a:rPr lang="en-US" sz="1400" dirty="0">
                <a:latin typeface="Arial" pitchFamily="34" charset="0"/>
                <a:cs typeface="Arial" pitchFamily="34" charset="0"/>
              </a:rPr>
              <a:t>DHCP Relay</a:t>
            </a:r>
          </a:p>
          <a:p>
            <a:pPr>
              <a:buClr>
                <a:schemeClr val="accent6"/>
              </a:buClr>
              <a:buFont typeface="Wingdings" pitchFamily="2" charset="2"/>
              <a:buChar char="ü"/>
            </a:pPr>
            <a:r>
              <a:rPr lang="en-US" sz="1400" dirty="0">
                <a:latin typeface="Arial" pitchFamily="34" charset="0"/>
                <a:cs typeface="Arial" pitchFamily="34" charset="0"/>
              </a:rPr>
              <a:t>RJ45 or SFP for Data</a:t>
            </a:r>
          </a:p>
          <a:p>
            <a:pPr>
              <a:buClr>
                <a:schemeClr val="accent6"/>
              </a:buClr>
              <a:buFont typeface="Wingdings" pitchFamily="2" charset="2"/>
              <a:buChar char="ü"/>
            </a:pPr>
            <a:r>
              <a:rPr lang="en-US" sz="1400" dirty="0">
                <a:latin typeface="Arial" pitchFamily="34" charset="0"/>
                <a:cs typeface="Arial" pitchFamily="34" charset="0"/>
              </a:rPr>
              <a:t>Highly intuitive User Interface</a:t>
            </a:r>
          </a:p>
          <a:p>
            <a:pPr>
              <a:buNone/>
            </a:pPr>
            <a:endParaRPr lang="en-US" sz="2000" dirty="0"/>
          </a:p>
        </p:txBody>
      </p:sp>
      <p:sp>
        <p:nvSpPr>
          <p:cNvPr id="4" name="Rectangle 2"/>
          <p:cNvSpPr>
            <a:spLocks noChangeArrowheads="1"/>
          </p:cNvSpPr>
          <p:nvPr/>
        </p:nvSpPr>
        <p:spPr bwMode="auto">
          <a:xfrm>
            <a:off x="0" y="-184666"/>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descr="miniCMTS-200a-back.png"/>
          <p:cNvPicPr>
            <a:picLocks noChangeAspect="1"/>
          </p:cNvPicPr>
          <p:nvPr/>
        </p:nvPicPr>
        <p:blipFill>
          <a:blip r:embed="rId2" cstate="print"/>
          <a:stretch>
            <a:fillRect/>
          </a:stretch>
        </p:blipFill>
        <p:spPr>
          <a:xfrm>
            <a:off x="4714504" y="2069277"/>
            <a:ext cx="3972296" cy="555170"/>
          </a:xfrm>
          <a:prstGeom prst="rect">
            <a:avLst/>
          </a:prstGeom>
        </p:spPr>
      </p:pic>
      <p:pic>
        <p:nvPicPr>
          <p:cNvPr id="6" name="Picture 5">
            <a:extLst>
              <a:ext uri="{FF2B5EF4-FFF2-40B4-BE49-F238E27FC236}">
                <a16:creationId xmlns:a16="http://schemas.microsoft.com/office/drawing/2014/main" id="{E9D580C8-46D6-DE43-86B0-5ADAE5DA4121}"/>
              </a:ext>
            </a:extLst>
          </p:cNvPr>
          <p:cNvPicPr>
            <a:picLocks noChangeAspect="1"/>
          </p:cNvPicPr>
          <p:nvPr/>
        </p:nvPicPr>
        <p:blipFill>
          <a:blip r:embed="rId3"/>
          <a:stretch>
            <a:fillRect/>
          </a:stretch>
        </p:blipFill>
        <p:spPr>
          <a:xfrm>
            <a:off x="5462620" y="2837625"/>
            <a:ext cx="2476064" cy="389653"/>
          </a:xfrm>
          <a:prstGeom prst="rect">
            <a:avLst/>
          </a:prstGeom>
        </p:spPr>
      </p:pic>
      <p:sp>
        <p:nvSpPr>
          <p:cNvPr id="7" name="TextBox 6">
            <a:hlinkClick r:id="rId4" action="ppaction://hlinksldjump"/>
            <a:extLst>
              <a:ext uri="{FF2B5EF4-FFF2-40B4-BE49-F238E27FC236}">
                <a16:creationId xmlns:a16="http://schemas.microsoft.com/office/drawing/2014/main" id="{F543B0BD-2ED3-2C45-B899-47CB5D7F70D1}"/>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E674FA8A-4F05-6448-93B4-C7DA66B54013}"/>
              </a:ext>
            </a:extLst>
          </p:cNvPr>
          <p:cNvSpPr>
            <a:spLocks noGrp="1"/>
          </p:cNvSpPr>
          <p:nvPr>
            <p:ph type="sldNum" sz="quarter" idx="4"/>
          </p:nvPr>
        </p:nvSpPr>
        <p:spPr/>
        <p:txBody>
          <a:bodyPr/>
          <a:lstStyle/>
          <a:p>
            <a:fld id="{F22B260D-D430-D34B-9B6E-0F9FDE559292}" type="slidenum">
              <a:rPr lang="en-US" smtClean="0"/>
              <a:pPr/>
              <a:t>19</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1742167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47167-A0B1-5245-B451-78B086F6A8CB}"/>
              </a:ext>
            </a:extLst>
          </p:cNvPr>
          <p:cNvSpPr>
            <a:spLocks noGrp="1"/>
          </p:cNvSpPr>
          <p:nvPr>
            <p:ph type="title"/>
          </p:nvPr>
        </p:nvSpPr>
        <p:spPr/>
        <p:txBody>
          <a:bodyPr/>
          <a:lstStyle/>
          <a:p>
            <a:r>
              <a:rPr lang="en-US" dirty="0"/>
              <a:t>Bulk Media Delivery</a:t>
            </a:r>
          </a:p>
        </p:txBody>
      </p:sp>
      <p:pic>
        <p:nvPicPr>
          <p:cNvPr id="5" name="Picture 4">
            <a:hlinkClick r:id="rId2" action="ppaction://hlinksldjump"/>
            <a:extLst>
              <a:ext uri="{FF2B5EF4-FFF2-40B4-BE49-F238E27FC236}">
                <a16:creationId xmlns:a16="http://schemas.microsoft.com/office/drawing/2014/main" id="{D8694D44-E942-3244-A8F2-14548A863E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22714" y="1276164"/>
            <a:ext cx="3394095" cy="1909180"/>
          </a:xfrm>
          <a:prstGeom prst="rect">
            <a:avLst/>
          </a:prstGeom>
        </p:spPr>
      </p:pic>
      <p:pic>
        <p:nvPicPr>
          <p:cNvPr id="6" name="Picture 5">
            <a:extLst>
              <a:ext uri="{FF2B5EF4-FFF2-40B4-BE49-F238E27FC236}">
                <a16:creationId xmlns:a16="http://schemas.microsoft.com/office/drawing/2014/main" id="{06483C5A-AA00-0D42-82B6-DFB84A7DD332}"/>
              </a:ext>
            </a:extLst>
          </p:cNvPr>
          <p:cNvPicPr>
            <a:picLocks noChangeAspect="1"/>
          </p:cNvPicPr>
          <p:nvPr/>
        </p:nvPicPr>
        <p:blipFill>
          <a:blip r:embed="rId4"/>
          <a:stretch>
            <a:fillRect/>
          </a:stretch>
        </p:blipFill>
        <p:spPr>
          <a:xfrm>
            <a:off x="5157820" y="2570404"/>
            <a:ext cx="2476064" cy="389653"/>
          </a:xfrm>
          <a:prstGeom prst="rect">
            <a:avLst/>
          </a:prstGeom>
        </p:spPr>
      </p:pic>
      <p:pic>
        <p:nvPicPr>
          <p:cNvPr id="7" name="Picture 2">
            <a:hlinkClick r:id="rId5" action="ppaction://hlinksldjump"/>
            <a:extLst>
              <a:ext uri="{FF2B5EF4-FFF2-40B4-BE49-F238E27FC236}">
                <a16:creationId xmlns:a16="http://schemas.microsoft.com/office/drawing/2014/main" id="{751CA1BC-8155-5641-8FEC-1954BEFFB1B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872823" y="1551564"/>
            <a:ext cx="2868650" cy="1018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9CEFD51-F4D8-7F4F-8394-58A0863F553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264139" y="2570404"/>
            <a:ext cx="1767607" cy="389653"/>
          </a:xfrm>
          <a:prstGeom prst="rect">
            <a:avLst/>
          </a:prstGeom>
        </p:spPr>
      </p:pic>
      <p:sp>
        <p:nvSpPr>
          <p:cNvPr id="3" name="Slide Number Placeholder 2">
            <a:extLst>
              <a:ext uri="{FF2B5EF4-FFF2-40B4-BE49-F238E27FC236}">
                <a16:creationId xmlns:a16="http://schemas.microsoft.com/office/drawing/2014/main" id="{247C37FF-6DA7-4846-BAA7-02B07354EC05}"/>
              </a:ext>
            </a:extLst>
          </p:cNvPr>
          <p:cNvSpPr>
            <a:spLocks noGrp="1"/>
          </p:cNvSpPr>
          <p:nvPr>
            <p:ph type="sldNum" sz="quarter" idx="4"/>
          </p:nvPr>
        </p:nvSpPr>
        <p:spPr/>
        <p:txBody>
          <a:bodyPr/>
          <a:lstStyle/>
          <a:p>
            <a:fld id="{F22B260D-D430-D34B-9B6E-0F9FDE559292}" type="slidenum">
              <a:rPr lang="en-US" smtClean="0"/>
              <a:pPr/>
              <a:t>2</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85188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8013-2905-014A-995A-FB8CE92BF69F}"/>
              </a:ext>
            </a:extLst>
          </p:cNvPr>
          <p:cNvSpPr>
            <a:spLocks noGrp="1"/>
          </p:cNvSpPr>
          <p:nvPr>
            <p:ph type="title"/>
          </p:nvPr>
        </p:nvSpPr>
        <p:spPr/>
        <p:txBody>
          <a:bodyPr/>
          <a:lstStyle/>
          <a:p>
            <a:r>
              <a:rPr lang="en-US" dirty="0"/>
              <a:t>Key Features – miniCMTS200a</a:t>
            </a:r>
          </a:p>
        </p:txBody>
      </p:sp>
      <p:sp>
        <p:nvSpPr>
          <p:cNvPr id="3" name="Content Placeholder 2">
            <a:extLst>
              <a:ext uri="{FF2B5EF4-FFF2-40B4-BE49-F238E27FC236}">
                <a16:creationId xmlns:a16="http://schemas.microsoft.com/office/drawing/2014/main" id="{B20E90F6-2BB9-A442-BD22-F7DD3BF021EE}"/>
              </a:ext>
            </a:extLst>
          </p:cNvPr>
          <p:cNvSpPr>
            <a:spLocks noGrp="1"/>
          </p:cNvSpPr>
          <p:nvPr>
            <p:ph idx="1"/>
          </p:nvPr>
        </p:nvSpPr>
        <p:spPr/>
        <p:txBody>
          <a:bodyPr/>
          <a:lstStyle/>
          <a:p>
            <a:pPr>
              <a:lnSpc>
                <a:spcPct val="100000"/>
              </a:lnSpc>
              <a:buClr>
                <a:schemeClr val="accent6"/>
              </a:buClr>
              <a:buFont typeface="Wingdings" pitchFamily="2" charset="2"/>
              <a:buChar char="ü"/>
            </a:pPr>
            <a:r>
              <a:rPr lang="en-US" sz="1600" dirty="0"/>
              <a:t>Optimized for smaller cable operators</a:t>
            </a:r>
          </a:p>
          <a:p>
            <a:pPr>
              <a:lnSpc>
                <a:spcPct val="100000"/>
              </a:lnSpc>
              <a:buClr>
                <a:schemeClr val="accent6"/>
              </a:buClr>
              <a:buFont typeface="Wingdings" pitchFamily="2" charset="2"/>
              <a:buChar char="ü"/>
            </a:pPr>
            <a:r>
              <a:rPr lang="en-US" sz="1600" dirty="0"/>
              <a:t>Supports up to 400 DOCSIS cable modems</a:t>
            </a:r>
          </a:p>
          <a:p>
            <a:pPr>
              <a:lnSpc>
                <a:spcPct val="100000"/>
              </a:lnSpc>
              <a:buClr>
                <a:schemeClr val="accent6"/>
              </a:buClr>
              <a:buFont typeface="Wingdings" pitchFamily="2" charset="2"/>
              <a:buChar char="ü"/>
            </a:pPr>
            <a:r>
              <a:rPr lang="en-US" sz="1600" dirty="0"/>
              <a:t>Offers 16 downstream bonded channels</a:t>
            </a:r>
          </a:p>
          <a:p>
            <a:pPr>
              <a:lnSpc>
                <a:spcPct val="100000"/>
              </a:lnSpc>
              <a:buClr>
                <a:schemeClr val="accent6"/>
              </a:buClr>
              <a:buFont typeface="Wingdings" pitchFamily="2" charset="2"/>
              <a:buChar char="ü"/>
            </a:pPr>
            <a:r>
              <a:rPr lang="en-US" sz="1600" dirty="0"/>
              <a:t>Offers 4 upstream bonded channels</a:t>
            </a:r>
          </a:p>
          <a:p>
            <a:pPr>
              <a:lnSpc>
                <a:spcPct val="100000"/>
              </a:lnSpc>
              <a:buClr>
                <a:schemeClr val="accent6"/>
              </a:buClr>
              <a:buFont typeface="Wingdings" pitchFamily="2" charset="2"/>
              <a:buChar char="ü"/>
            </a:pPr>
            <a:r>
              <a:rPr lang="en-US" sz="1600" dirty="0"/>
              <a:t>Provides high-speed data delivery: 800 Mbps downstream and 120 Mbps upstream</a:t>
            </a:r>
          </a:p>
          <a:p>
            <a:pPr>
              <a:lnSpc>
                <a:spcPct val="100000"/>
              </a:lnSpc>
              <a:buClr>
                <a:schemeClr val="accent6"/>
              </a:buClr>
              <a:buFont typeface="Wingdings" pitchFamily="2" charset="2"/>
              <a:buChar char="ü"/>
            </a:pPr>
            <a:r>
              <a:rPr lang="en-US" sz="1600" dirty="0"/>
              <a:t>Features an intuitive web interface for simple configuration, management, and debugging</a:t>
            </a:r>
          </a:p>
        </p:txBody>
      </p:sp>
      <p:pic>
        <p:nvPicPr>
          <p:cNvPr id="8" name="Picture Placeholder 7">
            <a:extLst>
              <a:ext uri="{FF2B5EF4-FFF2-40B4-BE49-F238E27FC236}">
                <a16:creationId xmlns:a16="http://schemas.microsoft.com/office/drawing/2014/main" id="{A445AC74-B22D-9D4F-ABDC-5F96F8739103}"/>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a:stretch/>
        </p:blipFill>
        <p:spPr>
          <a:xfrm>
            <a:off x="4989444" y="935838"/>
            <a:ext cx="3697356" cy="3532137"/>
          </a:xfrm>
        </p:spPr>
      </p:pic>
      <p:sp>
        <p:nvSpPr>
          <p:cNvPr id="5" name="TextBox 4">
            <a:hlinkClick r:id="rId3" action="ppaction://hlinksldjump"/>
            <a:extLst>
              <a:ext uri="{FF2B5EF4-FFF2-40B4-BE49-F238E27FC236}">
                <a16:creationId xmlns:a16="http://schemas.microsoft.com/office/drawing/2014/main" id="{50C367C2-A43B-3B45-8CBD-5DCEEE69E3F3}"/>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3A9FA840-EFCF-5A43-A411-A7CBED3DE7F5}"/>
              </a:ext>
            </a:extLst>
          </p:cNvPr>
          <p:cNvSpPr>
            <a:spLocks noGrp="1"/>
          </p:cNvSpPr>
          <p:nvPr>
            <p:ph type="sldNum" sz="quarter" idx="4"/>
          </p:nvPr>
        </p:nvSpPr>
        <p:spPr/>
        <p:txBody>
          <a:bodyPr/>
          <a:lstStyle/>
          <a:p>
            <a:fld id="{F22B260D-D430-D34B-9B6E-0F9FDE559292}" type="slidenum">
              <a:rPr lang="en-US" smtClean="0"/>
              <a:pPr/>
              <a:t>20</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389945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C253AEDA-A04F-E443-B166-08C4CE372D74}"/>
              </a:ext>
            </a:extLst>
          </p:cNvPr>
          <p:cNvPicPr>
            <a:picLocks noGrp="1" noChangeAspect="1"/>
          </p:cNvPicPr>
          <p:nvPr>
            <p:ph type="pic" sz="quarter" idx="10"/>
          </p:nvPr>
        </p:nvPicPr>
        <p:blipFill rotWithShape="1">
          <a:blip r:embed="rId2"/>
          <a:srcRect l="24306" r="24306"/>
          <a:stretch/>
        </p:blipFill>
        <p:spPr>
          <a:xfrm>
            <a:off x="-1" y="0"/>
            <a:ext cx="3307001" cy="5143500"/>
          </a:xfrm>
        </p:spPr>
      </p:pic>
      <p:sp>
        <p:nvSpPr>
          <p:cNvPr id="21" name="Rectangle 20">
            <a:extLst>
              <a:ext uri="{FF2B5EF4-FFF2-40B4-BE49-F238E27FC236}">
                <a16:creationId xmlns:a16="http://schemas.microsoft.com/office/drawing/2014/main" id="{9D1F9D4F-565F-1F4E-8EA7-CB23322337D2}"/>
              </a:ext>
            </a:extLst>
          </p:cNvPr>
          <p:cNvSpPr/>
          <p:nvPr/>
        </p:nvSpPr>
        <p:spPr>
          <a:xfrm>
            <a:off x="0" y="2406815"/>
            <a:ext cx="3307001" cy="2736685"/>
          </a:xfrm>
          <a:prstGeom prst="rect">
            <a:avLst/>
          </a:prstGeom>
          <a:gradFill>
            <a:gsLst>
              <a:gs pos="0">
                <a:schemeClr val="tx1">
                  <a:alpha val="57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Content Placeholder 5">
            <a:extLst>
              <a:ext uri="{FF2B5EF4-FFF2-40B4-BE49-F238E27FC236}">
                <a16:creationId xmlns:a16="http://schemas.microsoft.com/office/drawing/2014/main" id="{435635A7-90A2-174A-A3BA-2EDFA867124C}"/>
              </a:ext>
            </a:extLst>
          </p:cNvPr>
          <p:cNvSpPr>
            <a:spLocks noGrp="1"/>
          </p:cNvSpPr>
          <p:nvPr>
            <p:ph idx="1"/>
          </p:nvPr>
        </p:nvSpPr>
        <p:spPr>
          <a:xfrm>
            <a:off x="3567910" y="926796"/>
            <a:ext cx="5118890" cy="3658786"/>
          </a:xfrm>
        </p:spPr>
        <p:txBody>
          <a:bodyPr/>
          <a:lstStyle/>
          <a:p>
            <a:pPr marL="274320" indent="-274320">
              <a:lnSpc>
                <a:spcPct val="100000"/>
              </a:lnSpc>
              <a:spcBef>
                <a:spcPts val="600"/>
              </a:spcBef>
              <a:buClr>
                <a:schemeClr val="accent6"/>
              </a:buClr>
              <a:buFont typeface="Wingdings" pitchFamily="2" charset="2"/>
              <a:buChar char="ü"/>
            </a:pPr>
            <a:r>
              <a:rPr lang="en-US" sz="1600" b="1" dirty="0"/>
              <a:t>Capital Costs Savings – </a:t>
            </a:r>
            <a:r>
              <a:rPr lang="en-US" sz="1600" dirty="0"/>
              <a:t>The miniCMTS200a is right-sized for the small operator, delivering exception value by supporting  up to 400 cable modems at a fraction of the cost of systems designed for larger subscriber bases.</a:t>
            </a:r>
            <a:r>
              <a:rPr lang="en-US" sz="1600" b="1" dirty="0"/>
              <a:t>  </a:t>
            </a:r>
          </a:p>
          <a:p>
            <a:pPr marL="274320" indent="-274320">
              <a:lnSpc>
                <a:spcPct val="100000"/>
              </a:lnSpc>
              <a:spcBef>
                <a:spcPts val="600"/>
              </a:spcBef>
              <a:buClr>
                <a:schemeClr val="accent6"/>
              </a:buClr>
              <a:buFont typeface="Wingdings" pitchFamily="2" charset="2"/>
              <a:buChar char="ü"/>
            </a:pPr>
            <a:r>
              <a:rPr lang="en-US" sz="1600" b="1" dirty="0"/>
              <a:t>Reduced Operational Overhead – </a:t>
            </a:r>
            <a:r>
              <a:rPr lang="en-US" sz="1600" dirty="0"/>
              <a:t>Equipped with an intuitive Web interface for simple configurations, management and debugging, the ATX </a:t>
            </a:r>
            <a:r>
              <a:rPr lang="en-US" sz="1600" dirty="0" err="1"/>
              <a:t>miniCMTS</a:t>
            </a:r>
            <a:r>
              <a:rPr lang="en-US" sz="1600" dirty="0"/>
              <a:t> saves service providers time and operational resources that could be dedicated to other tasks</a:t>
            </a:r>
          </a:p>
          <a:p>
            <a:pPr marL="274320" indent="-274320">
              <a:lnSpc>
                <a:spcPct val="100000"/>
              </a:lnSpc>
              <a:spcBef>
                <a:spcPts val="600"/>
              </a:spcBef>
              <a:buClr>
                <a:schemeClr val="accent6"/>
              </a:buClr>
              <a:buFont typeface="Wingdings" pitchFamily="2" charset="2"/>
              <a:buChar char="ü"/>
            </a:pPr>
            <a:endParaRPr lang="en-US" sz="1600" dirty="0"/>
          </a:p>
        </p:txBody>
      </p:sp>
      <p:sp>
        <p:nvSpPr>
          <p:cNvPr id="5" name="Title 4">
            <a:extLst>
              <a:ext uri="{FF2B5EF4-FFF2-40B4-BE49-F238E27FC236}">
                <a16:creationId xmlns:a16="http://schemas.microsoft.com/office/drawing/2014/main" id="{1AB8B649-153E-FF4E-B50A-6CD1C7825C3E}"/>
              </a:ext>
            </a:extLst>
          </p:cNvPr>
          <p:cNvSpPr>
            <a:spLocks noGrp="1"/>
          </p:cNvSpPr>
          <p:nvPr>
            <p:ph type="title"/>
          </p:nvPr>
        </p:nvSpPr>
        <p:spPr/>
        <p:txBody>
          <a:bodyPr>
            <a:normAutofit/>
          </a:bodyPr>
          <a:lstStyle/>
          <a:p>
            <a:r>
              <a:rPr lang="en-US" dirty="0"/>
              <a:t>Key Benefits</a:t>
            </a:r>
          </a:p>
        </p:txBody>
      </p:sp>
      <p:sp>
        <p:nvSpPr>
          <p:cNvPr id="10" name="TextBox 9">
            <a:hlinkClick r:id="rId3" action="ppaction://hlinksldjump"/>
            <a:extLst>
              <a:ext uri="{FF2B5EF4-FFF2-40B4-BE49-F238E27FC236}">
                <a16:creationId xmlns:a16="http://schemas.microsoft.com/office/drawing/2014/main" id="{90A09689-BA93-824C-AB3F-EA74D08837A1}"/>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7B7DB23F-A25C-8C46-BD70-CAC201E5C62F}"/>
              </a:ext>
            </a:extLst>
          </p:cNvPr>
          <p:cNvSpPr>
            <a:spLocks noGrp="1"/>
          </p:cNvSpPr>
          <p:nvPr>
            <p:ph type="sldNum" sz="quarter" idx="4"/>
          </p:nvPr>
        </p:nvSpPr>
        <p:spPr/>
        <p:txBody>
          <a:bodyPr/>
          <a:lstStyle/>
          <a:p>
            <a:fld id="{F22B260D-D430-D34B-9B6E-0F9FDE559292}" type="slidenum">
              <a:rPr lang="en-US" smtClean="0"/>
              <a:pPr/>
              <a:t>21</a:t>
            </a:fld>
            <a:r>
              <a:rPr lang="en-US"/>
              <a:t> </a:t>
            </a:r>
            <a:r>
              <a:rPr lang="en-US" b="0"/>
              <a:t>| ATX </a:t>
            </a:r>
            <a:r>
              <a:rPr lang="en-US" b="0" i="1"/>
              <a:t>Confidential &amp; Proprietary</a:t>
            </a:r>
            <a:endParaRPr lang="en-US" b="0" i="1" dirty="0"/>
          </a:p>
        </p:txBody>
      </p:sp>
      <p:sp>
        <p:nvSpPr>
          <p:cNvPr id="12" name="Rectangle 11">
            <a:extLst>
              <a:ext uri="{FF2B5EF4-FFF2-40B4-BE49-F238E27FC236}">
                <a16:creationId xmlns:a16="http://schemas.microsoft.com/office/drawing/2014/main" id="{AF7F0642-2C3F-F449-880F-F899EEED1D96}"/>
              </a:ext>
            </a:extLst>
          </p:cNvPr>
          <p:cNvSpPr/>
          <p:nvPr/>
        </p:nvSpPr>
        <p:spPr>
          <a:xfrm rot="10800000">
            <a:off x="0" y="0"/>
            <a:ext cx="3307001" cy="2736685"/>
          </a:xfrm>
          <a:prstGeom prst="rect">
            <a:avLst/>
          </a:prstGeom>
          <a:gradFill>
            <a:gsLst>
              <a:gs pos="0">
                <a:schemeClr val="tx1">
                  <a:alpha val="57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C352F8-4606-5F4F-8980-80B5AD3453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86618" y="4274579"/>
            <a:ext cx="1625600" cy="240748"/>
          </a:xfrm>
          <a:prstGeom prst="rect">
            <a:avLst/>
          </a:prstGeom>
        </p:spPr>
      </p:pic>
      <p:pic>
        <p:nvPicPr>
          <p:cNvPr id="8" name="Picture 7">
            <a:extLst>
              <a:ext uri="{FF2B5EF4-FFF2-40B4-BE49-F238E27FC236}">
                <a16:creationId xmlns:a16="http://schemas.microsoft.com/office/drawing/2014/main" id="{B0C7FDC4-7A03-9C45-B8C4-50A147792F1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2666" y="3330200"/>
            <a:ext cx="2573504" cy="1447597"/>
          </a:xfrm>
          <a:prstGeom prst="rect">
            <a:avLst/>
          </a:prstGeom>
        </p:spPr>
      </p:pic>
    </p:spTree>
    <p:extLst>
      <p:ext uri="{BB962C8B-B14F-4D97-AF65-F5344CB8AC3E}">
        <p14:creationId xmlns:p14="http://schemas.microsoft.com/office/powerpoint/2010/main" val="326157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799" y="1931530"/>
            <a:ext cx="6589643" cy="1102519"/>
          </a:xfrm>
        </p:spPr>
        <p:txBody>
          <a:bodyPr/>
          <a:lstStyle/>
          <a:p>
            <a:r>
              <a:rPr lang="en-US" dirty="0"/>
              <a:t>UCRYPT CABLE GATEWAYS</a:t>
            </a:r>
            <a:br>
              <a:rPr lang="en-US" dirty="0"/>
            </a:br>
            <a:r>
              <a:rPr lang="en-US" sz="3200" dirty="0"/>
              <a:t>Media Distribution Gateways</a:t>
            </a:r>
            <a:endParaRPr lang="en-US" sz="2800" dirty="0"/>
          </a:p>
        </p:txBody>
      </p:sp>
      <p:cxnSp>
        <p:nvCxnSpPr>
          <p:cNvPr id="3" name="Straight Connector 2">
            <a:extLst>
              <a:ext uri="{FF2B5EF4-FFF2-40B4-BE49-F238E27FC236}">
                <a16:creationId xmlns:a16="http://schemas.microsoft.com/office/drawing/2014/main" id="{98491BE4-175D-294D-88D0-F0AB2BDABFAF}"/>
              </a:ext>
            </a:extLst>
          </p:cNvPr>
          <p:cNvCxnSpPr>
            <a:cxnSpLocks/>
          </p:cNvCxnSpPr>
          <p:nvPr/>
        </p:nvCxnSpPr>
        <p:spPr>
          <a:xfrm>
            <a:off x="700390" y="3045383"/>
            <a:ext cx="1031133" cy="0"/>
          </a:xfrm>
          <a:prstGeom prst="line">
            <a:avLst/>
          </a:prstGeom>
          <a:ln w="381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814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UCrypt</a:t>
            </a:r>
            <a:r>
              <a:rPr lang="en-US" baseline="30000" dirty="0"/>
              <a:t>®</a:t>
            </a:r>
            <a:r>
              <a:rPr lang="en-US" dirty="0"/>
              <a:t> Cable Gateways</a:t>
            </a:r>
          </a:p>
        </p:txBody>
      </p:sp>
      <p:sp>
        <p:nvSpPr>
          <p:cNvPr id="3" name="Content Placeholder 2"/>
          <p:cNvSpPr>
            <a:spLocks noGrp="1"/>
          </p:cNvSpPr>
          <p:nvPr>
            <p:ph idx="1"/>
          </p:nvPr>
        </p:nvSpPr>
        <p:spPr>
          <a:xfrm>
            <a:off x="457208" y="935838"/>
            <a:ext cx="4345113" cy="3265101"/>
          </a:xfrm>
        </p:spPr>
        <p:txBody>
          <a:bodyPr anchor="ctr"/>
          <a:lstStyle/>
          <a:p>
            <a:r>
              <a:rPr lang="en-US" sz="2000" i="1" dirty="0"/>
              <a:t>Support an industry-leading number of ingest, output and security formats</a:t>
            </a:r>
          </a:p>
          <a:p>
            <a:r>
              <a:rPr lang="en-US" sz="2000" i="1" dirty="0"/>
              <a:t>Enable operators to deliver video services to MDU environments</a:t>
            </a:r>
          </a:p>
          <a:p>
            <a:r>
              <a:rPr lang="en-US" sz="2000" i="1" dirty="0"/>
              <a:t>Eliminate need for set-top boxes (STBs) at each end point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120732" y="1591288"/>
            <a:ext cx="2868650" cy="10188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D9B2E5E-D7FA-034C-A1CC-F4B1BC9BDD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12048" y="2610128"/>
            <a:ext cx="1767607" cy="389653"/>
          </a:xfrm>
          <a:prstGeom prst="rect">
            <a:avLst/>
          </a:prstGeom>
        </p:spPr>
      </p:pic>
      <p:sp>
        <p:nvSpPr>
          <p:cNvPr id="8" name="TextBox 7">
            <a:hlinkClick r:id="rId5" action="ppaction://hlinksldjump"/>
            <a:extLst>
              <a:ext uri="{FF2B5EF4-FFF2-40B4-BE49-F238E27FC236}">
                <a16:creationId xmlns:a16="http://schemas.microsoft.com/office/drawing/2014/main" id="{C2C204C8-B1FC-7847-BDB4-8DEADBD73F7A}"/>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C6D81FBE-6E0B-D640-8F71-7B1328222402}"/>
              </a:ext>
            </a:extLst>
          </p:cNvPr>
          <p:cNvSpPr>
            <a:spLocks noGrp="1"/>
          </p:cNvSpPr>
          <p:nvPr>
            <p:ph type="sldNum" sz="quarter" idx="4"/>
          </p:nvPr>
        </p:nvSpPr>
        <p:spPr/>
        <p:txBody>
          <a:bodyPr/>
          <a:lstStyle/>
          <a:p>
            <a:fld id="{F22B260D-D430-D34B-9B6E-0F9FDE559292}" type="slidenum">
              <a:rPr lang="en-US" smtClean="0"/>
              <a:pPr/>
              <a:t>4</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246643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92">
            <a:extLst>
              <a:ext uri="{FF2B5EF4-FFF2-40B4-BE49-F238E27FC236}">
                <a16:creationId xmlns:a16="http://schemas.microsoft.com/office/drawing/2014/main" id="{1B916928-A79F-1B49-8030-9F36C6D31A55}"/>
              </a:ext>
            </a:extLst>
          </p:cNvPr>
          <p:cNvSpPr/>
          <p:nvPr/>
        </p:nvSpPr>
        <p:spPr>
          <a:xfrm rot="16200000">
            <a:off x="4063809" y="-3049330"/>
            <a:ext cx="734811" cy="8862421"/>
          </a:xfrm>
          <a:prstGeom prst="rect">
            <a:avLst/>
          </a:prstGeom>
          <a:gradFill>
            <a:gsLst>
              <a:gs pos="0">
                <a:schemeClr val="bg1"/>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a:t>UCrypt</a:t>
            </a:r>
            <a:r>
              <a:rPr lang="en-US" dirty="0"/>
              <a:t> Cable Gateways</a:t>
            </a:r>
          </a:p>
        </p:txBody>
      </p:sp>
      <p:grpSp>
        <p:nvGrpSpPr>
          <p:cNvPr id="90" name="Group 89">
            <a:extLst>
              <a:ext uri="{FF2B5EF4-FFF2-40B4-BE49-F238E27FC236}">
                <a16:creationId xmlns:a16="http://schemas.microsoft.com/office/drawing/2014/main" id="{E60113B9-FFD4-7F43-8468-F8B032B3305D}"/>
              </a:ext>
            </a:extLst>
          </p:cNvPr>
          <p:cNvGrpSpPr/>
          <p:nvPr/>
        </p:nvGrpSpPr>
        <p:grpSpPr>
          <a:xfrm>
            <a:off x="515462" y="1066979"/>
            <a:ext cx="6868373" cy="967290"/>
            <a:chOff x="614123" y="3733814"/>
            <a:chExt cx="6868373" cy="967290"/>
          </a:xfrm>
        </p:grpSpPr>
        <p:sp>
          <p:nvSpPr>
            <p:cNvPr id="7" name="TextBox 6"/>
            <p:cNvSpPr txBox="1"/>
            <p:nvPr/>
          </p:nvSpPr>
          <p:spPr>
            <a:xfrm>
              <a:off x="688520" y="4135796"/>
              <a:ext cx="6793976" cy="565308"/>
            </a:xfrm>
            <a:prstGeom prst="rect">
              <a:avLst/>
            </a:prstGeom>
            <a:noFill/>
          </p:spPr>
          <p:txBody>
            <a:bodyPr wrap="square" numCol="3" spcCol="365760" rtlCol="0">
              <a:noAutofit/>
            </a:bodyPr>
            <a:lstStyle/>
            <a:p>
              <a:pPr marL="285750" indent="-285750">
                <a:buFont typeface="Arial" panose="020B0604020202020204" pitchFamily="34" charset="0"/>
                <a:buChar char="•"/>
              </a:pPr>
              <a:r>
                <a:rPr lang="en-US" sz="1200" dirty="0"/>
                <a:t>Bulk Media Distribution</a:t>
              </a:r>
            </a:p>
          </p:txBody>
        </p:sp>
        <p:sp>
          <p:nvSpPr>
            <p:cNvPr id="3" name="Rectangle 2">
              <a:extLst>
                <a:ext uri="{FF2B5EF4-FFF2-40B4-BE49-F238E27FC236}">
                  <a16:creationId xmlns:a16="http://schemas.microsoft.com/office/drawing/2014/main" id="{B2D84BD5-BA63-0648-B787-82C0B6F4B645}"/>
                </a:ext>
              </a:extLst>
            </p:cNvPr>
            <p:cNvSpPr/>
            <p:nvPr/>
          </p:nvSpPr>
          <p:spPr>
            <a:xfrm>
              <a:off x="614123" y="3733814"/>
              <a:ext cx="1984261" cy="369332"/>
            </a:xfrm>
            <a:prstGeom prst="rect">
              <a:avLst/>
            </a:prstGeom>
          </p:spPr>
          <p:txBody>
            <a:bodyPr wrap="none">
              <a:spAutoFit/>
            </a:bodyPr>
            <a:lstStyle/>
            <a:p>
              <a:r>
                <a:rPr lang="en-US" b="1" dirty="0">
                  <a:solidFill>
                    <a:schemeClr val="tx2"/>
                  </a:solidFill>
                </a:rPr>
                <a:t>Key Application</a:t>
              </a:r>
              <a:r>
                <a:rPr lang="en-US" dirty="0">
                  <a:solidFill>
                    <a:schemeClr val="tx2"/>
                  </a:solidFill>
                </a:rPr>
                <a:t>:</a:t>
              </a:r>
            </a:p>
          </p:txBody>
        </p:sp>
      </p:grpSp>
      <p:grpSp>
        <p:nvGrpSpPr>
          <p:cNvPr id="4" name="Group 3">
            <a:extLst>
              <a:ext uri="{FF2B5EF4-FFF2-40B4-BE49-F238E27FC236}">
                <a16:creationId xmlns:a16="http://schemas.microsoft.com/office/drawing/2014/main" id="{DBC70919-1173-E345-9FD1-DFF4E00E54E9}"/>
              </a:ext>
            </a:extLst>
          </p:cNvPr>
          <p:cNvGrpSpPr/>
          <p:nvPr/>
        </p:nvGrpSpPr>
        <p:grpSpPr>
          <a:xfrm>
            <a:off x="374116" y="1890798"/>
            <a:ext cx="8114196" cy="2869250"/>
            <a:chOff x="447471" y="1152897"/>
            <a:chExt cx="8114196" cy="2869250"/>
          </a:xfrm>
        </p:grpSpPr>
        <p:pic>
          <p:nvPicPr>
            <p:cNvPr id="70" name="Picture 69">
              <a:extLst>
                <a:ext uri="{FF2B5EF4-FFF2-40B4-BE49-F238E27FC236}">
                  <a16:creationId xmlns:a16="http://schemas.microsoft.com/office/drawing/2014/main" id="{3F39EAE0-DBF3-824D-B1B0-3863C5B18367}"/>
                </a:ext>
              </a:extLst>
            </p:cNvPr>
            <p:cNvPicPr>
              <a:picLocks noChangeAspect="1"/>
            </p:cNvPicPr>
            <p:nvPr/>
          </p:nvPicPr>
          <p:blipFill>
            <a:blip r:embed="rId3">
              <a:alphaModFix/>
              <a:duotone>
                <a:schemeClr val="bg2">
                  <a:shade val="45000"/>
                  <a:satMod val="135000"/>
                </a:schemeClr>
                <a:prstClr val="white"/>
              </a:duotone>
            </a:blip>
            <a:stretch>
              <a:fillRect/>
            </a:stretch>
          </p:blipFill>
          <p:spPr>
            <a:xfrm>
              <a:off x="2198836" y="1648389"/>
              <a:ext cx="5112717" cy="2373758"/>
            </a:xfrm>
            <a:prstGeom prst="rect">
              <a:avLst/>
            </a:prstGeom>
          </p:spPr>
        </p:pic>
        <p:pic>
          <p:nvPicPr>
            <p:cNvPr id="71" name="Picture 9">
              <a:extLst>
                <a:ext uri="{FF2B5EF4-FFF2-40B4-BE49-F238E27FC236}">
                  <a16:creationId xmlns:a16="http://schemas.microsoft.com/office/drawing/2014/main" id="{CB86A953-E27B-3349-AEED-F2E30E9CAAED}"/>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bwMode="auto">
            <a:xfrm flipH="1">
              <a:off x="2365946" y="2132817"/>
              <a:ext cx="379980" cy="373123"/>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Arrow Connector 71">
              <a:extLst>
                <a:ext uri="{FF2B5EF4-FFF2-40B4-BE49-F238E27FC236}">
                  <a16:creationId xmlns:a16="http://schemas.microsoft.com/office/drawing/2014/main" id="{B5E838AD-AA91-6042-9F44-C35B476A5C0A}"/>
                </a:ext>
              </a:extLst>
            </p:cNvPr>
            <p:cNvCxnSpPr>
              <a:cxnSpLocks/>
              <a:stCxn id="94" idx="6"/>
            </p:cNvCxnSpPr>
            <p:nvPr/>
          </p:nvCxnSpPr>
          <p:spPr>
            <a:xfrm>
              <a:off x="1007593" y="2368265"/>
              <a:ext cx="1548343" cy="0"/>
            </a:xfrm>
            <a:prstGeom prst="straightConnector1">
              <a:avLst/>
            </a:prstGeom>
            <a:noFill/>
            <a:ln w="19050" cap="flat" cmpd="sng" algn="ctr">
              <a:solidFill>
                <a:srgbClr val="00B050"/>
              </a:solidFill>
              <a:prstDash val="solid"/>
              <a:tailEnd type="triangle"/>
            </a:ln>
            <a:effectLst/>
          </p:spPr>
        </p:cxnSp>
        <p:sp>
          <p:nvSpPr>
            <p:cNvPr id="73" name="TextBox 72">
              <a:extLst>
                <a:ext uri="{FF2B5EF4-FFF2-40B4-BE49-F238E27FC236}">
                  <a16:creationId xmlns:a16="http://schemas.microsoft.com/office/drawing/2014/main" id="{BFB9D586-A475-6C43-8435-C3203D5EE675}"/>
                </a:ext>
              </a:extLst>
            </p:cNvPr>
            <p:cNvSpPr txBox="1"/>
            <p:nvPr/>
          </p:nvSpPr>
          <p:spPr>
            <a:xfrm>
              <a:off x="7353006" y="3679654"/>
              <a:ext cx="1208661" cy="207749"/>
            </a:xfrm>
            <a:prstGeom prst="rect">
              <a:avLst/>
            </a:prstGeom>
            <a:noFill/>
          </p:spPr>
          <p:txBody>
            <a:bodyPr wrap="square" lIns="0" tIns="0" rIns="0" bIns="0" rtlCol="0">
              <a:spAutoFit/>
            </a:bodyPr>
            <a:lstStyle>
              <a:defPPr>
                <a:defRPr lang="en-US"/>
              </a:defPPr>
              <a:lvl1pPr algn="ctr">
                <a:defRPr sz="800" b="1">
                  <a:solidFill>
                    <a:schemeClr val="tx1">
                      <a:lumMod val="50000"/>
                      <a:lumOff val="50000"/>
                    </a:schemeClr>
                  </a:solidFill>
                </a:defRPr>
              </a:lvl1pPr>
            </a:lstStyle>
            <a:p>
              <a:pPr defTabSz="342900">
                <a:defRPr/>
              </a:pPr>
              <a:r>
                <a:rPr lang="en-US" sz="675" kern="0" dirty="0">
                  <a:solidFill>
                    <a:prstClr val="black">
                      <a:lumMod val="50000"/>
                      <a:lumOff val="50000"/>
                    </a:prstClr>
                  </a:solidFill>
                  <a:latin typeface="Arial"/>
                </a:rPr>
                <a:t>Secure Video to </a:t>
              </a:r>
              <a:br>
                <a:rPr lang="en-US" sz="675" kern="0" dirty="0">
                  <a:solidFill>
                    <a:prstClr val="black">
                      <a:lumMod val="50000"/>
                      <a:lumOff val="50000"/>
                    </a:prstClr>
                  </a:solidFill>
                  <a:latin typeface="Arial"/>
                </a:rPr>
              </a:br>
              <a:r>
                <a:rPr lang="en-US" sz="675" kern="0" dirty="0">
                  <a:solidFill>
                    <a:prstClr val="black">
                      <a:lumMod val="50000"/>
                      <a:lumOff val="50000"/>
                    </a:prstClr>
                  </a:solidFill>
                  <a:latin typeface="Arial"/>
                </a:rPr>
                <a:t>End-Consumer Devices</a:t>
              </a:r>
            </a:p>
          </p:txBody>
        </p:sp>
        <p:grpSp>
          <p:nvGrpSpPr>
            <p:cNvPr id="74" name="Group 73">
              <a:extLst>
                <a:ext uri="{FF2B5EF4-FFF2-40B4-BE49-F238E27FC236}">
                  <a16:creationId xmlns:a16="http://schemas.microsoft.com/office/drawing/2014/main" id="{9FD2E651-7D59-8745-AFEC-04CBFA4465F8}"/>
                </a:ext>
              </a:extLst>
            </p:cNvPr>
            <p:cNvGrpSpPr/>
            <p:nvPr/>
          </p:nvGrpSpPr>
          <p:grpSpPr>
            <a:xfrm>
              <a:off x="447471" y="1152897"/>
              <a:ext cx="8096980" cy="207748"/>
              <a:chOff x="1879600" y="1050815"/>
              <a:chExt cx="6515098" cy="259310"/>
            </a:xfrm>
          </p:grpSpPr>
          <p:sp>
            <p:nvSpPr>
              <p:cNvPr id="75" name="Left Bracket 74">
                <a:extLst>
                  <a:ext uri="{FF2B5EF4-FFF2-40B4-BE49-F238E27FC236}">
                    <a16:creationId xmlns:a16="http://schemas.microsoft.com/office/drawing/2014/main" id="{6FE6D3D7-F7DD-3F4C-A720-DE320F7972FF}"/>
                  </a:ext>
                </a:extLst>
              </p:cNvPr>
              <p:cNvSpPr/>
              <p:nvPr/>
            </p:nvSpPr>
            <p:spPr>
              <a:xfrm rot="5400000">
                <a:off x="7398877" y="262510"/>
                <a:ext cx="148375" cy="1843267"/>
              </a:xfrm>
              <a:prstGeom prst="leftBracket">
                <a:avLst/>
              </a:prstGeom>
              <a:noFill/>
              <a:ln w="12700" cap="flat" cmpd="sng" algn="ctr">
                <a:solidFill>
                  <a:sysClr val="window" lastClr="FFFFFF">
                    <a:lumMod val="75000"/>
                  </a:sysClr>
                </a:solidFill>
                <a:prstDash val="solid"/>
              </a:ln>
              <a:effectLst/>
            </p:spPr>
            <p:txBody>
              <a:bodyPr rtlCol="0" anchor="ctr"/>
              <a:lstStyle/>
              <a:p>
                <a:pPr algn="ctr" defTabSz="342900">
                  <a:defRPr/>
                </a:pPr>
                <a:endParaRPr lang="en-US" sz="1500" kern="0">
                  <a:solidFill>
                    <a:prstClr val="black"/>
                  </a:solidFill>
                  <a:latin typeface="Arial"/>
                </a:endParaRPr>
              </a:p>
            </p:txBody>
          </p:sp>
          <p:sp>
            <p:nvSpPr>
              <p:cNvPr id="76" name="TextBox 75">
                <a:extLst>
                  <a:ext uri="{FF2B5EF4-FFF2-40B4-BE49-F238E27FC236}">
                    <a16:creationId xmlns:a16="http://schemas.microsoft.com/office/drawing/2014/main" id="{B2A02044-ECB9-0C4A-B77F-D586291F668E}"/>
                  </a:ext>
                </a:extLst>
              </p:cNvPr>
              <p:cNvSpPr txBox="1"/>
              <p:nvPr/>
            </p:nvSpPr>
            <p:spPr>
              <a:xfrm>
                <a:off x="7242241" y="1050815"/>
                <a:ext cx="461647" cy="129656"/>
              </a:xfrm>
              <a:prstGeom prst="rect">
                <a:avLst/>
              </a:prstGeom>
              <a:solidFill>
                <a:sysClr val="window" lastClr="FFFFFF"/>
              </a:solidFill>
            </p:spPr>
            <p:txBody>
              <a:bodyPr wrap="square" lIns="0" tIns="0" rIns="0" bIns="0" rtlCol="0">
                <a:spAutoFit/>
              </a:bodyPr>
              <a:lstStyle/>
              <a:p>
                <a:pPr algn="ctr" defTabSz="342900">
                  <a:defRPr/>
                </a:pPr>
                <a:r>
                  <a:rPr lang="en-US" sz="675" b="1" kern="0" dirty="0">
                    <a:solidFill>
                      <a:prstClr val="black">
                        <a:lumMod val="50000"/>
                        <a:lumOff val="50000"/>
                      </a:prstClr>
                    </a:solidFill>
                    <a:latin typeface="Arial"/>
                  </a:rPr>
                  <a:t>CONSUMER</a:t>
                </a:r>
              </a:p>
            </p:txBody>
          </p:sp>
          <p:sp>
            <p:nvSpPr>
              <p:cNvPr id="77" name="Left Bracket 76">
                <a:extLst>
                  <a:ext uri="{FF2B5EF4-FFF2-40B4-BE49-F238E27FC236}">
                    <a16:creationId xmlns:a16="http://schemas.microsoft.com/office/drawing/2014/main" id="{69E8AE68-46A0-F544-A10D-331536D5AF28}"/>
                  </a:ext>
                </a:extLst>
              </p:cNvPr>
              <p:cNvSpPr/>
              <p:nvPr/>
            </p:nvSpPr>
            <p:spPr>
              <a:xfrm rot="5400000">
                <a:off x="5129973" y="-114098"/>
                <a:ext cx="148375" cy="2596482"/>
              </a:xfrm>
              <a:prstGeom prst="leftBracket">
                <a:avLst/>
              </a:prstGeom>
              <a:noFill/>
              <a:ln w="12700" cap="flat" cmpd="sng" algn="ctr">
                <a:solidFill>
                  <a:sysClr val="window" lastClr="FFFFFF">
                    <a:lumMod val="75000"/>
                  </a:sysClr>
                </a:solidFill>
                <a:prstDash val="solid"/>
              </a:ln>
              <a:effectLst/>
            </p:spPr>
            <p:txBody>
              <a:bodyPr rtlCol="0" anchor="ctr"/>
              <a:lstStyle/>
              <a:p>
                <a:pPr algn="ctr" defTabSz="342900">
                  <a:defRPr/>
                </a:pPr>
                <a:endParaRPr lang="en-US" sz="1500" kern="0">
                  <a:solidFill>
                    <a:prstClr val="black"/>
                  </a:solidFill>
                  <a:latin typeface="Arial"/>
                </a:endParaRPr>
              </a:p>
            </p:txBody>
          </p:sp>
          <p:sp>
            <p:nvSpPr>
              <p:cNvPr id="78" name="TextBox 77">
                <a:extLst>
                  <a:ext uri="{FF2B5EF4-FFF2-40B4-BE49-F238E27FC236}">
                    <a16:creationId xmlns:a16="http://schemas.microsoft.com/office/drawing/2014/main" id="{0B61E4EB-55FA-004D-B66C-3C9AE4B1DF56}"/>
                  </a:ext>
                </a:extLst>
              </p:cNvPr>
              <p:cNvSpPr txBox="1"/>
              <p:nvPr/>
            </p:nvSpPr>
            <p:spPr>
              <a:xfrm>
                <a:off x="4737854" y="1050815"/>
                <a:ext cx="932614" cy="259310"/>
              </a:xfrm>
              <a:prstGeom prst="rect">
                <a:avLst/>
              </a:prstGeom>
              <a:solidFill>
                <a:sysClr val="window" lastClr="FFFFFF"/>
              </a:solidFill>
            </p:spPr>
            <p:txBody>
              <a:bodyPr wrap="square" lIns="0" tIns="0" rIns="0" bIns="0" rtlCol="0">
                <a:spAutoFit/>
              </a:bodyPr>
              <a:lstStyle/>
              <a:p>
                <a:pPr algn="ctr" defTabSz="342900">
                  <a:defRPr/>
                </a:pPr>
                <a:r>
                  <a:rPr lang="en-US" sz="675" b="1" kern="0" dirty="0">
                    <a:solidFill>
                      <a:prstClr val="black">
                        <a:lumMod val="50000"/>
                        <a:lumOff val="50000"/>
                      </a:prstClr>
                    </a:solidFill>
                    <a:latin typeface="Arial"/>
                  </a:rPr>
                  <a:t>COMMERCIAL PREMISES</a:t>
                </a:r>
              </a:p>
              <a:p>
                <a:pPr algn="ctr" defTabSz="342900">
                  <a:defRPr/>
                </a:pPr>
                <a:r>
                  <a:rPr lang="en-US" sz="675" b="1" kern="0" dirty="0">
                    <a:solidFill>
                      <a:prstClr val="black">
                        <a:lumMod val="50000"/>
                        <a:lumOff val="50000"/>
                      </a:prstClr>
                    </a:solidFill>
                    <a:latin typeface="Arial"/>
                  </a:rPr>
                  <a:t>(Hospitality, MDU, etc.)</a:t>
                </a:r>
              </a:p>
            </p:txBody>
          </p:sp>
          <p:sp>
            <p:nvSpPr>
              <p:cNvPr id="79" name="Left Bracket 78">
                <a:extLst>
                  <a:ext uri="{FF2B5EF4-FFF2-40B4-BE49-F238E27FC236}">
                    <a16:creationId xmlns:a16="http://schemas.microsoft.com/office/drawing/2014/main" id="{416C4036-EFAE-494D-8C29-B6F7E7E94171}"/>
                  </a:ext>
                </a:extLst>
              </p:cNvPr>
              <p:cNvSpPr/>
              <p:nvPr/>
            </p:nvSpPr>
            <p:spPr>
              <a:xfrm rot="5400000">
                <a:off x="2795870" y="193685"/>
                <a:ext cx="148375" cy="1980916"/>
              </a:xfrm>
              <a:prstGeom prst="leftBracket">
                <a:avLst/>
              </a:prstGeom>
              <a:noFill/>
              <a:ln w="12700" cap="flat" cmpd="sng" algn="ctr">
                <a:solidFill>
                  <a:sysClr val="window" lastClr="FFFFFF">
                    <a:lumMod val="75000"/>
                  </a:sysClr>
                </a:solidFill>
                <a:prstDash val="solid"/>
              </a:ln>
              <a:effectLst/>
            </p:spPr>
            <p:txBody>
              <a:bodyPr rtlCol="0" anchor="ctr"/>
              <a:lstStyle/>
              <a:p>
                <a:pPr algn="ctr" defTabSz="342900">
                  <a:defRPr/>
                </a:pPr>
                <a:endParaRPr lang="en-US" sz="1500" kern="0" dirty="0">
                  <a:solidFill>
                    <a:prstClr val="black"/>
                  </a:solidFill>
                  <a:latin typeface="Arial"/>
                </a:endParaRPr>
              </a:p>
            </p:txBody>
          </p:sp>
          <p:sp>
            <p:nvSpPr>
              <p:cNvPr id="80" name="TextBox 79">
                <a:extLst>
                  <a:ext uri="{FF2B5EF4-FFF2-40B4-BE49-F238E27FC236}">
                    <a16:creationId xmlns:a16="http://schemas.microsoft.com/office/drawing/2014/main" id="{91BD68F4-3575-2747-BA5F-2307E2371DA3}"/>
                  </a:ext>
                </a:extLst>
              </p:cNvPr>
              <p:cNvSpPr txBox="1"/>
              <p:nvPr/>
            </p:nvSpPr>
            <p:spPr>
              <a:xfrm>
                <a:off x="2601595" y="1050815"/>
                <a:ext cx="536925" cy="129659"/>
              </a:xfrm>
              <a:prstGeom prst="rect">
                <a:avLst/>
              </a:prstGeom>
              <a:solidFill>
                <a:sysClr val="window" lastClr="FFFFFF"/>
              </a:solidFill>
            </p:spPr>
            <p:txBody>
              <a:bodyPr wrap="square" lIns="0" tIns="0" rIns="0" bIns="0" rtlCol="0">
                <a:spAutoFit/>
              </a:bodyPr>
              <a:lstStyle/>
              <a:p>
                <a:pPr algn="ctr" defTabSz="342900">
                  <a:defRPr/>
                </a:pPr>
                <a:r>
                  <a:rPr lang="en-US" sz="675" b="1" kern="0" dirty="0">
                    <a:solidFill>
                      <a:prstClr val="black">
                        <a:lumMod val="50000"/>
                        <a:lumOff val="50000"/>
                      </a:prstClr>
                    </a:solidFill>
                    <a:latin typeface="Arial"/>
                  </a:rPr>
                  <a:t>DISTRIBUTION</a:t>
                </a:r>
              </a:p>
            </p:txBody>
          </p:sp>
        </p:grpSp>
        <p:sp>
          <p:nvSpPr>
            <p:cNvPr id="81" name="TextBox 80">
              <a:extLst>
                <a:ext uri="{FF2B5EF4-FFF2-40B4-BE49-F238E27FC236}">
                  <a16:creationId xmlns:a16="http://schemas.microsoft.com/office/drawing/2014/main" id="{13DE0F35-656C-A54B-BA62-58E80E291017}"/>
                </a:ext>
              </a:extLst>
            </p:cNvPr>
            <p:cNvSpPr txBox="1"/>
            <p:nvPr/>
          </p:nvSpPr>
          <p:spPr>
            <a:xfrm>
              <a:off x="6775727" y="2330903"/>
              <a:ext cx="991109" cy="88639"/>
            </a:xfrm>
            <a:prstGeom prst="rect">
              <a:avLst/>
            </a:prstGeom>
            <a:noFill/>
          </p:spPr>
          <p:txBody>
            <a:bodyPr wrap="square" lIns="0" tIns="0" rIns="0" bIns="0" rtlCol="0">
              <a:spAutoFit/>
            </a:bodyPr>
            <a:lstStyle/>
            <a:p>
              <a:pPr algn="ctr" defTabSz="685800">
                <a:defRPr/>
              </a:pPr>
              <a:r>
                <a:rPr lang="en-US" sz="600" b="1" kern="0" dirty="0">
                  <a:solidFill>
                    <a:prstClr val="black">
                      <a:lumMod val="50000"/>
                      <a:lumOff val="50000"/>
                    </a:prstClr>
                  </a:solidFill>
                  <a:latin typeface="Arial"/>
                </a:rPr>
                <a:t>Digital &amp; Analog Television</a:t>
              </a:r>
            </a:p>
          </p:txBody>
        </p:sp>
        <p:pic>
          <p:nvPicPr>
            <p:cNvPr id="82" name="Picture 81">
              <a:extLst>
                <a:ext uri="{FF2B5EF4-FFF2-40B4-BE49-F238E27FC236}">
                  <a16:creationId xmlns:a16="http://schemas.microsoft.com/office/drawing/2014/main" id="{5021B35C-4D01-214D-835C-EA96AE8F793A}"/>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4645960" y="2286926"/>
              <a:ext cx="1720413" cy="1010740"/>
            </a:xfrm>
            <a:prstGeom prst="rect">
              <a:avLst/>
            </a:prstGeom>
          </p:spPr>
        </p:pic>
        <p:pic>
          <p:nvPicPr>
            <p:cNvPr id="83" name="Picture 82">
              <a:extLst>
                <a:ext uri="{FF2B5EF4-FFF2-40B4-BE49-F238E27FC236}">
                  <a16:creationId xmlns:a16="http://schemas.microsoft.com/office/drawing/2014/main" id="{D22818D0-2554-A447-8266-E0234C15956E}"/>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rot="10800000" flipV="1">
              <a:off x="2739989" y="2070377"/>
              <a:ext cx="338741" cy="429475"/>
            </a:xfrm>
            <a:prstGeom prst="rect">
              <a:avLst/>
            </a:prstGeom>
          </p:spPr>
        </p:pic>
        <p:sp>
          <p:nvSpPr>
            <p:cNvPr id="84" name="Rounded Rectangle 83">
              <a:extLst>
                <a:ext uri="{FF2B5EF4-FFF2-40B4-BE49-F238E27FC236}">
                  <a16:creationId xmlns:a16="http://schemas.microsoft.com/office/drawing/2014/main" id="{6266BD2A-317C-074C-8893-945AC633C171}"/>
                </a:ext>
              </a:extLst>
            </p:cNvPr>
            <p:cNvSpPr/>
            <p:nvPr/>
          </p:nvSpPr>
          <p:spPr>
            <a:xfrm>
              <a:off x="2423825" y="2545616"/>
              <a:ext cx="1612664" cy="1412726"/>
            </a:xfrm>
            <a:prstGeom prst="roundRect">
              <a:avLst>
                <a:gd name="adj" fmla="val 5265"/>
              </a:avLst>
            </a:prstGeom>
            <a:solidFill>
              <a:sysClr val="window" lastClr="FFFFFF"/>
            </a:solidFill>
            <a:ln w="38100" cap="flat" cmpd="sng" algn="ctr">
              <a:solidFill>
                <a:srgbClr val="BAB8B1"/>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en-US" kern="0">
                <a:solidFill>
                  <a:prstClr val="white"/>
                </a:solidFill>
                <a:latin typeface="Arial"/>
              </a:endParaRPr>
            </a:p>
          </p:txBody>
        </p:sp>
        <p:cxnSp>
          <p:nvCxnSpPr>
            <p:cNvPr id="85" name="Straight Arrow Connector 84">
              <a:extLst>
                <a:ext uri="{FF2B5EF4-FFF2-40B4-BE49-F238E27FC236}">
                  <a16:creationId xmlns:a16="http://schemas.microsoft.com/office/drawing/2014/main" id="{16061258-50BA-1E47-8759-3B8F34582400}"/>
                </a:ext>
              </a:extLst>
            </p:cNvPr>
            <p:cNvCxnSpPr>
              <a:cxnSpLocks/>
              <a:stCxn id="98" idx="6"/>
            </p:cNvCxnSpPr>
            <p:nvPr/>
          </p:nvCxnSpPr>
          <p:spPr>
            <a:xfrm>
              <a:off x="1007593" y="2980151"/>
              <a:ext cx="1279010" cy="0"/>
            </a:xfrm>
            <a:prstGeom prst="straightConnector1">
              <a:avLst/>
            </a:prstGeom>
            <a:noFill/>
            <a:ln w="19050" cap="flat" cmpd="sng" algn="ctr">
              <a:solidFill>
                <a:srgbClr val="FFC000"/>
              </a:solidFill>
              <a:prstDash val="solid"/>
              <a:headEnd type="triangle"/>
              <a:tailEnd type="triangle"/>
            </a:ln>
            <a:effectLst/>
          </p:spPr>
        </p:cxnSp>
        <p:cxnSp>
          <p:nvCxnSpPr>
            <p:cNvPr id="86" name="Straight Arrow Connector 85">
              <a:extLst>
                <a:ext uri="{FF2B5EF4-FFF2-40B4-BE49-F238E27FC236}">
                  <a16:creationId xmlns:a16="http://schemas.microsoft.com/office/drawing/2014/main" id="{14088BC3-12A7-4440-A37A-556DF7D63B62}"/>
                </a:ext>
              </a:extLst>
            </p:cNvPr>
            <p:cNvCxnSpPr>
              <a:cxnSpLocks/>
              <a:endCxn id="102" idx="6"/>
            </p:cNvCxnSpPr>
            <p:nvPr/>
          </p:nvCxnSpPr>
          <p:spPr>
            <a:xfrm flipH="1">
              <a:off x="1007593" y="3576321"/>
              <a:ext cx="1282876" cy="19184"/>
            </a:xfrm>
            <a:prstGeom prst="straightConnector1">
              <a:avLst/>
            </a:prstGeom>
            <a:noFill/>
            <a:ln w="19050" cap="flat" cmpd="sng" algn="ctr">
              <a:solidFill>
                <a:sysClr val="windowText" lastClr="000000"/>
              </a:solidFill>
              <a:prstDash val="solid"/>
              <a:headEnd type="triangle"/>
              <a:tailEnd type="triangle"/>
            </a:ln>
            <a:effectLst/>
          </p:spPr>
        </p:cxnSp>
        <p:grpSp>
          <p:nvGrpSpPr>
            <p:cNvPr id="87" name="Group 86">
              <a:extLst>
                <a:ext uri="{FF2B5EF4-FFF2-40B4-BE49-F238E27FC236}">
                  <a16:creationId xmlns:a16="http://schemas.microsoft.com/office/drawing/2014/main" id="{CDAE3A9B-0AB8-B64B-A02F-79599AEDB24B}"/>
                </a:ext>
              </a:extLst>
            </p:cNvPr>
            <p:cNvGrpSpPr/>
            <p:nvPr/>
          </p:nvGrpSpPr>
          <p:grpSpPr>
            <a:xfrm>
              <a:off x="566869" y="1531120"/>
              <a:ext cx="440724" cy="440724"/>
              <a:chOff x="2038012" y="1410632"/>
              <a:chExt cx="354621" cy="354621"/>
            </a:xfrm>
          </p:grpSpPr>
          <p:sp>
            <p:nvSpPr>
              <p:cNvPr id="88" name="Oval 87">
                <a:extLst>
                  <a:ext uri="{FF2B5EF4-FFF2-40B4-BE49-F238E27FC236}">
                    <a16:creationId xmlns:a16="http://schemas.microsoft.com/office/drawing/2014/main" id="{A5A80AF6-57FB-0E4F-87E1-0F7A2D1F3283}"/>
                  </a:ext>
                </a:extLst>
              </p:cNvPr>
              <p:cNvSpPr/>
              <p:nvPr/>
            </p:nvSpPr>
            <p:spPr>
              <a:xfrm>
                <a:off x="2038012" y="1410632"/>
                <a:ext cx="354621" cy="354621"/>
              </a:xfrm>
              <a:prstGeom prst="ellipse">
                <a:avLst/>
              </a:prstGeom>
              <a:gradFill rotWithShape="1">
                <a:gsLst>
                  <a:gs pos="0">
                    <a:srgbClr val="E77D24">
                      <a:lumMod val="50000"/>
                    </a:srgbClr>
                  </a:gs>
                  <a:gs pos="100000">
                    <a:srgbClr val="E77D24"/>
                  </a:gs>
                </a:gsLst>
                <a:lin ang="16200000" scaled="0"/>
              </a:gra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en-US" kern="0">
                  <a:solidFill>
                    <a:prstClr val="white"/>
                  </a:solidFill>
                  <a:latin typeface="Arial"/>
                </a:endParaRPr>
              </a:p>
            </p:txBody>
          </p:sp>
          <p:pic>
            <p:nvPicPr>
              <p:cNvPr id="89" name="Picture 88">
                <a:extLst>
                  <a:ext uri="{FF2B5EF4-FFF2-40B4-BE49-F238E27FC236}">
                    <a16:creationId xmlns:a16="http://schemas.microsoft.com/office/drawing/2014/main" id="{20DE867E-766E-3B48-B4A9-15DE2C8D6D6F}"/>
                  </a:ext>
                </a:extLst>
              </p:cNvPr>
              <p:cNvPicPr>
                <a:picLocks noChangeAspect="1"/>
              </p:cNvPicPr>
              <p:nvPr/>
            </p:nvPicPr>
            <p:blipFill>
              <a:blip r:embed="rId7" cstate="print">
                <a:duotone>
                  <a:srgbClr val="EEECE1">
                    <a:shade val="45000"/>
                    <a:satMod val="135000"/>
                  </a:srgbClr>
                  <a:prstClr val="white"/>
                </a:duotone>
                <a:lum bright="100000" contrast="100000"/>
                <a:extLst>
                  <a:ext uri="{28A0092B-C50C-407E-A947-70E740481C1C}">
                    <a14:useLocalDpi xmlns:a14="http://schemas.microsoft.com/office/drawing/2010/main"/>
                  </a:ext>
                </a:extLst>
              </a:blip>
              <a:stretch>
                <a:fillRect/>
              </a:stretch>
            </p:blipFill>
            <p:spPr>
              <a:xfrm flipH="1">
                <a:off x="2094937" y="1457425"/>
                <a:ext cx="233819" cy="233819"/>
              </a:xfrm>
              <a:prstGeom prst="rect">
                <a:avLst/>
              </a:prstGeom>
            </p:spPr>
          </p:pic>
        </p:grpSp>
        <p:sp>
          <p:nvSpPr>
            <p:cNvPr id="91" name="TextBox 90">
              <a:extLst>
                <a:ext uri="{FF2B5EF4-FFF2-40B4-BE49-F238E27FC236}">
                  <a16:creationId xmlns:a16="http://schemas.microsoft.com/office/drawing/2014/main" id="{8764BC68-A42F-5D4C-9B93-B3F2EB113F99}"/>
                </a:ext>
              </a:extLst>
            </p:cNvPr>
            <p:cNvSpPr txBox="1"/>
            <p:nvPr/>
          </p:nvSpPr>
          <p:spPr>
            <a:xfrm>
              <a:off x="553856" y="1967840"/>
              <a:ext cx="466749" cy="99719"/>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675" kern="0" dirty="0">
                  <a:solidFill>
                    <a:prstClr val="black">
                      <a:lumMod val="50000"/>
                      <a:lumOff val="50000"/>
                    </a:prstClr>
                  </a:solidFill>
                  <a:latin typeface="Arial"/>
                </a:rPr>
                <a:t>Satellite</a:t>
              </a:r>
            </a:p>
          </p:txBody>
        </p:sp>
        <p:grpSp>
          <p:nvGrpSpPr>
            <p:cNvPr id="92" name="Group 91">
              <a:extLst>
                <a:ext uri="{FF2B5EF4-FFF2-40B4-BE49-F238E27FC236}">
                  <a16:creationId xmlns:a16="http://schemas.microsoft.com/office/drawing/2014/main" id="{CD50701D-DE5B-684B-8E7C-E6498850BF90}"/>
                </a:ext>
              </a:extLst>
            </p:cNvPr>
            <p:cNvGrpSpPr/>
            <p:nvPr/>
          </p:nvGrpSpPr>
          <p:grpSpPr>
            <a:xfrm>
              <a:off x="566869" y="2147903"/>
              <a:ext cx="440724" cy="440724"/>
              <a:chOff x="2031662" y="1918632"/>
              <a:chExt cx="354621" cy="354621"/>
            </a:xfrm>
          </p:grpSpPr>
          <p:sp>
            <p:nvSpPr>
              <p:cNvPr id="94" name="Oval 93">
                <a:extLst>
                  <a:ext uri="{FF2B5EF4-FFF2-40B4-BE49-F238E27FC236}">
                    <a16:creationId xmlns:a16="http://schemas.microsoft.com/office/drawing/2014/main" id="{194361AC-12FD-4D46-8C6D-6C5E0E4B2FE0}"/>
                  </a:ext>
                </a:extLst>
              </p:cNvPr>
              <p:cNvSpPr/>
              <p:nvPr/>
            </p:nvSpPr>
            <p:spPr>
              <a:xfrm>
                <a:off x="2031662" y="1918632"/>
                <a:ext cx="354621" cy="354621"/>
              </a:xfrm>
              <a:prstGeom prst="ellipse">
                <a:avLst/>
              </a:prstGeom>
              <a:gradFill rotWithShape="1">
                <a:gsLst>
                  <a:gs pos="0">
                    <a:srgbClr val="E77D24">
                      <a:lumMod val="50000"/>
                    </a:srgbClr>
                  </a:gs>
                  <a:gs pos="100000">
                    <a:srgbClr val="E77D24"/>
                  </a:gs>
                </a:gsLst>
                <a:lin ang="16200000" scaled="0"/>
              </a:gra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en-US" kern="0">
                  <a:solidFill>
                    <a:prstClr val="white"/>
                  </a:solidFill>
                  <a:latin typeface="Arial"/>
                </a:endParaRPr>
              </a:p>
            </p:txBody>
          </p:sp>
          <p:pic>
            <p:nvPicPr>
              <p:cNvPr id="95" name="Picture 94">
                <a:extLst>
                  <a:ext uri="{FF2B5EF4-FFF2-40B4-BE49-F238E27FC236}">
                    <a16:creationId xmlns:a16="http://schemas.microsoft.com/office/drawing/2014/main" id="{1107172F-B209-7541-AC05-0826A88C3D78}"/>
                  </a:ext>
                </a:extLst>
              </p:cNvPr>
              <p:cNvPicPr>
                <a:picLocks noChangeAspect="1"/>
              </p:cNvPicPr>
              <p:nvPr/>
            </p:nvPicPr>
            <p:blipFill>
              <a:blip r:embed="rId8" cstate="print">
                <a:duotone>
                  <a:srgbClr val="EEECE1">
                    <a:shade val="45000"/>
                    <a:satMod val="135000"/>
                  </a:srgbClr>
                  <a:prstClr val="white"/>
                </a:duotone>
                <a:lum bright="100000" contrast="100000"/>
                <a:extLst>
                  <a:ext uri="{28A0092B-C50C-407E-A947-70E740481C1C}">
                    <a14:useLocalDpi xmlns:a14="http://schemas.microsoft.com/office/drawing/2010/main"/>
                  </a:ext>
                </a:extLst>
              </a:blip>
              <a:stretch>
                <a:fillRect/>
              </a:stretch>
            </p:blipFill>
            <p:spPr>
              <a:xfrm>
                <a:off x="2123564" y="1974850"/>
                <a:ext cx="175348" cy="243632"/>
              </a:xfrm>
              <a:prstGeom prst="rect">
                <a:avLst/>
              </a:prstGeom>
            </p:spPr>
          </p:pic>
        </p:grpSp>
        <p:sp>
          <p:nvSpPr>
            <p:cNvPr id="96" name="TextBox 95">
              <a:extLst>
                <a:ext uri="{FF2B5EF4-FFF2-40B4-BE49-F238E27FC236}">
                  <a16:creationId xmlns:a16="http://schemas.microsoft.com/office/drawing/2014/main" id="{2F22A923-CC19-8A4B-8809-2CD582237B6C}"/>
                </a:ext>
              </a:extLst>
            </p:cNvPr>
            <p:cNvSpPr txBox="1"/>
            <p:nvPr/>
          </p:nvSpPr>
          <p:spPr>
            <a:xfrm>
              <a:off x="458052" y="2592388"/>
              <a:ext cx="658355" cy="99719"/>
            </a:xfrm>
            <a:prstGeom prst="rect">
              <a:avLst/>
            </a:prstGeom>
            <a:noFill/>
          </p:spPr>
          <p:txBody>
            <a:bodyPr wrap="square" lIns="0" tIns="0" rIns="0" bIns="0" rtlCol="0">
              <a:spAutoFit/>
            </a:bodyPr>
            <a:lstStyle>
              <a:defPPr>
                <a:defRPr lang="en-US"/>
              </a:defPPr>
              <a:lvl1pPr algn="ctr">
                <a:defRPr sz="700" b="1">
                  <a:solidFill>
                    <a:schemeClr val="tx1">
                      <a:lumMod val="50000"/>
                      <a:lumOff val="50000"/>
                    </a:schemeClr>
                  </a:solidFill>
                </a:defRPr>
              </a:lvl1pPr>
            </a:lstStyle>
            <a:p>
              <a:pPr defTabSz="342900">
                <a:defRPr/>
              </a:pPr>
              <a:r>
                <a:rPr lang="en-US" sz="675" kern="0" dirty="0">
                  <a:solidFill>
                    <a:prstClr val="black">
                      <a:lumMod val="50000"/>
                      <a:lumOff val="50000"/>
                    </a:prstClr>
                  </a:solidFill>
                  <a:latin typeface="Arial"/>
                </a:rPr>
                <a:t>Transmitter</a:t>
              </a:r>
            </a:p>
          </p:txBody>
        </p:sp>
        <p:grpSp>
          <p:nvGrpSpPr>
            <p:cNvPr id="97" name="Group 96">
              <a:extLst>
                <a:ext uri="{FF2B5EF4-FFF2-40B4-BE49-F238E27FC236}">
                  <a16:creationId xmlns:a16="http://schemas.microsoft.com/office/drawing/2014/main" id="{49D0D9AB-5419-CF4C-99EC-641E45A9C143}"/>
                </a:ext>
              </a:extLst>
            </p:cNvPr>
            <p:cNvGrpSpPr/>
            <p:nvPr/>
          </p:nvGrpSpPr>
          <p:grpSpPr>
            <a:xfrm>
              <a:off x="566869" y="2759789"/>
              <a:ext cx="440724" cy="440724"/>
              <a:chOff x="2049426" y="2447834"/>
              <a:chExt cx="354621" cy="354621"/>
            </a:xfrm>
          </p:grpSpPr>
          <p:sp>
            <p:nvSpPr>
              <p:cNvPr id="98" name="Oval 97">
                <a:extLst>
                  <a:ext uri="{FF2B5EF4-FFF2-40B4-BE49-F238E27FC236}">
                    <a16:creationId xmlns:a16="http://schemas.microsoft.com/office/drawing/2014/main" id="{231F2315-323B-CB47-B734-A23B4F68BC9E}"/>
                  </a:ext>
                </a:extLst>
              </p:cNvPr>
              <p:cNvSpPr/>
              <p:nvPr/>
            </p:nvSpPr>
            <p:spPr>
              <a:xfrm>
                <a:off x="2049426" y="2447834"/>
                <a:ext cx="354621" cy="354621"/>
              </a:xfrm>
              <a:prstGeom prst="ellipse">
                <a:avLst/>
              </a:prstGeom>
              <a:gradFill rotWithShape="1">
                <a:gsLst>
                  <a:gs pos="0">
                    <a:srgbClr val="E77D24">
                      <a:lumMod val="50000"/>
                    </a:srgbClr>
                  </a:gs>
                  <a:gs pos="100000">
                    <a:srgbClr val="E77D24"/>
                  </a:gs>
                </a:gsLst>
                <a:lin ang="16200000" scaled="0"/>
              </a:gra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en-US" kern="0">
                  <a:solidFill>
                    <a:prstClr val="white"/>
                  </a:solidFill>
                  <a:latin typeface="Arial"/>
                </a:endParaRPr>
              </a:p>
            </p:txBody>
          </p:sp>
          <p:pic>
            <p:nvPicPr>
              <p:cNvPr id="99" name="Picture 98">
                <a:extLst>
                  <a:ext uri="{FF2B5EF4-FFF2-40B4-BE49-F238E27FC236}">
                    <a16:creationId xmlns:a16="http://schemas.microsoft.com/office/drawing/2014/main" id="{5A29DCE3-DD99-FF4A-BC4C-69458D224BFD}"/>
                  </a:ext>
                </a:extLst>
              </p:cNvPr>
              <p:cNvPicPr>
                <a:picLocks noChangeAspect="1"/>
              </p:cNvPicPr>
              <p:nvPr/>
            </p:nvPicPr>
            <p:blipFill>
              <a:blip r:embed="rId9" cstate="print">
                <a:duotone>
                  <a:srgbClr val="EEECE1">
                    <a:shade val="45000"/>
                    <a:satMod val="135000"/>
                  </a:srgbClr>
                  <a:prstClr val="white"/>
                </a:duotone>
                <a:lum bright="100000" contrast="100000"/>
                <a:extLst>
                  <a:ext uri="{28A0092B-C50C-407E-A947-70E740481C1C}">
                    <a14:useLocalDpi xmlns:a14="http://schemas.microsoft.com/office/drawing/2010/main"/>
                  </a:ext>
                </a:extLst>
              </a:blip>
              <a:stretch>
                <a:fillRect/>
              </a:stretch>
            </p:blipFill>
            <p:spPr>
              <a:xfrm>
                <a:off x="2112024" y="2507267"/>
                <a:ext cx="229221" cy="229221"/>
              </a:xfrm>
              <a:prstGeom prst="rect">
                <a:avLst/>
              </a:prstGeom>
            </p:spPr>
          </p:pic>
        </p:grpSp>
        <p:sp>
          <p:nvSpPr>
            <p:cNvPr id="100" name="TextBox 99">
              <a:extLst>
                <a:ext uri="{FF2B5EF4-FFF2-40B4-BE49-F238E27FC236}">
                  <a16:creationId xmlns:a16="http://schemas.microsoft.com/office/drawing/2014/main" id="{FC7ADCFC-7725-774F-A257-6D790454B04F}"/>
                </a:ext>
              </a:extLst>
            </p:cNvPr>
            <p:cNvSpPr txBox="1"/>
            <p:nvPr/>
          </p:nvSpPr>
          <p:spPr>
            <a:xfrm>
              <a:off x="458052" y="3202217"/>
              <a:ext cx="658355" cy="99719"/>
            </a:xfrm>
            <a:prstGeom prst="rect">
              <a:avLst/>
            </a:prstGeom>
            <a:noFill/>
          </p:spPr>
          <p:txBody>
            <a:bodyPr wrap="square" lIns="0" tIns="0" rIns="0" bIns="0" rtlCol="0">
              <a:spAutoFit/>
            </a:bodyPr>
            <a:lstStyle>
              <a:defPPr>
                <a:defRPr lang="en-US"/>
              </a:defPPr>
              <a:lvl1pPr algn="ctr">
                <a:defRPr sz="700" b="1">
                  <a:solidFill>
                    <a:schemeClr val="tx1">
                      <a:lumMod val="50000"/>
                      <a:lumOff val="50000"/>
                    </a:schemeClr>
                  </a:solidFill>
                </a:defRPr>
              </a:lvl1pPr>
            </a:lstStyle>
            <a:p>
              <a:pPr defTabSz="342900">
                <a:defRPr/>
              </a:pPr>
              <a:r>
                <a:rPr lang="en-US" sz="675" kern="0" dirty="0">
                  <a:solidFill>
                    <a:prstClr val="black">
                      <a:lumMod val="50000"/>
                      <a:lumOff val="50000"/>
                    </a:prstClr>
                  </a:solidFill>
                  <a:latin typeface="Arial"/>
                </a:rPr>
                <a:t>Internet</a:t>
              </a:r>
            </a:p>
          </p:txBody>
        </p:sp>
        <p:grpSp>
          <p:nvGrpSpPr>
            <p:cNvPr id="101" name="Group 100">
              <a:extLst>
                <a:ext uri="{FF2B5EF4-FFF2-40B4-BE49-F238E27FC236}">
                  <a16:creationId xmlns:a16="http://schemas.microsoft.com/office/drawing/2014/main" id="{0604D525-F546-8E4A-BFFD-2D6B4F7B1764}"/>
                </a:ext>
              </a:extLst>
            </p:cNvPr>
            <p:cNvGrpSpPr/>
            <p:nvPr/>
          </p:nvGrpSpPr>
          <p:grpSpPr>
            <a:xfrm>
              <a:off x="566869" y="3375143"/>
              <a:ext cx="440724" cy="440724"/>
              <a:chOff x="2056498" y="2961797"/>
              <a:chExt cx="354621" cy="354621"/>
            </a:xfrm>
          </p:grpSpPr>
          <p:sp>
            <p:nvSpPr>
              <p:cNvPr id="102" name="Oval 101">
                <a:extLst>
                  <a:ext uri="{FF2B5EF4-FFF2-40B4-BE49-F238E27FC236}">
                    <a16:creationId xmlns:a16="http://schemas.microsoft.com/office/drawing/2014/main" id="{64EAA97B-EA55-5045-924E-6ABF9DDCAE5F}"/>
                  </a:ext>
                </a:extLst>
              </p:cNvPr>
              <p:cNvSpPr/>
              <p:nvPr/>
            </p:nvSpPr>
            <p:spPr>
              <a:xfrm>
                <a:off x="2056498" y="2961797"/>
                <a:ext cx="354621" cy="354621"/>
              </a:xfrm>
              <a:prstGeom prst="ellipse">
                <a:avLst/>
              </a:prstGeom>
              <a:gradFill rotWithShape="1">
                <a:gsLst>
                  <a:gs pos="0">
                    <a:srgbClr val="E77D24">
                      <a:lumMod val="50000"/>
                    </a:srgbClr>
                  </a:gs>
                  <a:gs pos="100000">
                    <a:srgbClr val="E77D24"/>
                  </a:gs>
                </a:gsLst>
                <a:lin ang="16200000" scaled="0"/>
              </a:gradFill>
              <a:ln w="952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en-US" kern="0">
                  <a:solidFill>
                    <a:prstClr val="white"/>
                  </a:solidFill>
                  <a:latin typeface="Arial"/>
                </a:endParaRPr>
              </a:p>
            </p:txBody>
          </p:sp>
          <p:grpSp>
            <p:nvGrpSpPr>
              <p:cNvPr id="103" name="Group 102">
                <a:extLst>
                  <a:ext uri="{FF2B5EF4-FFF2-40B4-BE49-F238E27FC236}">
                    <a16:creationId xmlns:a16="http://schemas.microsoft.com/office/drawing/2014/main" id="{1DDBC14F-6D23-2D48-9E25-D26BFE95C231}"/>
                  </a:ext>
                </a:extLst>
              </p:cNvPr>
              <p:cNvGrpSpPr/>
              <p:nvPr/>
            </p:nvGrpSpPr>
            <p:grpSpPr>
              <a:xfrm>
                <a:off x="2165119" y="3004477"/>
                <a:ext cx="138280" cy="273333"/>
                <a:chOff x="3450485" y="1991878"/>
                <a:chExt cx="396757" cy="784257"/>
              </a:xfrm>
            </p:grpSpPr>
            <p:cxnSp>
              <p:nvCxnSpPr>
                <p:cNvPr id="104" name="Straight Connector 103">
                  <a:extLst>
                    <a:ext uri="{FF2B5EF4-FFF2-40B4-BE49-F238E27FC236}">
                      <a16:creationId xmlns:a16="http://schemas.microsoft.com/office/drawing/2014/main" id="{A3234705-1BAA-EB4A-8C6E-4B3F66D59149}"/>
                    </a:ext>
                  </a:extLst>
                </p:cNvPr>
                <p:cNvCxnSpPr>
                  <a:cxnSpLocks/>
                </p:cNvCxnSpPr>
                <p:nvPr/>
              </p:nvCxnSpPr>
              <p:spPr>
                <a:xfrm>
                  <a:off x="3648864" y="1991878"/>
                  <a:ext cx="0" cy="784257"/>
                </a:xfrm>
                <a:prstGeom prst="line">
                  <a:avLst/>
                </a:prstGeom>
                <a:noFill/>
                <a:ln w="12700" cap="flat" cmpd="sng" algn="ctr">
                  <a:solidFill>
                    <a:sysClr val="window" lastClr="FFFFFF"/>
                  </a:solidFill>
                  <a:prstDash val="solid"/>
                  <a:headEnd type="none" w="med" len="med"/>
                  <a:tailEnd type="none" w="med" len="med"/>
                </a:ln>
                <a:effectLst/>
              </p:spPr>
            </p:cxnSp>
            <p:cxnSp>
              <p:nvCxnSpPr>
                <p:cNvPr id="105" name="Straight Connector 104">
                  <a:extLst>
                    <a:ext uri="{FF2B5EF4-FFF2-40B4-BE49-F238E27FC236}">
                      <a16:creationId xmlns:a16="http://schemas.microsoft.com/office/drawing/2014/main" id="{B2CEFA02-D42F-D548-A04C-16D0029BB382}"/>
                    </a:ext>
                  </a:extLst>
                </p:cNvPr>
                <p:cNvCxnSpPr>
                  <a:cxnSpLocks/>
                </p:cNvCxnSpPr>
                <p:nvPr/>
              </p:nvCxnSpPr>
              <p:spPr>
                <a:xfrm rot="16200000">
                  <a:off x="3648864" y="1949482"/>
                  <a:ext cx="0" cy="396757"/>
                </a:xfrm>
                <a:prstGeom prst="line">
                  <a:avLst/>
                </a:prstGeom>
                <a:noFill/>
                <a:ln w="12700" cap="flat" cmpd="sng" algn="ctr">
                  <a:solidFill>
                    <a:sysClr val="window" lastClr="FFFFFF"/>
                  </a:solidFill>
                  <a:prstDash val="solid"/>
                  <a:headEnd type="none" w="med" len="med"/>
                  <a:tailEnd type="none" w="med" len="med"/>
                </a:ln>
                <a:effectLst/>
              </p:spPr>
            </p:cxnSp>
            <p:cxnSp>
              <p:nvCxnSpPr>
                <p:cNvPr id="106" name="Straight Connector 105">
                  <a:extLst>
                    <a:ext uri="{FF2B5EF4-FFF2-40B4-BE49-F238E27FC236}">
                      <a16:creationId xmlns:a16="http://schemas.microsoft.com/office/drawing/2014/main" id="{FF7AD5A9-FC7B-6F42-8A73-F88EBE15B8C7}"/>
                    </a:ext>
                  </a:extLst>
                </p:cNvPr>
                <p:cNvCxnSpPr>
                  <a:cxnSpLocks/>
                </p:cNvCxnSpPr>
                <p:nvPr/>
              </p:nvCxnSpPr>
              <p:spPr>
                <a:xfrm rot="16200000">
                  <a:off x="3648864" y="2048493"/>
                  <a:ext cx="0" cy="396757"/>
                </a:xfrm>
                <a:prstGeom prst="line">
                  <a:avLst/>
                </a:prstGeom>
                <a:noFill/>
                <a:ln w="12700" cap="flat" cmpd="sng" algn="ctr">
                  <a:solidFill>
                    <a:sysClr val="window" lastClr="FFFFFF"/>
                  </a:solidFill>
                  <a:prstDash val="solid"/>
                  <a:headEnd type="none" w="med" len="med"/>
                  <a:tailEnd type="none" w="med" len="med"/>
                </a:ln>
                <a:effectLst/>
              </p:spPr>
            </p:cxnSp>
          </p:grpSp>
        </p:grpSp>
        <p:sp>
          <p:nvSpPr>
            <p:cNvPr id="107" name="TextBox 106">
              <a:extLst>
                <a:ext uri="{FF2B5EF4-FFF2-40B4-BE49-F238E27FC236}">
                  <a16:creationId xmlns:a16="http://schemas.microsoft.com/office/drawing/2014/main" id="{67B34B3E-68F7-DC49-835C-A4D6B8FAA969}"/>
                </a:ext>
              </a:extLst>
            </p:cNvPr>
            <p:cNvSpPr txBox="1"/>
            <p:nvPr/>
          </p:nvSpPr>
          <p:spPr>
            <a:xfrm>
              <a:off x="458052" y="3811542"/>
              <a:ext cx="658355" cy="99719"/>
            </a:xfrm>
            <a:prstGeom prst="rect">
              <a:avLst/>
            </a:prstGeom>
            <a:noFill/>
          </p:spPr>
          <p:txBody>
            <a:bodyPr wrap="square" lIns="0" tIns="0" rIns="0" bIns="0" rtlCol="0">
              <a:spAutoFit/>
            </a:bodyPr>
            <a:lstStyle>
              <a:defPPr>
                <a:defRPr lang="en-US"/>
              </a:defPPr>
              <a:lvl1pPr algn="ctr">
                <a:defRPr sz="700" b="1">
                  <a:solidFill>
                    <a:schemeClr val="tx1">
                      <a:lumMod val="50000"/>
                      <a:lumOff val="50000"/>
                    </a:schemeClr>
                  </a:solidFill>
                </a:defRPr>
              </a:lvl1pPr>
            </a:lstStyle>
            <a:p>
              <a:pPr defTabSz="342900">
                <a:defRPr/>
              </a:pPr>
              <a:r>
                <a:rPr lang="en-US" sz="675" kern="0" dirty="0">
                  <a:solidFill>
                    <a:prstClr val="black">
                      <a:lumMod val="50000"/>
                      <a:lumOff val="50000"/>
                    </a:prstClr>
                  </a:solidFill>
                  <a:latin typeface="Arial"/>
                </a:rPr>
                <a:t>Cable</a:t>
              </a:r>
            </a:p>
          </p:txBody>
        </p:sp>
        <p:grpSp>
          <p:nvGrpSpPr>
            <p:cNvPr id="108" name="Group 107">
              <a:extLst>
                <a:ext uri="{FF2B5EF4-FFF2-40B4-BE49-F238E27FC236}">
                  <a16:creationId xmlns:a16="http://schemas.microsoft.com/office/drawing/2014/main" id="{F139AF78-6B61-2A47-9A32-AD6DE333E573}"/>
                </a:ext>
              </a:extLst>
            </p:cNvPr>
            <p:cNvGrpSpPr/>
            <p:nvPr/>
          </p:nvGrpSpPr>
          <p:grpSpPr>
            <a:xfrm>
              <a:off x="6919137" y="1771693"/>
              <a:ext cx="674916" cy="479179"/>
              <a:chOff x="2760911" y="425116"/>
              <a:chExt cx="3618733" cy="2569247"/>
            </a:xfrm>
          </p:grpSpPr>
          <p:pic>
            <p:nvPicPr>
              <p:cNvPr id="109" name="Picture 108">
                <a:extLst>
                  <a:ext uri="{FF2B5EF4-FFF2-40B4-BE49-F238E27FC236}">
                    <a16:creationId xmlns:a16="http://schemas.microsoft.com/office/drawing/2014/main" id="{C44A70B2-A5B1-7149-9A22-F960ECACD26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760911" y="425116"/>
                <a:ext cx="3618733" cy="2569247"/>
              </a:xfrm>
              <a:prstGeom prst="rect">
                <a:avLst/>
              </a:prstGeom>
            </p:spPr>
          </p:pic>
          <p:pic>
            <p:nvPicPr>
              <p:cNvPr id="110" name="Picture 109">
                <a:extLst>
                  <a:ext uri="{FF2B5EF4-FFF2-40B4-BE49-F238E27FC236}">
                    <a16:creationId xmlns:a16="http://schemas.microsoft.com/office/drawing/2014/main" id="{87989AD8-ED12-7F4D-B55B-0819A65647B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038998" y="633663"/>
                <a:ext cx="3089577" cy="1792658"/>
              </a:xfrm>
              <a:prstGeom prst="rect">
                <a:avLst/>
              </a:prstGeom>
            </p:spPr>
          </p:pic>
        </p:grpSp>
        <p:grpSp>
          <p:nvGrpSpPr>
            <p:cNvPr id="111" name="Group 110">
              <a:extLst>
                <a:ext uri="{FF2B5EF4-FFF2-40B4-BE49-F238E27FC236}">
                  <a16:creationId xmlns:a16="http://schemas.microsoft.com/office/drawing/2014/main" id="{790D7DC0-E0C8-484D-8617-A2E360323802}"/>
                </a:ext>
              </a:extLst>
            </p:cNvPr>
            <p:cNvGrpSpPr/>
            <p:nvPr/>
          </p:nvGrpSpPr>
          <p:grpSpPr>
            <a:xfrm>
              <a:off x="7301141" y="2768637"/>
              <a:ext cx="674916" cy="479179"/>
              <a:chOff x="2760911" y="425116"/>
              <a:chExt cx="3618733" cy="2569247"/>
            </a:xfrm>
          </p:grpSpPr>
          <p:pic>
            <p:nvPicPr>
              <p:cNvPr id="112" name="Picture 111">
                <a:extLst>
                  <a:ext uri="{FF2B5EF4-FFF2-40B4-BE49-F238E27FC236}">
                    <a16:creationId xmlns:a16="http://schemas.microsoft.com/office/drawing/2014/main" id="{1D0B98C8-4EA2-C74E-8575-E66E40F277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760911" y="425116"/>
                <a:ext cx="3618733" cy="2569247"/>
              </a:xfrm>
              <a:prstGeom prst="rect">
                <a:avLst/>
              </a:prstGeom>
            </p:spPr>
          </p:pic>
          <p:pic>
            <p:nvPicPr>
              <p:cNvPr id="113" name="Picture 112">
                <a:extLst>
                  <a:ext uri="{FF2B5EF4-FFF2-40B4-BE49-F238E27FC236}">
                    <a16:creationId xmlns:a16="http://schemas.microsoft.com/office/drawing/2014/main" id="{802BE4BC-2CC0-9746-9ECA-D5E004D61374}"/>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038998" y="633663"/>
                <a:ext cx="3089577" cy="1792658"/>
              </a:xfrm>
              <a:prstGeom prst="rect">
                <a:avLst/>
              </a:prstGeom>
            </p:spPr>
          </p:pic>
        </p:grpSp>
        <p:sp>
          <p:nvSpPr>
            <p:cNvPr id="114" name="TextBox 113">
              <a:extLst>
                <a:ext uri="{FF2B5EF4-FFF2-40B4-BE49-F238E27FC236}">
                  <a16:creationId xmlns:a16="http://schemas.microsoft.com/office/drawing/2014/main" id="{90321213-1478-1246-B25C-532F1D649444}"/>
                </a:ext>
              </a:extLst>
            </p:cNvPr>
            <p:cNvSpPr txBox="1"/>
            <p:nvPr/>
          </p:nvSpPr>
          <p:spPr>
            <a:xfrm>
              <a:off x="7312663" y="3289344"/>
              <a:ext cx="545934" cy="276999"/>
            </a:xfrm>
            <a:prstGeom prst="rect">
              <a:avLst/>
            </a:prstGeom>
            <a:noFill/>
          </p:spPr>
          <p:txBody>
            <a:bodyPr wrap="squar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sz="700" b="1">
                  <a:solidFill>
                    <a:schemeClr val="tx1">
                      <a:lumMod val="50000"/>
                      <a:lumOff val="50000"/>
                    </a:schemeClr>
                  </a:solidFill>
                </a:defRPr>
              </a:lvl1pPr>
            </a:lstStyle>
            <a:p>
              <a:pPr defTabSz="685800">
                <a:defRPr/>
              </a:pPr>
              <a:r>
                <a:rPr lang="en-US" sz="600" kern="0" dirty="0">
                  <a:solidFill>
                    <a:prstClr val="black">
                      <a:lumMod val="50000"/>
                      <a:lumOff val="50000"/>
                    </a:prstClr>
                  </a:solidFill>
                  <a:latin typeface="Arial"/>
                </a:rPr>
                <a:t>IPTVs, Mobile Phones, Tablets, STBs</a:t>
              </a:r>
            </a:p>
          </p:txBody>
        </p:sp>
        <p:cxnSp>
          <p:nvCxnSpPr>
            <p:cNvPr id="115" name="Elbow Connector 114">
              <a:extLst>
                <a:ext uri="{FF2B5EF4-FFF2-40B4-BE49-F238E27FC236}">
                  <a16:creationId xmlns:a16="http://schemas.microsoft.com/office/drawing/2014/main" id="{A75B4BC6-C424-8341-A21F-8BC3A634F533}"/>
                </a:ext>
              </a:extLst>
            </p:cNvPr>
            <p:cNvCxnSpPr>
              <a:cxnSpLocks/>
              <a:stCxn id="88" idx="6"/>
              <a:endCxn id="83" idx="0"/>
            </p:cNvCxnSpPr>
            <p:nvPr/>
          </p:nvCxnSpPr>
          <p:spPr>
            <a:xfrm>
              <a:off x="1007593" y="1751482"/>
              <a:ext cx="1901767" cy="318895"/>
            </a:xfrm>
            <a:prstGeom prst="bentConnector2">
              <a:avLst/>
            </a:prstGeom>
            <a:noFill/>
            <a:ln w="19050" cap="flat" cmpd="sng" algn="ctr">
              <a:solidFill>
                <a:srgbClr val="C00000"/>
              </a:solidFill>
              <a:prstDash val="solid"/>
              <a:tailEnd type="triangle"/>
            </a:ln>
            <a:effectLst/>
          </p:spPr>
        </p:cxnSp>
        <p:grpSp>
          <p:nvGrpSpPr>
            <p:cNvPr id="116" name="Group 115">
              <a:extLst>
                <a:ext uri="{FF2B5EF4-FFF2-40B4-BE49-F238E27FC236}">
                  <a16:creationId xmlns:a16="http://schemas.microsoft.com/office/drawing/2014/main" id="{6A2D4777-D7CF-BA40-9B88-9651DE45FF77}"/>
                </a:ext>
              </a:extLst>
            </p:cNvPr>
            <p:cNvGrpSpPr/>
            <p:nvPr/>
          </p:nvGrpSpPr>
          <p:grpSpPr>
            <a:xfrm>
              <a:off x="7977730" y="3032167"/>
              <a:ext cx="583937" cy="421815"/>
              <a:chOff x="7981362" y="2190214"/>
              <a:chExt cx="608274" cy="439396"/>
            </a:xfrm>
          </p:grpSpPr>
          <p:pic>
            <p:nvPicPr>
              <p:cNvPr id="117" name="Picture 116">
                <a:extLst>
                  <a:ext uri="{FF2B5EF4-FFF2-40B4-BE49-F238E27FC236}">
                    <a16:creationId xmlns:a16="http://schemas.microsoft.com/office/drawing/2014/main" id="{F4095D31-CA9B-BE4D-8215-DC559B61A4F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971"/>
              <a:stretch/>
            </p:blipFill>
            <p:spPr>
              <a:xfrm>
                <a:off x="8063841" y="2252462"/>
                <a:ext cx="459213" cy="348276"/>
              </a:xfrm>
              <a:prstGeom prst="rect">
                <a:avLst/>
              </a:prstGeom>
            </p:spPr>
          </p:pic>
          <p:pic>
            <p:nvPicPr>
              <p:cNvPr id="118" name="Picture 117">
                <a:extLst>
                  <a:ext uri="{FF2B5EF4-FFF2-40B4-BE49-F238E27FC236}">
                    <a16:creationId xmlns:a16="http://schemas.microsoft.com/office/drawing/2014/main" id="{EDD13114-D09D-214F-9D70-5CC02E1AB0C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flipV="1">
                <a:off x="8065801" y="2105775"/>
                <a:ext cx="439396" cy="608274"/>
              </a:xfrm>
              <a:prstGeom prst="rect">
                <a:avLst/>
              </a:prstGeom>
            </p:spPr>
          </p:pic>
        </p:grpSp>
        <p:grpSp>
          <p:nvGrpSpPr>
            <p:cNvPr id="119" name="Group 118">
              <a:extLst>
                <a:ext uri="{FF2B5EF4-FFF2-40B4-BE49-F238E27FC236}">
                  <a16:creationId xmlns:a16="http://schemas.microsoft.com/office/drawing/2014/main" id="{55C2E7F6-E91A-684E-8D2F-3427933B2223}"/>
                </a:ext>
              </a:extLst>
            </p:cNvPr>
            <p:cNvGrpSpPr/>
            <p:nvPr/>
          </p:nvGrpSpPr>
          <p:grpSpPr>
            <a:xfrm>
              <a:off x="7858597" y="3308865"/>
              <a:ext cx="499390" cy="267456"/>
              <a:chOff x="7762500" y="2461435"/>
              <a:chExt cx="520204" cy="278603"/>
            </a:xfrm>
          </p:grpSpPr>
          <p:pic>
            <p:nvPicPr>
              <p:cNvPr id="120" name="Picture 119">
                <a:extLst>
                  <a:ext uri="{FF2B5EF4-FFF2-40B4-BE49-F238E27FC236}">
                    <a16:creationId xmlns:a16="http://schemas.microsoft.com/office/drawing/2014/main" id="{1CC67245-C381-E34A-A5C0-FE58C694D7A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7869496" y="2510488"/>
                <a:ext cx="349411" cy="192992"/>
              </a:xfrm>
              <a:prstGeom prst="rect">
                <a:avLst/>
              </a:prstGeom>
            </p:spPr>
          </p:pic>
          <p:pic>
            <p:nvPicPr>
              <p:cNvPr id="121" name="Picture 120">
                <a:extLst>
                  <a:ext uri="{FF2B5EF4-FFF2-40B4-BE49-F238E27FC236}">
                    <a16:creationId xmlns:a16="http://schemas.microsoft.com/office/drawing/2014/main" id="{A59E1A7B-3CA7-3C4D-8FB4-B50001C756A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5400000" flipH="1">
                <a:off x="7883300" y="2340635"/>
                <a:ext cx="278603" cy="520204"/>
              </a:xfrm>
              <a:prstGeom prst="rect">
                <a:avLst/>
              </a:prstGeom>
            </p:spPr>
          </p:pic>
        </p:grpSp>
        <p:pic>
          <p:nvPicPr>
            <p:cNvPr id="124" name="Picture 123">
              <a:extLst>
                <a:ext uri="{FF2B5EF4-FFF2-40B4-BE49-F238E27FC236}">
                  <a16:creationId xmlns:a16="http://schemas.microsoft.com/office/drawing/2014/main" id="{0B215506-71C2-D64B-BA71-456C54811C8C}"/>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842907" y="3157843"/>
              <a:ext cx="773281" cy="170462"/>
            </a:xfrm>
            <a:prstGeom prst="rect">
              <a:avLst/>
            </a:prstGeom>
          </p:spPr>
        </p:pic>
        <p:pic>
          <p:nvPicPr>
            <p:cNvPr id="125" name="Picture 124">
              <a:extLst>
                <a:ext uri="{FF2B5EF4-FFF2-40B4-BE49-F238E27FC236}">
                  <a16:creationId xmlns:a16="http://schemas.microsoft.com/office/drawing/2014/main" id="{357913AB-3A8B-9E4C-A7C4-D10EDA25D433}"/>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781872" y="2759789"/>
              <a:ext cx="918528" cy="294621"/>
            </a:xfrm>
            <a:prstGeom prst="rect">
              <a:avLst/>
            </a:prstGeom>
          </p:spPr>
        </p:pic>
        <p:pic>
          <p:nvPicPr>
            <p:cNvPr id="126" name="Picture 125">
              <a:extLst>
                <a:ext uri="{FF2B5EF4-FFF2-40B4-BE49-F238E27FC236}">
                  <a16:creationId xmlns:a16="http://schemas.microsoft.com/office/drawing/2014/main" id="{DB97F77C-0C6F-0E41-ABB9-BA22EDFEB4DF}"/>
                </a:ext>
              </a:extLst>
            </p:cNvPr>
            <p:cNvPicPr>
              <a:picLocks noChangeAspect="1"/>
            </p:cNvPicPr>
            <p:nvPr/>
          </p:nvPicPr>
          <p:blipFill>
            <a:blip r:embed="rId18">
              <a:duotone>
                <a:schemeClr val="bg2">
                  <a:shade val="45000"/>
                  <a:satMod val="135000"/>
                </a:schemeClr>
                <a:prstClr val="white"/>
              </a:duotone>
            </a:blip>
            <a:stretch>
              <a:fillRect/>
            </a:stretch>
          </p:blipFill>
          <p:spPr>
            <a:xfrm>
              <a:off x="4645960" y="2292102"/>
              <a:ext cx="1720413" cy="1000388"/>
            </a:xfrm>
            <a:prstGeom prst="rect">
              <a:avLst/>
            </a:prstGeom>
          </p:spPr>
        </p:pic>
        <p:sp>
          <p:nvSpPr>
            <p:cNvPr id="127" name="TextBox 126">
              <a:extLst>
                <a:ext uri="{FF2B5EF4-FFF2-40B4-BE49-F238E27FC236}">
                  <a16:creationId xmlns:a16="http://schemas.microsoft.com/office/drawing/2014/main" id="{7055ED68-8964-E04D-B800-CE5AA3A237CC}"/>
                </a:ext>
              </a:extLst>
            </p:cNvPr>
            <p:cNvSpPr txBox="1"/>
            <p:nvPr/>
          </p:nvSpPr>
          <p:spPr>
            <a:xfrm>
              <a:off x="4799009" y="2816344"/>
              <a:ext cx="1172804" cy="311624"/>
            </a:xfrm>
            <a:prstGeom prst="rect">
              <a:avLst/>
            </a:prstGeom>
            <a:noFill/>
          </p:spPr>
          <p:txBody>
            <a:bodyPr wrap="square" lIns="0" tIns="0" rIns="0" bIns="0" rtlCol="0">
              <a:spAutoFit/>
            </a:bodyPr>
            <a:lstStyle>
              <a:defPPr>
                <a:defRPr lang="en-US"/>
              </a:defPPr>
              <a:lvl1pPr>
                <a:defRPr sz="700" b="1">
                  <a:solidFill>
                    <a:schemeClr val="tx1">
                      <a:lumMod val="50000"/>
                      <a:lumOff val="50000"/>
                    </a:schemeClr>
                  </a:solidFill>
                </a:defRPr>
              </a:lvl1pPr>
            </a:lstStyle>
            <a:p>
              <a:pPr algn="ctr" defTabSz="342900">
                <a:defRPr/>
              </a:pPr>
              <a:r>
                <a:rPr lang="en-US" sz="675" kern="0" dirty="0">
                  <a:solidFill>
                    <a:prstClr val="black">
                      <a:lumMod val="50000"/>
                      <a:lumOff val="50000"/>
                    </a:prstClr>
                  </a:solidFill>
                  <a:latin typeface="Arial"/>
                </a:rPr>
                <a:t>Coax Network</a:t>
              </a:r>
            </a:p>
            <a:p>
              <a:pPr algn="ctr" defTabSz="342900">
                <a:defRPr/>
              </a:pPr>
              <a:r>
                <a:rPr lang="en-US" sz="675" kern="0" dirty="0">
                  <a:solidFill>
                    <a:prstClr val="black">
                      <a:lumMod val="50000"/>
                      <a:lumOff val="50000"/>
                    </a:prstClr>
                  </a:solidFill>
                  <a:latin typeface="Arial"/>
                </a:rPr>
                <a:t>Ethernet Network</a:t>
              </a:r>
            </a:p>
            <a:p>
              <a:pPr algn="ctr" defTabSz="342900">
                <a:defRPr/>
              </a:pPr>
              <a:r>
                <a:rPr lang="en-US" sz="675" kern="0" dirty="0">
                  <a:solidFill>
                    <a:prstClr val="black">
                      <a:lumMod val="50000"/>
                      <a:lumOff val="50000"/>
                    </a:prstClr>
                  </a:solidFill>
                  <a:latin typeface="Arial"/>
                </a:rPr>
                <a:t>Wi-Fi Network</a:t>
              </a:r>
            </a:p>
          </p:txBody>
        </p:sp>
        <p:pic>
          <p:nvPicPr>
            <p:cNvPr id="128" name="Picture 127">
              <a:extLst>
                <a:ext uri="{FF2B5EF4-FFF2-40B4-BE49-F238E27FC236}">
                  <a16:creationId xmlns:a16="http://schemas.microsoft.com/office/drawing/2014/main" id="{B25012DD-A7EF-5D4D-AA1A-DD518705D434}"/>
                </a:ext>
              </a:extLst>
            </p:cNvPr>
            <p:cNvPicPr>
              <a:picLocks noChangeAspect="1"/>
            </p:cNvPicPr>
            <p:nvPr/>
          </p:nvPicPr>
          <p:blipFill>
            <a:blip r:embed="rId19"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209634" y="2455979"/>
              <a:ext cx="351553" cy="351553"/>
            </a:xfrm>
            <a:prstGeom prst="rect">
              <a:avLst/>
            </a:prstGeom>
          </p:spPr>
        </p:pic>
        <p:cxnSp>
          <p:nvCxnSpPr>
            <p:cNvPr id="129" name="Straight Arrow Connector 128">
              <a:extLst>
                <a:ext uri="{FF2B5EF4-FFF2-40B4-BE49-F238E27FC236}">
                  <a16:creationId xmlns:a16="http://schemas.microsoft.com/office/drawing/2014/main" id="{6ECF5578-C9A5-184C-AFBB-F6A18391600F}"/>
                </a:ext>
              </a:extLst>
            </p:cNvPr>
            <p:cNvCxnSpPr>
              <a:cxnSpLocks/>
            </p:cNvCxnSpPr>
            <p:nvPr/>
          </p:nvCxnSpPr>
          <p:spPr>
            <a:xfrm flipV="1">
              <a:off x="6082122" y="2455980"/>
              <a:ext cx="913477" cy="430022"/>
            </a:xfrm>
            <a:prstGeom prst="straightConnector1">
              <a:avLst/>
            </a:prstGeom>
            <a:noFill/>
            <a:ln w="25400" cap="flat" cmpd="sng" algn="ctr">
              <a:solidFill>
                <a:schemeClr val="accent6"/>
              </a:solidFill>
              <a:prstDash val="solid"/>
              <a:tailEnd type="triangle"/>
            </a:ln>
            <a:effectLst/>
          </p:spPr>
        </p:cxnSp>
        <p:cxnSp>
          <p:nvCxnSpPr>
            <p:cNvPr id="130" name="Straight Arrow Connector 129">
              <a:extLst>
                <a:ext uri="{FF2B5EF4-FFF2-40B4-BE49-F238E27FC236}">
                  <a16:creationId xmlns:a16="http://schemas.microsoft.com/office/drawing/2014/main" id="{566CDFAC-3EB4-D848-B1E3-20CDCD43CED5}"/>
                </a:ext>
              </a:extLst>
            </p:cNvPr>
            <p:cNvCxnSpPr>
              <a:cxnSpLocks/>
            </p:cNvCxnSpPr>
            <p:nvPr/>
          </p:nvCxnSpPr>
          <p:spPr>
            <a:xfrm>
              <a:off x="6090946" y="3102056"/>
              <a:ext cx="1208523" cy="324209"/>
            </a:xfrm>
            <a:prstGeom prst="straightConnector1">
              <a:avLst/>
            </a:prstGeom>
            <a:noFill/>
            <a:ln w="25400" cap="flat" cmpd="sng" algn="ctr">
              <a:solidFill>
                <a:schemeClr val="accent6"/>
              </a:solidFill>
              <a:prstDash val="solid"/>
              <a:tailEnd type="triangle"/>
            </a:ln>
            <a:effectLst/>
          </p:spPr>
        </p:cxnSp>
        <p:cxnSp>
          <p:nvCxnSpPr>
            <p:cNvPr id="131" name="Straight Arrow Connector 130">
              <a:extLst>
                <a:ext uri="{FF2B5EF4-FFF2-40B4-BE49-F238E27FC236}">
                  <a16:creationId xmlns:a16="http://schemas.microsoft.com/office/drawing/2014/main" id="{831B9C49-4F74-8E4E-8189-F9BDEBC88955}"/>
                </a:ext>
              </a:extLst>
            </p:cNvPr>
            <p:cNvCxnSpPr/>
            <p:nvPr/>
          </p:nvCxnSpPr>
          <p:spPr>
            <a:xfrm>
              <a:off x="3702466" y="2866600"/>
              <a:ext cx="1175756" cy="0"/>
            </a:xfrm>
            <a:prstGeom prst="straightConnector1">
              <a:avLst/>
            </a:prstGeom>
            <a:noFill/>
            <a:ln w="25400" cap="flat" cmpd="sng" algn="ctr">
              <a:solidFill>
                <a:schemeClr val="accent6"/>
              </a:solidFill>
              <a:prstDash val="solid"/>
              <a:tailEnd type="triangle"/>
            </a:ln>
            <a:effectLst/>
          </p:spPr>
        </p:cxnSp>
      </p:grpSp>
      <p:sp>
        <p:nvSpPr>
          <p:cNvPr id="67" name="TextBox 66">
            <a:hlinkClick r:id="rId20" action="ppaction://hlinksldjump"/>
            <a:extLst>
              <a:ext uri="{FF2B5EF4-FFF2-40B4-BE49-F238E27FC236}">
                <a16:creationId xmlns:a16="http://schemas.microsoft.com/office/drawing/2014/main" id="{8406CEDE-77FF-0848-9C08-AEBC4FF170DC}"/>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285B3912-4696-7747-845C-007A2DDEAF3A}"/>
              </a:ext>
            </a:extLst>
          </p:cNvPr>
          <p:cNvSpPr>
            <a:spLocks noGrp="1"/>
          </p:cNvSpPr>
          <p:nvPr>
            <p:ph type="sldNum" sz="quarter" idx="4"/>
          </p:nvPr>
        </p:nvSpPr>
        <p:spPr/>
        <p:txBody>
          <a:bodyPr/>
          <a:lstStyle/>
          <a:p>
            <a:fld id="{F22B260D-D430-D34B-9B6E-0F9FDE559292}" type="slidenum">
              <a:rPr lang="en-US" smtClean="0"/>
              <a:pPr/>
              <a:t>5</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73426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E1415E-B6F5-1E4D-8606-6BDBF1A20BF0}"/>
              </a:ext>
            </a:extLst>
          </p:cNvPr>
          <p:cNvSpPr/>
          <p:nvPr/>
        </p:nvSpPr>
        <p:spPr>
          <a:xfrm>
            <a:off x="5692491" y="0"/>
            <a:ext cx="3273840" cy="3066023"/>
          </a:xfrm>
          <a:prstGeom prst="rect">
            <a:avLst/>
          </a:prstGeom>
          <a:gradFill>
            <a:gsLst>
              <a:gs pos="0">
                <a:schemeClr val="bg1"/>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4">
            <a:extLst>
              <a:ext uri="{FF2B5EF4-FFF2-40B4-BE49-F238E27FC236}">
                <a16:creationId xmlns:a16="http://schemas.microsoft.com/office/drawing/2014/main" id="{FC2BA97D-5133-8F4C-90B1-CCD8BC3EE412}"/>
              </a:ext>
            </a:extLst>
          </p:cNvPr>
          <p:cNvSpPr>
            <a:spLocks noGrp="1"/>
          </p:cNvSpPr>
          <p:nvPr>
            <p:ph type="title"/>
          </p:nvPr>
        </p:nvSpPr>
        <p:spPr/>
        <p:txBody>
          <a:bodyPr>
            <a:normAutofit/>
          </a:bodyPr>
          <a:lstStyle/>
          <a:p>
            <a:r>
              <a:rPr lang="en-US" dirty="0"/>
              <a:t>Key Features</a:t>
            </a:r>
          </a:p>
        </p:txBody>
      </p:sp>
      <p:sp>
        <p:nvSpPr>
          <p:cNvPr id="6" name="Content Placeholder 5">
            <a:extLst>
              <a:ext uri="{FF2B5EF4-FFF2-40B4-BE49-F238E27FC236}">
                <a16:creationId xmlns:a16="http://schemas.microsoft.com/office/drawing/2014/main" id="{1D750ED3-D88F-CC4F-B7B8-5D20DFD5B505}"/>
              </a:ext>
            </a:extLst>
          </p:cNvPr>
          <p:cNvSpPr>
            <a:spLocks noGrp="1"/>
          </p:cNvSpPr>
          <p:nvPr>
            <p:ph idx="1"/>
          </p:nvPr>
        </p:nvSpPr>
        <p:spPr>
          <a:xfrm>
            <a:off x="457200" y="936235"/>
            <a:ext cx="4817165" cy="3658388"/>
          </a:xfrm>
        </p:spPr>
        <p:txBody>
          <a:bodyPr/>
          <a:lstStyle/>
          <a:p>
            <a:pPr>
              <a:buClr>
                <a:schemeClr val="accent6"/>
              </a:buClr>
              <a:buFont typeface="Wingdings" pitchFamily="2" charset="2"/>
              <a:buChar char="ü"/>
            </a:pPr>
            <a:r>
              <a:rPr lang="en-US" sz="1600" dirty="0"/>
              <a:t>Supports SPTS and MPTS output formats over multicast or unicast</a:t>
            </a:r>
          </a:p>
          <a:p>
            <a:pPr>
              <a:buClr>
                <a:schemeClr val="accent6"/>
              </a:buClr>
              <a:buFont typeface="Wingdings" pitchFamily="2" charset="2"/>
              <a:buChar char="ü"/>
            </a:pPr>
            <a:r>
              <a:rPr lang="en-US" sz="1600" dirty="0"/>
              <a:t>Supports HD/SD, MPEG-2 or H.264 program streams</a:t>
            </a:r>
          </a:p>
          <a:p>
            <a:pPr>
              <a:buClr>
                <a:schemeClr val="accent6"/>
              </a:buClr>
              <a:buFont typeface="Wingdings" pitchFamily="2" charset="2"/>
              <a:buChar char="ü"/>
            </a:pPr>
            <a:r>
              <a:rPr lang="en-US" sz="1600" dirty="0"/>
              <a:t>Output in </a:t>
            </a:r>
            <a:r>
              <a:rPr lang="en-US" sz="1600" dirty="0" err="1"/>
              <a:t>Pro:Idiom</a:t>
            </a:r>
            <a:r>
              <a:rPr lang="en-US" sz="1600" baseline="30000" dirty="0"/>
              <a:t>®</a:t>
            </a:r>
            <a:r>
              <a:rPr lang="en-US" sz="1600" dirty="0"/>
              <a:t> encrypted, </a:t>
            </a:r>
            <a:r>
              <a:rPr lang="en-US" sz="1600" dirty="0" err="1"/>
              <a:t>Verimatrix</a:t>
            </a:r>
            <a:r>
              <a:rPr lang="en-US" sz="1600" baseline="30000" dirty="0"/>
              <a:t>®</a:t>
            </a:r>
            <a:r>
              <a:rPr lang="en-US" sz="1600" dirty="0"/>
              <a:t> encrypted, AES128 Fixed Key encrypted or clear IP streams</a:t>
            </a:r>
          </a:p>
          <a:p>
            <a:pPr>
              <a:buClr>
                <a:schemeClr val="accent6"/>
              </a:buClr>
              <a:buFont typeface="Wingdings" pitchFamily="2" charset="2"/>
              <a:buChar char="ü"/>
            </a:pPr>
            <a:r>
              <a:rPr lang="en-US" sz="1600" dirty="0"/>
              <a:t>Includes configurable EPG (Electronic Program Guide) channel</a:t>
            </a:r>
          </a:p>
          <a:p>
            <a:pPr>
              <a:buClr>
                <a:schemeClr val="accent6"/>
              </a:buClr>
              <a:buFont typeface="Wingdings" pitchFamily="2" charset="2"/>
              <a:buChar char="ü"/>
            </a:pPr>
            <a:r>
              <a:rPr lang="en-US" sz="1600" dirty="0"/>
              <a:t>Allows for PSIP VCT insertion for virtual channel mapping</a:t>
            </a:r>
          </a:p>
          <a:p>
            <a:pPr>
              <a:buClr>
                <a:schemeClr val="accent6"/>
              </a:buClr>
              <a:buFont typeface="Wingdings" pitchFamily="2" charset="2"/>
              <a:buChar char="ü"/>
            </a:pPr>
            <a:r>
              <a:rPr lang="en-US" sz="1600" dirty="0"/>
              <a:t>Supports </a:t>
            </a:r>
            <a:r>
              <a:rPr lang="en-US" sz="1600" dirty="0" err="1"/>
              <a:t>MediaCipher</a:t>
            </a:r>
            <a:r>
              <a:rPr lang="en-US" sz="1600" baseline="30000" dirty="0"/>
              <a:t>®</a:t>
            </a:r>
            <a:r>
              <a:rPr lang="en-US" sz="1600" dirty="0"/>
              <a:t>, </a:t>
            </a:r>
            <a:r>
              <a:rPr lang="en-US" sz="1600" dirty="0" err="1"/>
              <a:t>PowerKEY</a:t>
            </a:r>
            <a:r>
              <a:rPr lang="en-US" sz="1600" baseline="30000" dirty="0"/>
              <a:t>®</a:t>
            </a:r>
            <a:r>
              <a:rPr lang="en-US" sz="1600" dirty="0"/>
              <a:t> or NDS</a:t>
            </a:r>
            <a:r>
              <a:rPr lang="en-US" sz="1600" baseline="30000" dirty="0"/>
              <a:t>®</a:t>
            </a:r>
            <a:r>
              <a:rPr lang="en-US" sz="1600" dirty="0"/>
              <a:t> </a:t>
            </a:r>
            <a:r>
              <a:rPr lang="en-US" sz="1600" dirty="0" err="1"/>
              <a:t>CableCARD</a:t>
            </a:r>
            <a:r>
              <a:rPr lang="en-US" sz="1600" dirty="0"/>
              <a:t>™ based decryption</a:t>
            </a:r>
          </a:p>
          <a:p>
            <a:pPr>
              <a:buClr>
                <a:schemeClr val="accent6"/>
              </a:buClr>
              <a:buFont typeface="Wingdings" pitchFamily="2" charset="2"/>
              <a:buChar char="ü"/>
            </a:pPr>
            <a:r>
              <a:rPr lang="en-US" sz="1600" dirty="0"/>
              <a:t>Support for SCTE-18 EAS override functionality</a:t>
            </a:r>
          </a:p>
          <a:p>
            <a:pPr marL="0" indent="0">
              <a:buClr>
                <a:schemeClr val="accent6"/>
              </a:buClr>
              <a:buNone/>
            </a:pPr>
            <a:endParaRPr lang="en-US" sz="1800" dirty="0"/>
          </a:p>
        </p:txBody>
      </p:sp>
      <p:pic>
        <p:nvPicPr>
          <p:cNvPr id="7" name="Picture 2">
            <a:extLst>
              <a:ext uri="{FF2B5EF4-FFF2-40B4-BE49-F238E27FC236}">
                <a16:creationId xmlns:a16="http://schemas.microsoft.com/office/drawing/2014/main" id="{F0D16CE7-01E2-A445-A45B-9949FD9690B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895086" y="936235"/>
            <a:ext cx="2868650" cy="1018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41834E5-DA55-7F43-8D08-298756880B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86402" y="1984930"/>
            <a:ext cx="1767607" cy="389653"/>
          </a:xfrm>
          <a:prstGeom prst="rect">
            <a:avLst/>
          </a:prstGeom>
        </p:spPr>
      </p:pic>
      <p:sp>
        <p:nvSpPr>
          <p:cNvPr id="11" name="TextBox 10">
            <a:hlinkClick r:id="rId5" action="ppaction://hlinksldjump"/>
            <a:extLst>
              <a:ext uri="{FF2B5EF4-FFF2-40B4-BE49-F238E27FC236}">
                <a16:creationId xmlns:a16="http://schemas.microsoft.com/office/drawing/2014/main" id="{DE41BB7E-E7D7-1C41-9BB0-57F053B2AF55}"/>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6EF2FDD6-27C5-B54E-97E0-109ADCD85136}"/>
              </a:ext>
            </a:extLst>
          </p:cNvPr>
          <p:cNvSpPr>
            <a:spLocks noGrp="1"/>
          </p:cNvSpPr>
          <p:nvPr>
            <p:ph type="sldNum" sz="quarter" idx="4"/>
          </p:nvPr>
        </p:nvSpPr>
        <p:spPr/>
        <p:txBody>
          <a:bodyPr/>
          <a:lstStyle/>
          <a:p>
            <a:fld id="{F22B260D-D430-D34B-9B6E-0F9FDE559292}" type="slidenum">
              <a:rPr lang="en-US" smtClean="0"/>
              <a:pPr/>
              <a:t>6</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37085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E1415E-B6F5-1E4D-8606-6BDBF1A20BF0}"/>
              </a:ext>
            </a:extLst>
          </p:cNvPr>
          <p:cNvSpPr/>
          <p:nvPr/>
        </p:nvSpPr>
        <p:spPr>
          <a:xfrm>
            <a:off x="5692491" y="0"/>
            <a:ext cx="3273840" cy="3066023"/>
          </a:xfrm>
          <a:prstGeom prst="rect">
            <a:avLst/>
          </a:prstGeom>
          <a:gradFill>
            <a:gsLst>
              <a:gs pos="0">
                <a:schemeClr val="bg1"/>
              </a:gs>
              <a:gs pos="100000">
                <a:schemeClr val="bg1">
                  <a:lumMod val="8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itle 4">
            <a:extLst>
              <a:ext uri="{FF2B5EF4-FFF2-40B4-BE49-F238E27FC236}">
                <a16:creationId xmlns:a16="http://schemas.microsoft.com/office/drawing/2014/main" id="{FC2BA97D-5133-8F4C-90B1-CCD8BC3EE412}"/>
              </a:ext>
            </a:extLst>
          </p:cNvPr>
          <p:cNvSpPr>
            <a:spLocks noGrp="1"/>
          </p:cNvSpPr>
          <p:nvPr>
            <p:ph type="title"/>
          </p:nvPr>
        </p:nvSpPr>
        <p:spPr/>
        <p:txBody>
          <a:bodyPr>
            <a:normAutofit/>
          </a:bodyPr>
          <a:lstStyle/>
          <a:p>
            <a:r>
              <a:rPr lang="en-US" dirty="0"/>
              <a:t>Key Features</a:t>
            </a:r>
          </a:p>
        </p:txBody>
      </p:sp>
      <p:sp>
        <p:nvSpPr>
          <p:cNvPr id="6" name="Content Placeholder 5">
            <a:extLst>
              <a:ext uri="{FF2B5EF4-FFF2-40B4-BE49-F238E27FC236}">
                <a16:creationId xmlns:a16="http://schemas.microsoft.com/office/drawing/2014/main" id="{1D750ED3-D88F-CC4F-B7B8-5D20DFD5B505}"/>
              </a:ext>
            </a:extLst>
          </p:cNvPr>
          <p:cNvSpPr>
            <a:spLocks noGrp="1"/>
          </p:cNvSpPr>
          <p:nvPr>
            <p:ph idx="1"/>
          </p:nvPr>
        </p:nvSpPr>
        <p:spPr>
          <a:xfrm>
            <a:off x="457200" y="936235"/>
            <a:ext cx="4817165" cy="3658388"/>
          </a:xfrm>
        </p:spPr>
        <p:txBody>
          <a:bodyPr/>
          <a:lstStyle/>
          <a:p>
            <a:pPr>
              <a:lnSpc>
                <a:spcPct val="100000"/>
              </a:lnSpc>
              <a:buClr>
                <a:schemeClr val="accent6"/>
              </a:buClr>
              <a:buFont typeface="Wingdings" pitchFamily="2" charset="2"/>
              <a:buChar char="ü"/>
            </a:pPr>
            <a:r>
              <a:rPr lang="en-US" sz="1600" dirty="0"/>
              <a:t>Supports QAM carrier demodulation containing complete multiplexes of encrypted streams from a cable plant and conversion of the multiplexes for retransmission using the MUX Pass Through QAM to IP mode</a:t>
            </a:r>
          </a:p>
          <a:p>
            <a:pPr>
              <a:lnSpc>
                <a:spcPct val="100000"/>
              </a:lnSpc>
              <a:buClr>
                <a:schemeClr val="accent6"/>
              </a:buClr>
              <a:buFont typeface="Wingdings" pitchFamily="2" charset="2"/>
              <a:buChar char="ü"/>
            </a:pPr>
            <a:r>
              <a:rPr lang="en-US" sz="1600" dirty="0"/>
              <a:t>Field-upgradeable for channel capacity expansion</a:t>
            </a:r>
          </a:p>
          <a:p>
            <a:pPr>
              <a:lnSpc>
                <a:spcPct val="100000"/>
              </a:lnSpc>
              <a:buClr>
                <a:schemeClr val="accent6"/>
              </a:buClr>
              <a:buFont typeface="Wingdings" pitchFamily="2" charset="2"/>
              <a:buChar char="ü"/>
            </a:pPr>
            <a:r>
              <a:rPr lang="en-US" sz="1600" dirty="0"/>
              <a:t>Easy-to-use, web-based UI for remote configuration, management and monitoring</a:t>
            </a:r>
          </a:p>
          <a:p>
            <a:pPr>
              <a:lnSpc>
                <a:spcPct val="100000"/>
              </a:lnSpc>
              <a:buClr>
                <a:schemeClr val="accent6"/>
              </a:buClr>
              <a:buFont typeface="Wingdings" pitchFamily="2" charset="2"/>
              <a:buChar char="ü"/>
            </a:pPr>
            <a:r>
              <a:rPr lang="en-US" sz="1600" dirty="0"/>
              <a:t>Proactively mass-monitorable via ATXs </a:t>
            </a:r>
            <a:r>
              <a:rPr lang="en-US" sz="1600" dirty="0" err="1"/>
              <a:t>UCrypt</a:t>
            </a:r>
            <a:r>
              <a:rPr lang="en-US" sz="1600" dirty="0"/>
              <a:t> Monitoring Server</a:t>
            </a:r>
          </a:p>
        </p:txBody>
      </p:sp>
      <p:pic>
        <p:nvPicPr>
          <p:cNvPr id="7" name="Picture 2">
            <a:extLst>
              <a:ext uri="{FF2B5EF4-FFF2-40B4-BE49-F238E27FC236}">
                <a16:creationId xmlns:a16="http://schemas.microsoft.com/office/drawing/2014/main" id="{F0D16CE7-01E2-A445-A45B-9949FD9690B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895086" y="936235"/>
            <a:ext cx="2868650" cy="10188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41834E5-DA55-7F43-8D08-298756880B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86402" y="1984930"/>
            <a:ext cx="1767607" cy="389653"/>
          </a:xfrm>
          <a:prstGeom prst="rect">
            <a:avLst/>
          </a:prstGeom>
        </p:spPr>
      </p:pic>
      <p:sp>
        <p:nvSpPr>
          <p:cNvPr id="11" name="TextBox 10">
            <a:hlinkClick r:id="rId5" action="ppaction://hlinksldjump"/>
            <a:extLst>
              <a:ext uri="{FF2B5EF4-FFF2-40B4-BE49-F238E27FC236}">
                <a16:creationId xmlns:a16="http://schemas.microsoft.com/office/drawing/2014/main" id="{8CE9248A-3FE1-824B-B85B-6B5BAE81B673}"/>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313A564B-10D1-194A-9742-4F04BBE8F65E}"/>
              </a:ext>
            </a:extLst>
          </p:cNvPr>
          <p:cNvSpPr>
            <a:spLocks noGrp="1"/>
          </p:cNvSpPr>
          <p:nvPr>
            <p:ph type="sldNum" sz="quarter" idx="4"/>
          </p:nvPr>
        </p:nvSpPr>
        <p:spPr/>
        <p:txBody>
          <a:bodyPr/>
          <a:lstStyle/>
          <a:p>
            <a:fld id="{F22B260D-D430-D34B-9B6E-0F9FDE559292}" type="slidenum">
              <a:rPr lang="en-US" smtClean="0"/>
              <a:pPr/>
              <a:t>7</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77533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C253AEDA-A04F-E443-B166-08C4CE372D7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3207027" cy="5195692"/>
          </a:xfrm>
        </p:spPr>
      </p:pic>
      <p:sp>
        <p:nvSpPr>
          <p:cNvPr id="21" name="Rectangle 20">
            <a:extLst>
              <a:ext uri="{FF2B5EF4-FFF2-40B4-BE49-F238E27FC236}">
                <a16:creationId xmlns:a16="http://schemas.microsoft.com/office/drawing/2014/main" id="{9D1F9D4F-565F-1F4E-8EA7-CB23322337D2}"/>
              </a:ext>
            </a:extLst>
          </p:cNvPr>
          <p:cNvSpPr/>
          <p:nvPr/>
        </p:nvSpPr>
        <p:spPr>
          <a:xfrm>
            <a:off x="1" y="2406815"/>
            <a:ext cx="3207026" cy="2736685"/>
          </a:xfrm>
          <a:prstGeom prst="rect">
            <a:avLst/>
          </a:prstGeom>
          <a:gradFill>
            <a:gsLst>
              <a:gs pos="0">
                <a:schemeClr val="tx1">
                  <a:alpha val="57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Content Placeholder 5">
            <a:extLst>
              <a:ext uri="{FF2B5EF4-FFF2-40B4-BE49-F238E27FC236}">
                <a16:creationId xmlns:a16="http://schemas.microsoft.com/office/drawing/2014/main" id="{435635A7-90A2-174A-A3BA-2EDFA867124C}"/>
              </a:ext>
            </a:extLst>
          </p:cNvPr>
          <p:cNvSpPr>
            <a:spLocks noGrp="1"/>
          </p:cNvSpPr>
          <p:nvPr>
            <p:ph idx="1"/>
          </p:nvPr>
        </p:nvSpPr>
        <p:spPr>
          <a:xfrm>
            <a:off x="3567910" y="926796"/>
            <a:ext cx="5118890" cy="3658786"/>
          </a:xfrm>
        </p:spPr>
        <p:txBody>
          <a:bodyPr/>
          <a:lstStyle/>
          <a:p>
            <a:pPr marL="285750" indent="-285750">
              <a:lnSpc>
                <a:spcPct val="100000"/>
              </a:lnSpc>
              <a:spcBef>
                <a:spcPts val="600"/>
              </a:spcBef>
              <a:buClr>
                <a:schemeClr val="accent6"/>
              </a:buClr>
              <a:buFont typeface="Wingdings" pitchFamily="2" charset="2"/>
              <a:buChar char="ü"/>
            </a:pPr>
            <a:r>
              <a:rPr lang="en-US" sz="1700" b="1" dirty="0"/>
              <a:t>Operational Efficiency</a:t>
            </a:r>
            <a:r>
              <a:rPr lang="en-US" sz="1700" dirty="0"/>
              <a:t> – MSOs can reduce costs and operational overhead by streamlining operations for transitioning, and re-encrypting digital IP multicast feeds to other formats</a:t>
            </a:r>
          </a:p>
          <a:p>
            <a:pPr marL="285750" indent="-285750">
              <a:lnSpc>
                <a:spcPct val="100000"/>
              </a:lnSpc>
              <a:spcBef>
                <a:spcPts val="600"/>
              </a:spcBef>
              <a:buClr>
                <a:schemeClr val="accent6"/>
              </a:buClr>
              <a:buFont typeface="Wingdings" pitchFamily="2" charset="2"/>
              <a:buChar char="ü"/>
            </a:pPr>
            <a:r>
              <a:rPr lang="en-US" sz="1700" b="1" dirty="0"/>
              <a:t>Content Security Compliance</a:t>
            </a:r>
            <a:r>
              <a:rPr lang="en-US" sz="1700" dirty="0"/>
              <a:t> – Enables both transport link security (AES128) as well as industry ratified encryption within hospitality &amp; commercial properties for service provider adherence to their content license agreements</a:t>
            </a:r>
          </a:p>
          <a:p>
            <a:pPr marL="285750" indent="-285750">
              <a:lnSpc>
                <a:spcPct val="100000"/>
              </a:lnSpc>
              <a:spcBef>
                <a:spcPts val="600"/>
              </a:spcBef>
              <a:buClr>
                <a:schemeClr val="accent6"/>
              </a:buClr>
              <a:buFont typeface="Wingdings" pitchFamily="2" charset="2"/>
              <a:buChar char="ü"/>
            </a:pPr>
            <a:r>
              <a:rPr lang="en-US" sz="1700" b="1" dirty="0"/>
              <a:t>Reduced Trouble Calls</a:t>
            </a:r>
            <a:r>
              <a:rPr lang="en-US" sz="1700" dirty="0"/>
              <a:t> – Proven track record of long-term operation in mission-critical and high-visibility environments with multiple layers of integrated redundancy and robustness</a:t>
            </a:r>
          </a:p>
        </p:txBody>
      </p:sp>
      <p:sp>
        <p:nvSpPr>
          <p:cNvPr id="5" name="Title 4">
            <a:extLst>
              <a:ext uri="{FF2B5EF4-FFF2-40B4-BE49-F238E27FC236}">
                <a16:creationId xmlns:a16="http://schemas.microsoft.com/office/drawing/2014/main" id="{1AB8B649-153E-FF4E-B50A-6CD1C7825C3E}"/>
              </a:ext>
            </a:extLst>
          </p:cNvPr>
          <p:cNvSpPr>
            <a:spLocks noGrp="1"/>
          </p:cNvSpPr>
          <p:nvPr>
            <p:ph type="title"/>
          </p:nvPr>
        </p:nvSpPr>
        <p:spPr/>
        <p:txBody>
          <a:bodyPr>
            <a:normAutofit/>
          </a:bodyPr>
          <a:lstStyle/>
          <a:p>
            <a:r>
              <a:rPr lang="en-US" dirty="0"/>
              <a:t>Key Benefits</a:t>
            </a:r>
          </a:p>
        </p:txBody>
      </p:sp>
      <p:pic>
        <p:nvPicPr>
          <p:cNvPr id="9" name="Picture 2">
            <a:extLst>
              <a:ext uri="{FF2B5EF4-FFF2-40B4-BE49-F238E27FC236}">
                <a16:creationId xmlns:a16="http://schemas.microsoft.com/office/drawing/2014/main" id="{88A29C5E-A482-2B48-A54E-337D18F9963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37058" y="3351462"/>
            <a:ext cx="2385915" cy="847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B12E194-8687-1E48-98A3-6E15EA1979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153" y="4262670"/>
            <a:ext cx="1306719" cy="272337"/>
          </a:xfrm>
          <a:prstGeom prst="rect">
            <a:avLst/>
          </a:prstGeom>
        </p:spPr>
      </p:pic>
      <p:sp>
        <p:nvSpPr>
          <p:cNvPr id="11" name="TextBox 10">
            <a:hlinkClick r:id="rId6" action="ppaction://hlinksldjump"/>
            <a:extLst>
              <a:ext uri="{FF2B5EF4-FFF2-40B4-BE49-F238E27FC236}">
                <a16:creationId xmlns:a16="http://schemas.microsoft.com/office/drawing/2014/main" id="{A65D269B-B056-F547-9769-A128CF93A39E}"/>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CA357EF4-3FB9-7341-8F2D-A61ED54710D7}"/>
              </a:ext>
            </a:extLst>
          </p:cNvPr>
          <p:cNvSpPr>
            <a:spLocks noGrp="1"/>
          </p:cNvSpPr>
          <p:nvPr>
            <p:ph type="sldNum" sz="quarter" idx="4"/>
          </p:nvPr>
        </p:nvSpPr>
        <p:spPr/>
        <p:txBody>
          <a:bodyPr/>
          <a:lstStyle/>
          <a:p>
            <a:fld id="{F22B260D-D430-D34B-9B6E-0F9FDE559292}" type="slidenum">
              <a:rPr lang="en-US" smtClean="0"/>
              <a:pPr/>
              <a:t>8</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16594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C253AEDA-A04F-E443-B166-08C4CE372D7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3207027" cy="5195692"/>
          </a:xfrm>
        </p:spPr>
      </p:pic>
      <p:sp>
        <p:nvSpPr>
          <p:cNvPr id="21" name="Rectangle 20">
            <a:extLst>
              <a:ext uri="{FF2B5EF4-FFF2-40B4-BE49-F238E27FC236}">
                <a16:creationId xmlns:a16="http://schemas.microsoft.com/office/drawing/2014/main" id="{9D1F9D4F-565F-1F4E-8EA7-CB23322337D2}"/>
              </a:ext>
            </a:extLst>
          </p:cNvPr>
          <p:cNvSpPr/>
          <p:nvPr/>
        </p:nvSpPr>
        <p:spPr>
          <a:xfrm>
            <a:off x="1" y="2406815"/>
            <a:ext cx="3207026" cy="2736685"/>
          </a:xfrm>
          <a:prstGeom prst="rect">
            <a:avLst/>
          </a:prstGeom>
          <a:gradFill>
            <a:gsLst>
              <a:gs pos="0">
                <a:schemeClr val="tx1">
                  <a:alpha val="57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Content Placeholder 5">
            <a:extLst>
              <a:ext uri="{FF2B5EF4-FFF2-40B4-BE49-F238E27FC236}">
                <a16:creationId xmlns:a16="http://schemas.microsoft.com/office/drawing/2014/main" id="{435635A7-90A2-174A-A3BA-2EDFA867124C}"/>
              </a:ext>
            </a:extLst>
          </p:cNvPr>
          <p:cNvSpPr>
            <a:spLocks noGrp="1"/>
          </p:cNvSpPr>
          <p:nvPr>
            <p:ph idx="1"/>
          </p:nvPr>
        </p:nvSpPr>
        <p:spPr>
          <a:xfrm>
            <a:off x="3567910" y="926796"/>
            <a:ext cx="5118890" cy="3658786"/>
          </a:xfrm>
        </p:spPr>
        <p:txBody>
          <a:bodyPr/>
          <a:lstStyle/>
          <a:p>
            <a:pPr marL="285750" indent="-285750">
              <a:lnSpc>
                <a:spcPct val="100000"/>
              </a:lnSpc>
              <a:spcBef>
                <a:spcPts val="600"/>
              </a:spcBef>
              <a:buClr>
                <a:schemeClr val="accent6"/>
              </a:buClr>
              <a:buFont typeface="Wingdings" pitchFamily="2" charset="2"/>
              <a:buChar char="ü"/>
            </a:pPr>
            <a:r>
              <a:rPr lang="en-US" b="1" dirty="0"/>
              <a:t>Ease of Deployment</a:t>
            </a:r>
            <a:r>
              <a:rPr lang="en-US" dirty="0"/>
              <a:t> – Enterprise-grade features, such as remote configuration and monitoring capability, including the ability to pro-actively monitor deployed devices via a central </a:t>
            </a:r>
            <a:r>
              <a:rPr lang="en-US" dirty="0" err="1"/>
              <a:t>UCrypt</a:t>
            </a:r>
            <a:r>
              <a:rPr lang="en-US" dirty="0"/>
              <a:t> Monitoring Server instance, makes it easier for MSOs and other service providers to keep tabs on the health of their networks</a:t>
            </a:r>
          </a:p>
          <a:p>
            <a:pPr marL="285750" indent="-285750">
              <a:lnSpc>
                <a:spcPct val="100000"/>
              </a:lnSpc>
              <a:spcBef>
                <a:spcPts val="600"/>
              </a:spcBef>
              <a:buClr>
                <a:schemeClr val="accent6"/>
              </a:buClr>
              <a:buFont typeface="Wingdings" pitchFamily="2" charset="2"/>
              <a:buChar char="ü"/>
            </a:pPr>
            <a:r>
              <a:rPr lang="en-US" b="1" dirty="0"/>
              <a:t>Cost Efficiency</a:t>
            </a:r>
            <a:r>
              <a:rPr lang="en-US" dirty="0"/>
              <a:t> – Superior processing capacity at competitive pricing allows service providers to meet their required ROI for servicing commercial and hospitality accounts</a:t>
            </a:r>
          </a:p>
        </p:txBody>
      </p:sp>
      <p:sp>
        <p:nvSpPr>
          <p:cNvPr id="5" name="Title 4">
            <a:extLst>
              <a:ext uri="{FF2B5EF4-FFF2-40B4-BE49-F238E27FC236}">
                <a16:creationId xmlns:a16="http://schemas.microsoft.com/office/drawing/2014/main" id="{1AB8B649-153E-FF4E-B50A-6CD1C7825C3E}"/>
              </a:ext>
            </a:extLst>
          </p:cNvPr>
          <p:cNvSpPr>
            <a:spLocks noGrp="1"/>
          </p:cNvSpPr>
          <p:nvPr>
            <p:ph type="title"/>
          </p:nvPr>
        </p:nvSpPr>
        <p:spPr/>
        <p:txBody>
          <a:bodyPr>
            <a:normAutofit/>
          </a:bodyPr>
          <a:lstStyle/>
          <a:p>
            <a:r>
              <a:rPr lang="en-US" dirty="0"/>
              <a:t>Key Benefits</a:t>
            </a:r>
          </a:p>
        </p:txBody>
      </p:sp>
      <p:pic>
        <p:nvPicPr>
          <p:cNvPr id="9" name="Picture 2">
            <a:extLst>
              <a:ext uri="{FF2B5EF4-FFF2-40B4-BE49-F238E27FC236}">
                <a16:creationId xmlns:a16="http://schemas.microsoft.com/office/drawing/2014/main" id="{88A29C5E-A482-2B48-A54E-337D18F9963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37058" y="3351462"/>
            <a:ext cx="2385915" cy="8473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B12E194-8687-1E48-98A3-6E15EA1979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0153" y="4262670"/>
            <a:ext cx="1306719" cy="272337"/>
          </a:xfrm>
          <a:prstGeom prst="rect">
            <a:avLst/>
          </a:prstGeom>
        </p:spPr>
      </p:pic>
      <p:sp>
        <p:nvSpPr>
          <p:cNvPr id="11" name="TextBox 10">
            <a:hlinkClick r:id="rId6" action="ppaction://hlinksldjump"/>
            <a:extLst>
              <a:ext uri="{FF2B5EF4-FFF2-40B4-BE49-F238E27FC236}">
                <a16:creationId xmlns:a16="http://schemas.microsoft.com/office/drawing/2014/main" id="{C1DFA62E-4979-2C4E-9E74-7A9E9ED4BF23}"/>
              </a:ext>
            </a:extLst>
          </p:cNvPr>
          <p:cNvSpPr txBox="1"/>
          <p:nvPr/>
        </p:nvSpPr>
        <p:spPr>
          <a:xfrm>
            <a:off x="8420986" y="4667694"/>
            <a:ext cx="723014" cy="369332"/>
          </a:xfrm>
          <a:prstGeom prst="rect">
            <a:avLst/>
          </a:prstGeom>
          <a:noFill/>
        </p:spPr>
        <p:txBody>
          <a:bodyPr wrap="square" rtlCol="0">
            <a:spAutoFit/>
          </a:bodyPr>
          <a:lstStyle/>
          <a:p>
            <a:endParaRPr lang="en-US" dirty="0"/>
          </a:p>
        </p:txBody>
      </p:sp>
      <p:sp>
        <p:nvSpPr>
          <p:cNvPr id="4" name="Slide Number Placeholder 3">
            <a:extLst>
              <a:ext uri="{FF2B5EF4-FFF2-40B4-BE49-F238E27FC236}">
                <a16:creationId xmlns:a16="http://schemas.microsoft.com/office/drawing/2014/main" id="{C5EDCEF8-5F36-3041-A741-295391175C7A}"/>
              </a:ext>
            </a:extLst>
          </p:cNvPr>
          <p:cNvSpPr>
            <a:spLocks noGrp="1"/>
          </p:cNvSpPr>
          <p:nvPr>
            <p:ph type="sldNum" sz="quarter" idx="4"/>
          </p:nvPr>
        </p:nvSpPr>
        <p:spPr/>
        <p:txBody>
          <a:bodyPr/>
          <a:lstStyle/>
          <a:p>
            <a:fld id="{F22B260D-D430-D34B-9B6E-0F9FDE559292}" type="slidenum">
              <a:rPr lang="en-US" smtClean="0"/>
              <a:pPr/>
              <a:t>9</a:t>
            </a:fld>
            <a:r>
              <a:rPr lang="en-US"/>
              <a:t> </a:t>
            </a:r>
            <a:r>
              <a:rPr lang="en-US" b="0"/>
              <a:t>| ATX </a:t>
            </a:r>
            <a:r>
              <a:rPr lang="en-US" b="0" i="1"/>
              <a:t>Confidential &amp; Proprietary</a:t>
            </a:r>
            <a:endParaRPr lang="en-US" b="0" i="1" dirty="0"/>
          </a:p>
        </p:txBody>
      </p:sp>
    </p:spTree>
    <p:extLst>
      <p:ext uri="{BB962C8B-B14F-4D97-AF65-F5344CB8AC3E}">
        <p14:creationId xmlns:p14="http://schemas.microsoft.com/office/powerpoint/2010/main" val="222601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ATX Networks Color Theme">
      <a:dk1>
        <a:sysClr val="windowText" lastClr="000000"/>
      </a:dk1>
      <a:lt1>
        <a:sysClr val="window" lastClr="FFFFFF"/>
      </a:lt1>
      <a:dk2>
        <a:srgbClr val="1E4287"/>
      </a:dk2>
      <a:lt2>
        <a:srgbClr val="EEECE1"/>
      </a:lt2>
      <a:accent1>
        <a:srgbClr val="27AAE1"/>
      </a:accent1>
      <a:accent2>
        <a:srgbClr val="774D8D"/>
      </a:accent2>
      <a:accent3>
        <a:srgbClr val="EF4026"/>
      </a:accent3>
      <a:accent4>
        <a:srgbClr val="E77D24"/>
      </a:accent4>
      <a:accent5>
        <a:srgbClr val="FFE400"/>
      </a:accent5>
      <a:accent6>
        <a:srgbClr val="80B241"/>
      </a:accent6>
      <a:hlink>
        <a:srgbClr val="26AAE1"/>
      </a:hlink>
      <a:folHlink>
        <a:srgbClr val="1E42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llateral_x0020_Type xmlns="a6744772-9ed3-45d7-8292-7e4c019da892">9</Collateral_x0020_Type>
    <Product xmlns="a6744772-9ed3-45d7-8292-7e4c019da892">
      <Value>48</Value>
      <Value>21</Value>
      <Value>24</Value>
      <Value>22</Value>
    </Product>
    <Solutions xmlns="a6744772-9ed3-45d7-8292-7e4c019da892">
      <Value>2</Value>
    </Solutions>
    <Audience_x0020_Usage xmlns="a6b585ef-fb3b-4354-8fcc-ae3ed113a3bd">2</Audience_x0020_Usag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D335B32945EB49968E35CF7523E151" ma:contentTypeVersion="9" ma:contentTypeDescription="Create a new document." ma:contentTypeScope="" ma:versionID="d9e9e9548b68b2fff41ea4d09176b808">
  <xsd:schema xmlns:xsd="http://www.w3.org/2001/XMLSchema" xmlns:xs="http://www.w3.org/2001/XMLSchema" xmlns:p="http://schemas.microsoft.com/office/2006/metadata/properties" xmlns:ns2="a6744772-9ed3-45d7-8292-7e4c019da892" xmlns:ns3="a6b585ef-fb3b-4354-8fcc-ae3ed113a3bd" targetNamespace="http://schemas.microsoft.com/office/2006/metadata/properties" ma:root="true" ma:fieldsID="0a528b96b0151fc1dac76c2c3161ec2a" ns2:_="" ns3:_="">
    <xsd:import namespace="a6744772-9ed3-45d7-8292-7e4c019da892"/>
    <xsd:import namespace="a6b585ef-fb3b-4354-8fcc-ae3ed113a3bd"/>
    <xsd:element name="properties">
      <xsd:complexType>
        <xsd:sequence>
          <xsd:element name="documentManagement">
            <xsd:complexType>
              <xsd:all>
                <xsd:element ref="ns2:Product" minOccurs="0"/>
                <xsd:element ref="ns3:MediaServiceMetadata" minOccurs="0"/>
                <xsd:element ref="ns3:MediaServiceFastMetadata" minOccurs="0"/>
                <xsd:element ref="ns3:MediaServiceDateTaken" minOccurs="0"/>
                <xsd:element ref="ns2:Collateral_x0020_Type" minOccurs="0"/>
                <xsd:element ref="ns2:SharedWithUsers" minOccurs="0"/>
                <xsd:element ref="ns2:SharedWithDetails" minOccurs="0"/>
                <xsd:element ref="ns2:Solutions" minOccurs="0"/>
                <xsd:element ref="ns3:Audience_x0020_Us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744772-9ed3-45d7-8292-7e4c019da892" elementFormDefault="qualified">
    <xsd:import namespace="http://schemas.microsoft.com/office/2006/documentManagement/types"/>
    <xsd:import namespace="http://schemas.microsoft.com/office/infopath/2007/PartnerControls"/>
    <xsd:element name="Product" ma:index="8" nillable="true" ma:displayName="Products" ma:list="{985acb60-f1a6-4397-aeb5-a057b9d87f8f}" ma:internalName="Product" ma:showField="Title" ma:web="a6744772-9ed3-45d7-8292-7e4c019da892">
      <xsd:complexType>
        <xsd:complexContent>
          <xsd:extension base="dms:MultiChoiceLookup">
            <xsd:sequence>
              <xsd:element name="Value" type="dms:Lookup" maxOccurs="unbounded" minOccurs="0" nillable="true"/>
            </xsd:sequence>
          </xsd:extension>
        </xsd:complexContent>
      </xsd:complexType>
    </xsd:element>
    <xsd:element name="Collateral_x0020_Type" ma:index="12" nillable="true" ma:displayName="Collateral Type" ma:list="{eade888e-50b6-473b-a3fc-d16f43fd2961}" ma:internalName="Collateral_x0020_Type" ma:showField="Title" ma:web="a6744772-9ed3-45d7-8292-7e4c019da892">
      <xsd:simpleType>
        <xsd:restriction base="dms:Lookup"/>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olutions" ma:index="15" nillable="true" ma:displayName="Solutions" ma:list="{2140f822-4b3f-4b85-8b53-512c82d60a4e}" ma:internalName="Solutions" ma:showField="Title" ma:web="a6744772-9ed3-45d7-8292-7e4c019da89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6b585ef-fb3b-4354-8fcc-ae3ed113a3bd"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Audience_x0020_Usage" ma:index="16" nillable="true" ma:displayName="Audience Usage" ma:list="{18bb841d-95c5-4c3e-b875-77d8fbd359cd}" ma:internalName="Audience_x0020_Usage"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B0139A-8A4A-4B32-AC7B-809A51FF8659}">
  <ds:schemaRefs>
    <ds:schemaRef ds:uri="http://purl.org/dc/dcmitype/"/>
    <ds:schemaRef ds:uri="http://schemas.microsoft.com/office/2006/documentManagement/types"/>
    <ds:schemaRef ds:uri="http://www.w3.org/XML/1998/namespace"/>
    <ds:schemaRef ds:uri="a6b585ef-fb3b-4354-8fcc-ae3ed113a3bd"/>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a6744772-9ed3-45d7-8292-7e4c019da892"/>
    <ds:schemaRef ds:uri="http://purl.org/dc/terms/"/>
  </ds:schemaRefs>
</ds:datastoreItem>
</file>

<file path=customXml/itemProps2.xml><?xml version="1.0" encoding="utf-8"?>
<ds:datastoreItem xmlns:ds="http://schemas.openxmlformats.org/officeDocument/2006/customXml" ds:itemID="{8086AA47-A8EC-4A59-A17E-7467DB6078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744772-9ed3-45d7-8292-7e4c019da892"/>
    <ds:schemaRef ds:uri="a6b585ef-fb3b-4354-8fcc-ae3ed113a3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C0E562-4BE1-4B78-85EB-3C2DAAA68F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32453</TotalTime>
  <Words>1354</Words>
  <Application>Microsoft Macintosh PowerPoint</Application>
  <PresentationFormat>On-screen Show (16:9)</PresentationFormat>
  <Paragraphs>195</Paragraphs>
  <Slides>21</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Wingdings</vt:lpstr>
      <vt:lpstr>1_Office Theme</vt:lpstr>
      <vt:lpstr>PowerPoint Presentation</vt:lpstr>
      <vt:lpstr>Bulk Media Delivery</vt:lpstr>
      <vt:lpstr>UCRYPT CABLE GATEWAYS Media Distribution Gateways</vt:lpstr>
      <vt:lpstr>UCrypt® Cable Gateways</vt:lpstr>
      <vt:lpstr>UCrypt Cable Gateways</vt:lpstr>
      <vt:lpstr>Key Features</vt:lpstr>
      <vt:lpstr>Key Features</vt:lpstr>
      <vt:lpstr>Key Benefits</vt:lpstr>
      <vt:lpstr>Key Benefits</vt:lpstr>
      <vt:lpstr>UCrypt Cable Gateways – QAM Inputs</vt:lpstr>
      <vt:lpstr>Key Application: QAM to QAM</vt:lpstr>
      <vt:lpstr>Key Application: QAM to IP</vt:lpstr>
      <vt:lpstr>UCrypt Cable Gateway – IP Inputs</vt:lpstr>
      <vt:lpstr>Key Application: IP to QAM</vt:lpstr>
      <vt:lpstr>Deployment Example – IP to IP</vt:lpstr>
      <vt:lpstr>miniCMTS200a Cable Modem Termination Solution</vt:lpstr>
      <vt:lpstr>miniCMTS200a</vt:lpstr>
      <vt:lpstr>miniCMTS200a</vt:lpstr>
      <vt:lpstr>Product Overview – miniCMTS200a</vt:lpstr>
      <vt:lpstr>Key Features – miniCMTS200a</vt:lpstr>
      <vt:lpstr>Key Benefits</vt:lpstr>
    </vt:vector>
  </TitlesOfParts>
  <Company>Stith Graphics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Stacey Stith</dc:creator>
  <cp:lastModifiedBy>Stacey Stith</cp:lastModifiedBy>
  <cp:revision>525</cp:revision>
  <cp:lastPrinted>2018-04-02T22:05:55Z</cp:lastPrinted>
  <dcterms:created xsi:type="dcterms:W3CDTF">2018-02-13T21:57:05Z</dcterms:created>
  <dcterms:modified xsi:type="dcterms:W3CDTF">2018-11-29T19:21:56Z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0x010100A9D335B32945EB49968E35CF7523E151</vt:lpwstr>
  </property>
</Properties>
</file>