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1.jpg" ContentType="image/pn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3"/>
  </p:notesMasterIdLst>
  <p:handoutMasterIdLst>
    <p:handoutMasterId r:id="rId24"/>
  </p:handoutMasterIdLst>
  <p:sldIdLst>
    <p:sldId id="1377" r:id="rId5"/>
    <p:sldId id="257" r:id="rId6"/>
    <p:sldId id="329" r:id="rId7"/>
    <p:sldId id="330" r:id="rId8"/>
    <p:sldId id="2246" r:id="rId9"/>
    <p:sldId id="2247" r:id="rId10"/>
    <p:sldId id="328" r:id="rId11"/>
    <p:sldId id="2255" r:id="rId12"/>
    <p:sldId id="331" r:id="rId13"/>
    <p:sldId id="2256" r:id="rId14"/>
    <p:sldId id="2248" r:id="rId15"/>
    <p:sldId id="2249" r:id="rId16"/>
    <p:sldId id="2250" r:id="rId17"/>
    <p:sldId id="2251" r:id="rId18"/>
    <p:sldId id="2257" r:id="rId19"/>
    <p:sldId id="2254" r:id="rId20"/>
    <p:sldId id="2252" r:id="rId21"/>
    <p:sldId id="225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D0ED"/>
    <a:srgbClr val="1156B7"/>
    <a:srgbClr val="073346"/>
    <a:srgbClr val="062532"/>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79289" autoAdjust="0"/>
  </p:normalViewPr>
  <p:slideViewPr>
    <p:cSldViewPr snapToGrid="0" snapToObjects="1">
      <p:cViewPr varScale="1">
        <p:scale>
          <a:sx n="216" d="100"/>
          <a:sy n="216" d="100"/>
        </p:scale>
        <p:origin x="2016" y="168"/>
      </p:cViewPr>
      <p:guideLst>
        <p:guide orient="horz" pos="1620"/>
        <p:guide pos="2880"/>
      </p:guideLst>
    </p:cSldViewPr>
  </p:slideViewPr>
  <p:notesTextViewPr>
    <p:cViewPr>
      <p:scale>
        <a:sx n="100" d="100"/>
        <a:sy n="100" d="100"/>
      </p:scale>
      <p:origin x="0" y="0"/>
    </p:cViewPr>
  </p:notesTextViewPr>
  <p:sorterViewPr>
    <p:cViewPr>
      <p:scale>
        <a:sx n="156" d="100"/>
        <a:sy n="15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F47290-A2A0-D045-BCFD-547C79379FB9}" type="datetimeFigureOut">
              <a:rPr lang="en-US" smtClean="0"/>
              <a:t>11/29/18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DE95F9-9416-9047-8FA3-BC71E72BA89C}" type="slidenum">
              <a:rPr lang="en-US" smtClean="0"/>
              <a:t>‹#›</a:t>
            </a:fld>
            <a:endParaRPr lang="en-US"/>
          </a:p>
        </p:txBody>
      </p:sp>
    </p:spTree>
    <p:extLst>
      <p:ext uri="{BB962C8B-B14F-4D97-AF65-F5344CB8AC3E}">
        <p14:creationId xmlns:p14="http://schemas.microsoft.com/office/powerpoint/2010/main" val="30288673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D2406-E32F-0543-9C2F-DE0A34EB1E94}" type="datetimeFigureOut">
              <a:rPr lang="en-US" smtClean="0"/>
              <a:t>11/29/18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E115B-F9A2-2944-B036-0278F0B764A9}" type="slidenum">
              <a:rPr lang="en-US" smtClean="0"/>
              <a:t>‹#›</a:t>
            </a:fld>
            <a:endParaRPr lang="en-US"/>
          </a:p>
        </p:txBody>
      </p:sp>
    </p:spTree>
    <p:extLst>
      <p:ext uri="{BB962C8B-B14F-4D97-AF65-F5344CB8AC3E}">
        <p14:creationId xmlns:p14="http://schemas.microsoft.com/office/powerpoint/2010/main" val="35609443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t>3</a:t>
            </a:fld>
            <a:endParaRPr lang="en-US"/>
          </a:p>
        </p:txBody>
      </p:sp>
    </p:spTree>
    <p:extLst>
      <p:ext uri="{BB962C8B-B14F-4D97-AF65-F5344CB8AC3E}">
        <p14:creationId xmlns:p14="http://schemas.microsoft.com/office/powerpoint/2010/main" val="414251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pPr/>
              <a:t>15</a:t>
            </a:fld>
            <a:endParaRPr lang="en-US"/>
          </a:p>
        </p:txBody>
      </p:sp>
    </p:spTree>
    <p:extLst>
      <p:ext uri="{BB962C8B-B14F-4D97-AF65-F5344CB8AC3E}">
        <p14:creationId xmlns:p14="http://schemas.microsoft.com/office/powerpoint/2010/main" val="144725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t>16</a:t>
            </a:fld>
            <a:endParaRPr lang="en-US"/>
          </a:p>
        </p:txBody>
      </p:sp>
    </p:spTree>
    <p:extLst>
      <p:ext uri="{BB962C8B-B14F-4D97-AF65-F5344CB8AC3E}">
        <p14:creationId xmlns:p14="http://schemas.microsoft.com/office/powerpoint/2010/main" val="4747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69E115B-F9A2-2944-B036-0278F0B764A9}" type="slidenum">
              <a:rPr lang="en-US" smtClean="0"/>
              <a:t>4</a:t>
            </a:fld>
            <a:endParaRPr lang="en-US"/>
          </a:p>
        </p:txBody>
      </p:sp>
    </p:spTree>
    <p:extLst>
      <p:ext uri="{BB962C8B-B14F-4D97-AF65-F5344CB8AC3E}">
        <p14:creationId xmlns:p14="http://schemas.microsoft.com/office/powerpoint/2010/main" val="131481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t>7</a:t>
            </a:fld>
            <a:endParaRPr lang="en-US"/>
          </a:p>
        </p:txBody>
      </p:sp>
    </p:spTree>
    <p:extLst>
      <p:ext uri="{BB962C8B-B14F-4D97-AF65-F5344CB8AC3E}">
        <p14:creationId xmlns:p14="http://schemas.microsoft.com/office/powerpoint/2010/main" val="39132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t>8</a:t>
            </a:fld>
            <a:endParaRPr lang="en-US"/>
          </a:p>
        </p:txBody>
      </p:sp>
    </p:spTree>
    <p:extLst>
      <p:ext uri="{BB962C8B-B14F-4D97-AF65-F5344CB8AC3E}">
        <p14:creationId xmlns:p14="http://schemas.microsoft.com/office/powerpoint/2010/main" val="6728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t>9</a:t>
            </a:fld>
            <a:endParaRPr lang="en-US"/>
          </a:p>
        </p:txBody>
      </p:sp>
    </p:spTree>
    <p:extLst>
      <p:ext uri="{BB962C8B-B14F-4D97-AF65-F5344CB8AC3E}">
        <p14:creationId xmlns:p14="http://schemas.microsoft.com/office/powerpoint/2010/main" val="4747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t>10</a:t>
            </a:fld>
            <a:endParaRPr lang="en-US"/>
          </a:p>
        </p:txBody>
      </p:sp>
    </p:spTree>
    <p:extLst>
      <p:ext uri="{BB962C8B-B14F-4D97-AF65-F5344CB8AC3E}">
        <p14:creationId xmlns:p14="http://schemas.microsoft.com/office/powerpoint/2010/main" val="247937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9E115B-F9A2-2944-B036-0278F0B764A9}" type="slidenum">
              <a:rPr lang="en-US" smtClean="0"/>
              <a:t>12</a:t>
            </a:fld>
            <a:endParaRPr lang="en-US"/>
          </a:p>
        </p:txBody>
      </p:sp>
    </p:spTree>
    <p:extLst>
      <p:ext uri="{BB962C8B-B14F-4D97-AF65-F5344CB8AC3E}">
        <p14:creationId xmlns:p14="http://schemas.microsoft.com/office/powerpoint/2010/main" val="91628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pPr/>
              <a:t>13</a:t>
            </a:fld>
            <a:endParaRPr lang="en-US"/>
          </a:p>
        </p:txBody>
      </p:sp>
    </p:spTree>
    <p:extLst>
      <p:ext uri="{BB962C8B-B14F-4D97-AF65-F5344CB8AC3E}">
        <p14:creationId xmlns:p14="http://schemas.microsoft.com/office/powerpoint/2010/main" val="199324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E115B-F9A2-2944-B036-0278F0B764A9}" type="slidenum">
              <a:rPr lang="en-US" smtClean="0"/>
              <a:pPr/>
              <a:t>14</a:t>
            </a:fld>
            <a:endParaRPr lang="en-US"/>
          </a:p>
        </p:txBody>
      </p:sp>
    </p:spTree>
    <p:extLst>
      <p:ext uri="{BB962C8B-B14F-4D97-AF65-F5344CB8AC3E}">
        <p14:creationId xmlns:p14="http://schemas.microsoft.com/office/powerpoint/2010/main" val="391004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TX Logo Only Blue">
    <p:spTree>
      <p:nvGrpSpPr>
        <p:cNvPr id="1" name=""/>
        <p:cNvGrpSpPr/>
        <p:nvPr/>
      </p:nvGrpSpPr>
      <p:grpSpPr>
        <a:xfrm>
          <a:off x="0" y="0"/>
          <a:ext cx="0" cy="0"/>
          <a:chOff x="0" y="0"/>
          <a:chExt cx="0" cy="0"/>
        </a:xfrm>
      </p:grpSpPr>
      <p:sp>
        <p:nvSpPr>
          <p:cNvPr id="8" name="Rectangle 7"/>
          <p:cNvSpPr/>
          <p:nvPr userDrawn="1"/>
        </p:nvSpPr>
        <p:spPr>
          <a:xfrm>
            <a:off x="-1" y="-1"/>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8753" cy="5153797"/>
          </a:xfrm>
          <a:prstGeom prst="rect">
            <a:avLst/>
          </a:prstGeom>
          <a:noFill/>
          <a:ln>
            <a:noFill/>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0730" y="426137"/>
            <a:ext cx="6362675" cy="356521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740400" y="3810000"/>
            <a:ext cx="3405978" cy="1338649"/>
          </a:xfrm>
          <a:prstGeom prst="rect">
            <a:avLst/>
          </a:prstGeom>
        </p:spPr>
      </p:pic>
    </p:spTree>
    <p:extLst>
      <p:ext uri="{BB962C8B-B14F-4D97-AF65-F5344CB8AC3E}">
        <p14:creationId xmlns:p14="http://schemas.microsoft.com/office/powerpoint/2010/main" val="90869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359317" y="600927"/>
            <a:ext cx="1418683" cy="4088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3567910" y="926796"/>
            <a:ext cx="2518569" cy="3658786"/>
          </a:xfrm>
        </p:spPr>
        <p:txBody>
          <a:bodyPr>
            <a:noAutofit/>
          </a:bodyPr>
          <a:lstStyle>
            <a:lvl1pPr marL="0" indent="0">
              <a:buNone/>
              <a:defRPr sz="1800">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a:t>Content A</a:t>
            </a:r>
            <a:br>
              <a:rPr lang="en-US" dirty="0"/>
            </a:br>
            <a:r>
              <a:rPr lang="en-US" dirty="0"/>
              <a:t>Click to edit Master text styles</a:t>
            </a:r>
          </a:p>
        </p:txBody>
      </p:sp>
      <p:sp>
        <p:nvSpPr>
          <p:cNvPr id="5" name="Picture Placeholder 4"/>
          <p:cNvSpPr>
            <a:spLocks noGrp="1"/>
          </p:cNvSpPr>
          <p:nvPr>
            <p:ph type="pic" sz="quarter" idx="10"/>
          </p:nvPr>
        </p:nvSpPr>
        <p:spPr>
          <a:xfrm>
            <a:off x="0" y="-9144"/>
            <a:ext cx="3312092" cy="5161788"/>
          </a:xfrm>
          <a:solidFill>
            <a:srgbClr val="FFFFFF"/>
          </a:solidFill>
        </p:spPr>
        <p:txBody>
          <a:bodyPr anchor="ctr"/>
          <a:lstStyle>
            <a:lvl1pPr marL="0" indent="0" algn="ctr">
              <a:buNone/>
              <a:defRPr/>
            </a:lvl1pPr>
          </a:lstStyle>
          <a:p>
            <a:endParaRPr lang="en-US"/>
          </a:p>
        </p:txBody>
      </p:sp>
      <p:sp>
        <p:nvSpPr>
          <p:cNvPr id="7" name="Content Placeholder 2"/>
          <p:cNvSpPr>
            <a:spLocks noGrp="1"/>
          </p:cNvSpPr>
          <p:nvPr>
            <p:ph idx="11" hasCustomPrompt="1"/>
          </p:nvPr>
        </p:nvSpPr>
        <p:spPr>
          <a:xfrm>
            <a:off x="6168239" y="926796"/>
            <a:ext cx="2518569" cy="3658786"/>
          </a:xfrm>
        </p:spPr>
        <p:txBody>
          <a:bodyPr>
            <a:noAutofit/>
          </a:bodyPr>
          <a:lstStyle>
            <a:lvl1pPr marL="0" indent="0">
              <a:buNone/>
              <a:defRPr sz="1800">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dirty="0"/>
              <a:t>Content B</a:t>
            </a:r>
            <a:br>
              <a:rPr lang="en-US" dirty="0"/>
            </a:br>
            <a:r>
              <a:rPr lang="en-US" dirty="0"/>
              <a:t>Click to edit Master text styles</a:t>
            </a:r>
          </a:p>
        </p:txBody>
      </p:sp>
      <p:sp>
        <p:nvSpPr>
          <p:cNvPr id="4" name="Title 3"/>
          <p:cNvSpPr>
            <a:spLocks noGrp="1"/>
          </p:cNvSpPr>
          <p:nvPr>
            <p:ph type="title"/>
          </p:nvPr>
        </p:nvSpPr>
        <p:spPr>
          <a:xfrm>
            <a:off x="3567910" y="205979"/>
            <a:ext cx="5118890" cy="554133"/>
          </a:xfrm>
        </p:spPr>
        <p:txBody>
          <a:bodyPr/>
          <a:lstStyle/>
          <a:p>
            <a:r>
              <a:rPr lang="en-US" dirty="0"/>
              <a:t>Click to edit Master title style</a:t>
            </a:r>
          </a:p>
        </p:txBody>
      </p:sp>
      <p:cxnSp>
        <p:nvCxnSpPr>
          <p:cNvPr id="8" name="Straight Connector 7"/>
          <p:cNvCxnSpPr/>
          <p:nvPr userDrawn="1"/>
        </p:nvCxnSpPr>
        <p:spPr>
          <a:xfrm>
            <a:off x="3567910" y="7712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13DE163F-8EF0-344B-81B7-9BAB70370E2B}"/>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bg1"/>
                </a:solidFill>
              </a:defRPr>
            </a:lvl1pPr>
          </a:lstStyle>
          <a:p>
            <a:fld id="{F22B260D-D430-D34B-9B6E-0F9FDE559292}" type="slidenum">
              <a:rPr lang="en-US" smtClean="0"/>
              <a:pPr/>
              <a:t>‹#›</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90357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Divider  - Connect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 y="1"/>
            <a:ext cx="9148755" cy="5153798"/>
          </a:xfrm>
          <a:prstGeom prst="rect">
            <a:avLst/>
          </a:prstGeom>
        </p:spPr>
      </p:pic>
      <p:sp>
        <p:nvSpPr>
          <p:cNvPr id="6" name="Rectangle 5"/>
          <p:cNvSpPr/>
          <p:nvPr userDrawn="1"/>
        </p:nvSpPr>
        <p:spPr>
          <a:xfrm>
            <a:off x="1" y="0"/>
            <a:ext cx="6502200" cy="5143500"/>
          </a:xfrm>
          <a:prstGeom prst="rect">
            <a:avLst/>
          </a:prstGeom>
          <a:gradFill>
            <a:gsLst>
              <a:gs pos="0">
                <a:schemeClr val="tx1">
                  <a:alpha val="62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
            <a:ext cx="9148754" cy="5153797"/>
          </a:xfrm>
          <a:prstGeom prst="rect">
            <a:avLst/>
          </a:prstGeom>
          <a:ln>
            <a:noFill/>
          </a:ln>
          <a:effectLst/>
        </p:spPr>
      </p:pic>
      <p:sp>
        <p:nvSpPr>
          <p:cNvPr id="2" name="Title 1"/>
          <p:cNvSpPr>
            <a:spLocks noGrp="1"/>
          </p:cNvSpPr>
          <p:nvPr>
            <p:ph type="ctrTitle" hasCustomPrompt="1"/>
          </p:nvPr>
        </p:nvSpPr>
        <p:spPr>
          <a:xfrm>
            <a:off x="685800" y="1931530"/>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Tree>
    <p:extLst>
      <p:ext uri="{BB962C8B-B14F-4D97-AF65-F5344CB8AC3E}">
        <p14:creationId xmlns:p14="http://schemas.microsoft.com/office/powerpoint/2010/main" val="23654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Divider -  Access Networking Solu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2" y="1"/>
            <a:ext cx="9148753" cy="5153798"/>
          </a:xfrm>
          <a:prstGeom prst="rect">
            <a:avLst/>
          </a:prstGeom>
        </p:spPr>
      </p:pic>
      <p:sp>
        <p:nvSpPr>
          <p:cNvPr id="6" name="Rectangle 5"/>
          <p:cNvSpPr/>
          <p:nvPr userDrawn="1"/>
        </p:nvSpPr>
        <p:spPr>
          <a:xfrm>
            <a:off x="1" y="0"/>
            <a:ext cx="6502200" cy="5143500"/>
          </a:xfrm>
          <a:prstGeom prst="rect">
            <a:avLst/>
          </a:prstGeom>
          <a:gradFill>
            <a:gsLst>
              <a:gs pos="0">
                <a:schemeClr val="tx1">
                  <a:alpha val="62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B3BB0F-319D-4842-96A2-3F639F6C7CC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
            <a:ext cx="9148754" cy="5153797"/>
          </a:xfrm>
          <a:prstGeom prst="rect">
            <a:avLst/>
          </a:prstGeom>
          <a:ln>
            <a:noFill/>
          </a:ln>
          <a:effectLst/>
        </p:spPr>
      </p:pic>
      <p:sp>
        <p:nvSpPr>
          <p:cNvPr id="2" name="Title 1"/>
          <p:cNvSpPr>
            <a:spLocks noGrp="1"/>
          </p:cNvSpPr>
          <p:nvPr>
            <p:ph type="ctrTitle" hasCustomPrompt="1"/>
          </p:nvPr>
        </p:nvSpPr>
        <p:spPr>
          <a:xfrm>
            <a:off x="685800" y="1931530"/>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Tree>
    <p:extLst>
      <p:ext uri="{BB962C8B-B14F-4D97-AF65-F5344CB8AC3E}">
        <p14:creationId xmlns:p14="http://schemas.microsoft.com/office/powerpoint/2010/main" val="230756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Divider -  Optical Access">
    <p:spTree>
      <p:nvGrpSpPr>
        <p:cNvPr id="1" name=""/>
        <p:cNvGrpSpPr/>
        <p:nvPr/>
      </p:nvGrpSpPr>
      <p:grpSpPr>
        <a:xfrm>
          <a:off x="0" y="0"/>
          <a:ext cx="0" cy="0"/>
          <a:chOff x="0" y="0"/>
          <a:chExt cx="0" cy="0"/>
        </a:xfrm>
      </p:grpSpPr>
      <p:sp>
        <p:nvSpPr>
          <p:cNvPr id="11" name="Rectangle 10"/>
          <p:cNvSpPr/>
          <p:nvPr userDrawn="1"/>
        </p:nvSpPr>
        <p:spPr>
          <a:xfrm>
            <a:off x="-1" y="3"/>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ptics shutterstock_165407045.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62288" cy="5143500"/>
          </a:xfrm>
          <a:prstGeom prst="rect">
            <a:avLst/>
          </a:prstGeom>
        </p:spPr>
      </p:pic>
      <p:sp>
        <p:nvSpPr>
          <p:cNvPr id="6" name="Rectangle 5"/>
          <p:cNvSpPr/>
          <p:nvPr userDrawn="1"/>
        </p:nvSpPr>
        <p:spPr>
          <a:xfrm>
            <a:off x="0" y="0"/>
            <a:ext cx="5892799" cy="5143500"/>
          </a:xfrm>
          <a:prstGeom prst="rect">
            <a:avLst/>
          </a:prstGeom>
          <a:gradFill>
            <a:gsLst>
              <a:gs pos="0">
                <a:schemeClr val="tx1">
                  <a:alpha val="84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
            <a:ext cx="9148754" cy="5153797"/>
          </a:xfrm>
          <a:prstGeom prst="rect">
            <a:avLst/>
          </a:prstGeom>
          <a:ln>
            <a:noFill/>
          </a:ln>
          <a:effectLst/>
        </p:spPr>
      </p:pic>
      <p:sp>
        <p:nvSpPr>
          <p:cNvPr id="2" name="Title 1"/>
          <p:cNvSpPr>
            <a:spLocks noGrp="1"/>
          </p:cNvSpPr>
          <p:nvPr>
            <p:ph type="ctrTitle" hasCustomPrompt="1"/>
          </p:nvPr>
        </p:nvSpPr>
        <p:spPr>
          <a:xfrm>
            <a:off x="685800" y="1931530"/>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Tree>
    <p:extLst>
      <p:ext uri="{BB962C8B-B14F-4D97-AF65-F5344CB8AC3E}">
        <p14:creationId xmlns:p14="http://schemas.microsoft.com/office/powerpoint/2010/main" val="89797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Divider - Video Processing">
    <p:spTree>
      <p:nvGrpSpPr>
        <p:cNvPr id="1" name=""/>
        <p:cNvGrpSpPr/>
        <p:nvPr/>
      </p:nvGrpSpPr>
      <p:grpSpPr>
        <a:xfrm>
          <a:off x="0" y="0"/>
          <a:ext cx="0" cy="0"/>
          <a:chOff x="0" y="0"/>
          <a:chExt cx="0" cy="0"/>
        </a:xfrm>
      </p:grpSpPr>
      <p:sp>
        <p:nvSpPr>
          <p:cNvPr id="13" name="Rectangle 12"/>
          <p:cNvSpPr/>
          <p:nvPr userDrawn="1"/>
        </p:nvSpPr>
        <p:spPr>
          <a:xfrm>
            <a:off x="-1" y="3"/>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ic-screenspac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 y="-1"/>
            <a:ext cx="9148761" cy="5153802"/>
          </a:xfrm>
          <a:prstGeom prst="rect">
            <a:avLst/>
          </a:prstGeom>
        </p:spPr>
      </p:pic>
      <p:sp>
        <p:nvSpPr>
          <p:cNvPr id="6" name="Rectangle 5"/>
          <p:cNvSpPr/>
          <p:nvPr userDrawn="1"/>
        </p:nvSpPr>
        <p:spPr>
          <a:xfrm>
            <a:off x="9" y="0"/>
            <a:ext cx="3870959" cy="5143500"/>
          </a:xfrm>
          <a:prstGeom prst="rect">
            <a:avLst/>
          </a:prstGeom>
          <a:gradFill>
            <a:gsLst>
              <a:gs pos="0">
                <a:schemeClr val="tx1">
                  <a:alpha val="85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 y="1"/>
            <a:ext cx="9148753" cy="5153798"/>
          </a:xfrm>
          <a:prstGeom prst="rect">
            <a:avLst/>
          </a:prstGeom>
          <a:ln>
            <a:noFill/>
          </a:ln>
          <a:effectLst/>
        </p:spPr>
      </p:pic>
      <p:sp>
        <p:nvSpPr>
          <p:cNvPr id="2" name="Title 1"/>
          <p:cNvSpPr>
            <a:spLocks noGrp="1"/>
          </p:cNvSpPr>
          <p:nvPr>
            <p:ph type="ctrTitle" hasCustomPrompt="1"/>
          </p:nvPr>
        </p:nvSpPr>
        <p:spPr>
          <a:xfrm>
            <a:off x="685800" y="1931530"/>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Tree>
    <p:extLst>
      <p:ext uri="{BB962C8B-B14F-4D97-AF65-F5344CB8AC3E}">
        <p14:creationId xmlns:p14="http://schemas.microsoft.com/office/powerpoint/2010/main" val="2763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7E3C9CC-47EC-5F46-B27E-A0970BE87327}"/>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298478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0884BCDC-1EBF-E84B-B99C-BEA4B77D93F1}"/>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143808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4904" y="935808"/>
            <a:ext cx="4111903" cy="365881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57208" y="935807"/>
            <a:ext cx="3941763" cy="3658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AF4FE0-BE96-6B44-9EC9-ECA9D875E3FF}"/>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103403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8760" cy="5153801"/>
          </a:xfrm>
          <a:prstGeom prst="rect">
            <a:avLst/>
          </a:prstGeom>
          <a:solidFill>
            <a:schemeClr val="bg1"/>
          </a:solidFill>
        </p:spPr>
      </p:pic>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8" y="935838"/>
            <a:ext cx="4126967" cy="365878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4862280" y="945699"/>
            <a:ext cx="3824523" cy="3522276"/>
          </a:xfrm>
        </p:spPr>
        <p:txBody>
          <a:bodyPr/>
          <a:lstStyle/>
          <a:p>
            <a:endParaRPr lang="en-US"/>
          </a:p>
        </p:txBody>
      </p:sp>
      <p:cxnSp>
        <p:nvCxnSpPr>
          <p:cNvPr id="10" name="Straight Connector 9"/>
          <p:cNvCxnSpPr/>
          <p:nvPr userDrawn="1"/>
        </p:nvCxnSpPr>
        <p:spPr>
          <a:xfrm>
            <a:off x="457200" y="7712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
        <p:nvSpPr>
          <p:cNvPr id="13" name="Slide Number Placeholder 5">
            <a:extLst>
              <a:ext uri="{FF2B5EF4-FFF2-40B4-BE49-F238E27FC236}">
                <a16:creationId xmlns:a16="http://schemas.microsoft.com/office/drawing/2014/main" id="{471A3DEC-02C9-244E-998A-13F1191C0018}"/>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47549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2377" y="-5150"/>
            <a:ext cx="9148755" cy="5153799"/>
          </a:xfrm>
          <a:prstGeom prst="rect">
            <a:avLst/>
          </a:prstGeom>
        </p:spPr>
      </p:pic>
      <p:pic>
        <p:nvPicPr>
          <p:cNvPr id="4" name="Picture 3"/>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
        <p:nvSpPr>
          <p:cNvPr id="2" name="Title Placeholder 1"/>
          <p:cNvSpPr>
            <a:spLocks noGrp="1"/>
          </p:cNvSpPr>
          <p:nvPr>
            <p:ph type="title"/>
          </p:nvPr>
        </p:nvSpPr>
        <p:spPr>
          <a:xfrm>
            <a:off x="457200" y="205979"/>
            <a:ext cx="8229600" cy="5541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36235"/>
            <a:ext cx="8229600" cy="365838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57200" y="7712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EDE9F922-B4A9-5B40-883C-03A7361EBB71}"/>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2974945558"/>
      </p:ext>
    </p:extLst>
  </p:cSld>
  <p:clrMap bg1="lt1" tx1="dk1" bg2="lt2" tx2="dk2" accent1="accent1" accent2="accent2" accent3="accent3" accent4="accent4" accent5="accent5" accent6="accent6" hlink="hlink" folHlink="folHlink"/>
  <p:sldLayoutIdLst>
    <p:sldLayoutId id="2147483934" r:id="rId1"/>
    <p:sldLayoutId id="2147483700" r:id="rId2"/>
    <p:sldLayoutId id="2147483936" r:id="rId3"/>
    <p:sldLayoutId id="2147483701" r:id="rId4"/>
    <p:sldLayoutId id="2147483731" r:id="rId5"/>
    <p:sldLayoutId id="2147483715" r:id="rId6"/>
    <p:sldLayoutId id="2147483716" r:id="rId7"/>
    <p:sldLayoutId id="2147483718" r:id="rId8"/>
    <p:sldLayoutId id="2147483719" r:id="rId9"/>
    <p:sldLayoutId id="2147483720" r:id="rId10"/>
  </p:sldLayoutIdLst>
  <p:hf hdr="0" ftr="0" dt="0"/>
  <p:txStyles>
    <p:titleStyle>
      <a:lvl1pPr algn="l" defTabSz="4572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image" Target="../media/image41.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image" Target="../media/image42.pn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wmf"/><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slide" Target="slide2.xml"/><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wmf"/><Relationship Id="rId5" Type="http://schemas.openxmlformats.org/officeDocument/2006/relationships/image" Target="../media/image23.png"/><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image" Target="../media/image41.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6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C253AEDA-A04F-E443-B166-08C4CE372D7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16034"/>
            <a:ext cx="3307001" cy="5159534"/>
          </a:xfrm>
        </p:spPr>
      </p:pic>
      <p:sp>
        <p:nvSpPr>
          <p:cNvPr id="21" name="Rectangle 20">
            <a:extLst>
              <a:ext uri="{FF2B5EF4-FFF2-40B4-BE49-F238E27FC236}">
                <a16:creationId xmlns:a16="http://schemas.microsoft.com/office/drawing/2014/main" id="{9D1F9D4F-565F-1F4E-8EA7-CB23322337D2}"/>
              </a:ext>
            </a:extLst>
          </p:cNvPr>
          <p:cNvSpPr/>
          <p:nvPr/>
        </p:nvSpPr>
        <p:spPr>
          <a:xfrm>
            <a:off x="0" y="2406815"/>
            <a:ext cx="3307001" cy="2736685"/>
          </a:xfrm>
          <a:prstGeom prst="rect">
            <a:avLst/>
          </a:prstGeom>
          <a:gradFill>
            <a:gsLst>
              <a:gs pos="0">
                <a:schemeClr val="tx1">
                  <a:alpha val="57000"/>
                </a:schemeClr>
              </a:gs>
              <a:gs pos="100000">
                <a:schemeClr val="tx1">
                  <a:alpha val="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435635A7-90A2-174A-A3BA-2EDFA867124C}"/>
              </a:ext>
            </a:extLst>
          </p:cNvPr>
          <p:cNvSpPr>
            <a:spLocks noGrp="1"/>
          </p:cNvSpPr>
          <p:nvPr>
            <p:ph idx="1"/>
          </p:nvPr>
        </p:nvSpPr>
        <p:spPr>
          <a:xfrm>
            <a:off x="3567910" y="926796"/>
            <a:ext cx="5118890" cy="3658786"/>
          </a:xfrm>
        </p:spPr>
        <p:txBody>
          <a:bodyPr/>
          <a:lstStyle/>
          <a:p>
            <a:pPr marL="274320" indent="-274320">
              <a:spcBef>
                <a:spcPts val="600"/>
              </a:spcBef>
              <a:buClr>
                <a:schemeClr val="accent6"/>
              </a:buClr>
              <a:buFont typeface="Wingdings" pitchFamily="2" charset="2"/>
              <a:buChar char="ü"/>
            </a:pPr>
            <a:r>
              <a:rPr lang="en-US" sz="1700" b="1" dirty="0"/>
              <a:t>Flexibility and Expandability </a:t>
            </a:r>
            <a:r>
              <a:rPr lang="en-US" sz="1700" dirty="0"/>
              <a:t>– Supports wide breath of digital insertion methodologies and multipurpose-nature reduces costs and simplifies upgrades by centralizing all features in one box with front access to all modules and connections</a:t>
            </a:r>
          </a:p>
          <a:p>
            <a:pPr marL="274320" indent="-274320">
              <a:spcBef>
                <a:spcPts val="600"/>
              </a:spcBef>
              <a:buClr>
                <a:schemeClr val="accent6"/>
              </a:buClr>
              <a:buFont typeface="Wingdings" pitchFamily="2" charset="2"/>
              <a:buChar char="ü"/>
            </a:pPr>
            <a:r>
              <a:rPr lang="en-US" sz="1700" b="1" dirty="0"/>
              <a:t>Ease of Deployment </a:t>
            </a:r>
            <a:r>
              <a:rPr lang="en-US" sz="1700" dirty="0"/>
              <a:t>– HTTP-based GUI allows for easy set-up and control without the need for proprietary software installation</a:t>
            </a:r>
          </a:p>
          <a:p>
            <a:pPr marL="274320" indent="-274320">
              <a:spcBef>
                <a:spcPts val="600"/>
              </a:spcBef>
              <a:buClr>
                <a:schemeClr val="accent6"/>
              </a:buClr>
              <a:buFont typeface="Wingdings" pitchFamily="2" charset="2"/>
              <a:buChar char="ü"/>
            </a:pPr>
            <a:r>
              <a:rPr lang="en-US" sz="1700" b="1" dirty="0"/>
              <a:t>Integrated Add/Drop Functionality </a:t>
            </a:r>
            <a:r>
              <a:rPr lang="en-US" sz="1700" dirty="0"/>
              <a:t>– Optional plug-in demodulator card reduced operational complexity through easy insertion of programs into an existing QAM, clear or encrypted stream, allowing for the replacement of only the desired programs</a:t>
            </a:r>
          </a:p>
        </p:txBody>
      </p:sp>
      <p:sp>
        <p:nvSpPr>
          <p:cNvPr id="5" name="Title 4">
            <a:extLst>
              <a:ext uri="{FF2B5EF4-FFF2-40B4-BE49-F238E27FC236}">
                <a16:creationId xmlns:a16="http://schemas.microsoft.com/office/drawing/2014/main" id="{1AB8B649-153E-FF4E-B50A-6CD1C7825C3E}"/>
              </a:ext>
            </a:extLst>
          </p:cNvPr>
          <p:cNvSpPr>
            <a:spLocks noGrp="1"/>
          </p:cNvSpPr>
          <p:nvPr>
            <p:ph type="title"/>
          </p:nvPr>
        </p:nvSpPr>
        <p:spPr/>
        <p:txBody>
          <a:bodyPr>
            <a:normAutofit/>
          </a:bodyPr>
          <a:lstStyle/>
          <a:p>
            <a:r>
              <a:rPr lang="en-US" dirty="0"/>
              <a:t>Key Benefits - DVIS</a:t>
            </a:r>
          </a:p>
        </p:txBody>
      </p:sp>
      <p:pic>
        <p:nvPicPr>
          <p:cNvPr id="8" name="Picture 7">
            <a:extLst>
              <a:ext uri="{FF2B5EF4-FFF2-40B4-BE49-F238E27FC236}">
                <a16:creationId xmlns:a16="http://schemas.microsoft.com/office/drawing/2014/main" id="{97862B3A-F65F-A84B-B236-0D3B109B77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841" y="2973526"/>
            <a:ext cx="2391317" cy="1612056"/>
          </a:xfrm>
          <a:prstGeom prst="rect">
            <a:avLst/>
          </a:prstGeom>
        </p:spPr>
      </p:pic>
      <p:pic>
        <p:nvPicPr>
          <p:cNvPr id="7" name="Picture 6">
            <a:extLst>
              <a:ext uri="{FF2B5EF4-FFF2-40B4-BE49-F238E27FC236}">
                <a16:creationId xmlns:a16="http://schemas.microsoft.com/office/drawing/2014/main" id="{96CE3DAD-1296-C04A-BE58-310F08BC22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85655" y="4336149"/>
            <a:ext cx="1079876" cy="273736"/>
          </a:xfrm>
          <a:prstGeom prst="rect">
            <a:avLst/>
          </a:prstGeom>
        </p:spPr>
      </p:pic>
      <p:sp>
        <p:nvSpPr>
          <p:cNvPr id="10" name="TextBox 9">
            <a:hlinkClick r:id="rId6" action="ppaction://hlinksldjump"/>
            <a:extLst>
              <a:ext uri="{FF2B5EF4-FFF2-40B4-BE49-F238E27FC236}">
                <a16:creationId xmlns:a16="http://schemas.microsoft.com/office/drawing/2014/main" id="{3A7A24F9-A885-CD40-A1E3-388E25480242}"/>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E13D7A0B-8E81-744C-A424-3F7A2C68C5B3}"/>
              </a:ext>
            </a:extLst>
          </p:cNvPr>
          <p:cNvSpPr>
            <a:spLocks noGrp="1"/>
          </p:cNvSpPr>
          <p:nvPr>
            <p:ph type="sldNum" sz="quarter" idx="4"/>
          </p:nvPr>
        </p:nvSpPr>
        <p:spPr/>
        <p:txBody>
          <a:bodyPr/>
          <a:lstStyle/>
          <a:p>
            <a:fld id="{F22B260D-D430-D34B-9B6E-0F9FDE559292}" type="slidenum">
              <a:rPr lang="en-US" smtClean="0"/>
              <a:pPr/>
              <a:t>10</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6599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A7B0BF-61FF-2F47-8927-E4A606B0B7BE}"/>
              </a:ext>
            </a:extLst>
          </p:cNvPr>
          <p:cNvSpPr>
            <a:spLocks noGrp="1"/>
          </p:cNvSpPr>
          <p:nvPr>
            <p:ph type="title"/>
          </p:nvPr>
        </p:nvSpPr>
        <p:spPr>
          <a:xfrm>
            <a:off x="457200" y="205979"/>
            <a:ext cx="8229600" cy="554133"/>
          </a:xfrm>
        </p:spPr>
        <p:txBody>
          <a:bodyPr>
            <a:noAutofit/>
          </a:bodyPr>
          <a:lstStyle/>
          <a:p>
            <a:r>
              <a:rPr lang="en-US" sz="2000" dirty="0"/>
              <a:t>Key Application: Insertion Into an Open or Band-edge QAM</a:t>
            </a:r>
          </a:p>
        </p:txBody>
      </p:sp>
      <p:pic>
        <p:nvPicPr>
          <p:cNvPr id="10" name="Picture 9">
            <a:extLst>
              <a:ext uri="{FF2B5EF4-FFF2-40B4-BE49-F238E27FC236}">
                <a16:creationId xmlns:a16="http://schemas.microsoft.com/office/drawing/2014/main" id="{03688920-4C17-9D4A-93DF-C0D1148793F3}"/>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550639" y="3557650"/>
            <a:ext cx="662599" cy="226415"/>
          </a:xfrm>
          <a:prstGeom prst="rect">
            <a:avLst/>
          </a:prstGeom>
        </p:spPr>
      </p:pic>
      <p:sp>
        <p:nvSpPr>
          <p:cNvPr id="11" name="TextBox 10">
            <a:extLst>
              <a:ext uri="{FF2B5EF4-FFF2-40B4-BE49-F238E27FC236}">
                <a16:creationId xmlns:a16="http://schemas.microsoft.com/office/drawing/2014/main" id="{87A5CA26-3181-8E43-B558-07AAD05E785E}"/>
              </a:ext>
            </a:extLst>
          </p:cNvPr>
          <p:cNvSpPr txBox="1"/>
          <p:nvPr/>
        </p:nvSpPr>
        <p:spPr>
          <a:xfrm>
            <a:off x="3550639" y="3847241"/>
            <a:ext cx="658355"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MPEG Encoder</a:t>
            </a:r>
          </a:p>
        </p:txBody>
      </p:sp>
      <p:pic>
        <p:nvPicPr>
          <p:cNvPr id="12" name="Picture 11">
            <a:extLst>
              <a:ext uri="{FF2B5EF4-FFF2-40B4-BE49-F238E27FC236}">
                <a16:creationId xmlns:a16="http://schemas.microsoft.com/office/drawing/2014/main" id="{C175DAAF-006C-C541-B515-C359C5E64815}"/>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742945" y="3557650"/>
            <a:ext cx="662599" cy="226415"/>
          </a:xfrm>
          <a:prstGeom prst="rect">
            <a:avLst/>
          </a:prstGeom>
        </p:spPr>
      </p:pic>
      <p:sp>
        <p:nvSpPr>
          <p:cNvPr id="13" name="TextBox 12">
            <a:extLst>
              <a:ext uri="{FF2B5EF4-FFF2-40B4-BE49-F238E27FC236}">
                <a16:creationId xmlns:a16="http://schemas.microsoft.com/office/drawing/2014/main" id="{4DF3B1FA-A923-074F-8B71-407B4ADF7ADB}"/>
              </a:ext>
            </a:extLst>
          </p:cNvPr>
          <p:cNvSpPr txBox="1"/>
          <p:nvPr/>
        </p:nvSpPr>
        <p:spPr>
          <a:xfrm>
            <a:off x="4742945" y="3847241"/>
            <a:ext cx="658355"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TS Multiplexer</a:t>
            </a:r>
          </a:p>
        </p:txBody>
      </p:sp>
      <p:pic>
        <p:nvPicPr>
          <p:cNvPr id="14" name="Picture 13">
            <a:extLst>
              <a:ext uri="{FF2B5EF4-FFF2-40B4-BE49-F238E27FC236}">
                <a16:creationId xmlns:a16="http://schemas.microsoft.com/office/drawing/2014/main" id="{DE8B8A2B-A36C-8740-BB11-E6ECEC89FF65}"/>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13157" y="3557650"/>
            <a:ext cx="662599" cy="226415"/>
          </a:xfrm>
          <a:prstGeom prst="rect">
            <a:avLst/>
          </a:prstGeom>
        </p:spPr>
      </p:pic>
      <p:sp>
        <p:nvSpPr>
          <p:cNvPr id="15" name="TextBox 14">
            <a:extLst>
              <a:ext uri="{FF2B5EF4-FFF2-40B4-BE49-F238E27FC236}">
                <a16:creationId xmlns:a16="http://schemas.microsoft.com/office/drawing/2014/main" id="{830EF9FB-0424-394A-894F-2838BB8D71FF}"/>
              </a:ext>
            </a:extLst>
          </p:cNvPr>
          <p:cNvSpPr txBox="1"/>
          <p:nvPr/>
        </p:nvSpPr>
        <p:spPr>
          <a:xfrm>
            <a:off x="6159572" y="3847241"/>
            <a:ext cx="769768" cy="207749"/>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QAM Modulator &amp; RF Upconverter</a:t>
            </a:r>
          </a:p>
        </p:txBody>
      </p:sp>
      <p:grpSp>
        <p:nvGrpSpPr>
          <p:cNvPr id="3" name="Group 2">
            <a:extLst>
              <a:ext uri="{FF2B5EF4-FFF2-40B4-BE49-F238E27FC236}">
                <a16:creationId xmlns:a16="http://schemas.microsoft.com/office/drawing/2014/main" id="{FA7760FD-0377-9744-A251-E11441C8EA98}"/>
              </a:ext>
            </a:extLst>
          </p:cNvPr>
          <p:cNvGrpSpPr/>
          <p:nvPr/>
        </p:nvGrpSpPr>
        <p:grpSpPr>
          <a:xfrm>
            <a:off x="577664" y="1757349"/>
            <a:ext cx="1177531" cy="541147"/>
            <a:chOff x="563763" y="2033241"/>
            <a:chExt cx="1177531" cy="541147"/>
          </a:xfrm>
        </p:grpSpPr>
        <p:grpSp>
          <p:nvGrpSpPr>
            <p:cNvPr id="20" name="Group 19">
              <a:extLst>
                <a:ext uri="{FF2B5EF4-FFF2-40B4-BE49-F238E27FC236}">
                  <a16:creationId xmlns:a16="http://schemas.microsoft.com/office/drawing/2014/main" id="{325A18C6-11B7-7841-83BB-FEFEF0C74172}"/>
                </a:ext>
              </a:extLst>
            </p:cNvPr>
            <p:cNvGrpSpPr/>
            <p:nvPr/>
          </p:nvGrpSpPr>
          <p:grpSpPr>
            <a:xfrm>
              <a:off x="881535" y="2033241"/>
              <a:ext cx="541986" cy="410389"/>
              <a:chOff x="4930200" y="1120016"/>
              <a:chExt cx="541986" cy="410389"/>
            </a:xfrm>
          </p:grpSpPr>
          <p:pic>
            <p:nvPicPr>
              <p:cNvPr id="21" name="Picture 20">
                <a:extLst>
                  <a:ext uri="{FF2B5EF4-FFF2-40B4-BE49-F238E27FC236}">
                    <a16:creationId xmlns:a16="http://schemas.microsoft.com/office/drawing/2014/main" id="{ABEEC77F-4429-EA41-8200-9B3F8CE6D788}"/>
                  </a:ext>
                </a:extLst>
              </p:cNvPr>
              <p:cNvPicPr>
                <a:picLocks noChangeAspect="1"/>
              </p:cNvPicPr>
              <p:nvPr/>
            </p:nvPicPr>
            <p:blipFill>
              <a:blip r:embed="rId3" cstate="print">
                <a:duotone>
                  <a:schemeClr val="bg2">
                    <a:shade val="45000"/>
                    <a:satMod val="135000"/>
                  </a:schemeClr>
                  <a:prstClr val="white"/>
                </a:duotone>
                <a:lum contrast="-32000"/>
                <a:extLst>
                  <a:ext uri="{28A0092B-C50C-407E-A947-70E740481C1C}">
                    <a14:useLocalDpi xmlns:a14="http://schemas.microsoft.com/office/drawing/2010/main"/>
                  </a:ext>
                </a:extLst>
              </a:blip>
              <a:stretch>
                <a:fillRect/>
              </a:stretch>
            </p:blipFill>
            <p:spPr>
              <a:xfrm>
                <a:off x="4930200" y="1120016"/>
                <a:ext cx="281047" cy="214190"/>
              </a:xfrm>
              <a:prstGeom prst="rect">
                <a:avLst/>
              </a:prstGeom>
            </p:spPr>
          </p:pic>
          <p:sp>
            <p:nvSpPr>
              <p:cNvPr id="22" name="Rectangle 21">
                <a:extLst>
                  <a:ext uri="{FF2B5EF4-FFF2-40B4-BE49-F238E27FC236}">
                    <a16:creationId xmlns:a16="http://schemas.microsoft.com/office/drawing/2014/main" id="{6A6E1FE8-5578-3647-A2AA-48814F381A75}"/>
                  </a:ext>
                </a:extLst>
              </p:cNvPr>
              <p:cNvSpPr/>
              <p:nvPr/>
            </p:nvSpPr>
            <p:spPr>
              <a:xfrm>
                <a:off x="5041045" y="1238676"/>
                <a:ext cx="431141" cy="291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A32C6E8-DA05-6848-B0F0-18F565EE406A}"/>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068453" y="1253427"/>
                <a:ext cx="363434" cy="276978"/>
              </a:xfrm>
              <a:prstGeom prst="rect">
                <a:avLst/>
              </a:prstGeom>
            </p:spPr>
          </p:pic>
        </p:grpSp>
        <p:sp>
          <p:nvSpPr>
            <p:cNvPr id="24" name="TextBox 23">
              <a:extLst>
                <a:ext uri="{FF2B5EF4-FFF2-40B4-BE49-F238E27FC236}">
                  <a16:creationId xmlns:a16="http://schemas.microsoft.com/office/drawing/2014/main" id="{05A12A83-7084-C044-AFB4-79CB34E889E2}"/>
                </a:ext>
              </a:extLst>
            </p:cNvPr>
            <p:cNvSpPr txBox="1"/>
            <p:nvPr/>
          </p:nvSpPr>
          <p:spPr>
            <a:xfrm>
              <a:off x="563763" y="2470513"/>
              <a:ext cx="1177531" cy="103875"/>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RF Spectrum Input</a:t>
              </a:r>
            </a:p>
          </p:txBody>
        </p:sp>
      </p:grpSp>
      <p:sp>
        <p:nvSpPr>
          <p:cNvPr id="26" name="TextBox 25">
            <a:extLst>
              <a:ext uri="{FF2B5EF4-FFF2-40B4-BE49-F238E27FC236}">
                <a16:creationId xmlns:a16="http://schemas.microsoft.com/office/drawing/2014/main" id="{A362EDF2-34FE-E542-B98A-64DA224F1BDF}"/>
              </a:ext>
            </a:extLst>
          </p:cNvPr>
          <p:cNvSpPr txBox="1"/>
          <p:nvPr/>
        </p:nvSpPr>
        <p:spPr>
          <a:xfrm>
            <a:off x="6406833" y="837583"/>
            <a:ext cx="929357" cy="369332"/>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prstClr val="black">
                    <a:lumMod val="50000"/>
                    <a:lumOff val="50000"/>
                  </a:prstClr>
                </a:solidFill>
                <a:latin typeface="Arial"/>
              </a:rPr>
              <a:t>LOCAL CONTENT AVAILABLE IN NEW QAM EIA 129</a:t>
            </a:r>
          </a:p>
        </p:txBody>
      </p:sp>
      <p:cxnSp>
        <p:nvCxnSpPr>
          <p:cNvPr id="27" name="Straight Arrow Connector 26">
            <a:extLst>
              <a:ext uri="{FF2B5EF4-FFF2-40B4-BE49-F238E27FC236}">
                <a16:creationId xmlns:a16="http://schemas.microsoft.com/office/drawing/2014/main" id="{AC8A6602-92C4-8F43-922E-689341BC7A34}"/>
              </a:ext>
            </a:extLst>
          </p:cNvPr>
          <p:cNvCxnSpPr/>
          <p:nvPr/>
        </p:nvCxnSpPr>
        <p:spPr>
          <a:xfrm>
            <a:off x="7431568" y="1059849"/>
            <a:ext cx="591671" cy="19722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46EB747E-EC16-3B4C-B41B-BE591632191D}"/>
              </a:ext>
            </a:extLst>
          </p:cNvPr>
          <p:cNvCxnSpPr>
            <a:endCxn id="10" idx="1"/>
          </p:cNvCxnSpPr>
          <p:nvPr/>
        </p:nvCxnSpPr>
        <p:spPr>
          <a:xfrm flipV="1">
            <a:off x="1397123" y="3670858"/>
            <a:ext cx="2153516" cy="418499"/>
          </a:xfrm>
          <a:prstGeom prst="bentConnector3">
            <a:avLst/>
          </a:prstGeom>
          <a:ln w="317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814073A-6D06-5A44-8000-4FB1EDDCA9E0}"/>
              </a:ext>
            </a:extLst>
          </p:cNvPr>
          <p:cNvCxnSpPr>
            <a:cxnSpLocks/>
            <a:stCxn id="10" idx="3"/>
            <a:endCxn id="12" idx="1"/>
          </p:cNvCxnSpPr>
          <p:nvPr/>
        </p:nvCxnSpPr>
        <p:spPr>
          <a:xfrm>
            <a:off x="4213238" y="3670858"/>
            <a:ext cx="529707"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61D4642-8EA7-DB48-B06F-CB42936DFB36}"/>
              </a:ext>
            </a:extLst>
          </p:cNvPr>
          <p:cNvCxnSpPr>
            <a:cxnSpLocks/>
            <a:endCxn id="14" idx="1"/>
          </p:cNvCxnSpPr>
          <p:nvPr/>
        </p:nvCxnSpPr>
        <p:spPr>
          <a:xfrm flipV="1">
            <a:off x="5395146" y="3670858"/>
            <a:ext cx="818011" cy="2"/>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BF4F708F-0DE2-5C44-8204-F5A4246DAB58}"/>
              </a:ext>
            </a:extLst>
          </p:cNvPr>
          <p:cNvCxnSpPr>
            <a:stCxn id="14" idx="3"/>
          </p:cNvCxnSpPr>
          <p:nvPr/>
        </p:nvCxnSpPr>
        <p:spPr>
          <a:xfrm flipH="1" flipV="1">
            <a:off x="6093195" y="2492475"/>
            <a:ext cx="782561" cy="1178383"/>
          </a:xfrm>
          <a:prstGeom prst="bentConnector4">
            <a:avLst>
              <a:gd name="adj1" fmla="val -29212"/>
              <a:gd name="adj2" fmla="val 54803"/>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F080032-2767-D740-BBD6-FEE2973A9C1C}"/>
              </a:ext>
            </a:extLst>
          </p:cNvPr>
          <p:cNvCxnSpPr>
            <a:cxnSpLocks/>
          </p:cNvCxnSpPr>
          <p:nvPr/>
        </p:nvCxnSpPr>
        <p:spPr>
          <a:xfrm flipV="1">
            <a:off x="6092427" y="2246558"/>
            <a:ext cx="168548" cy="257332"/>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E166AADE-7CA2-0343-B796-C064FE485C19}"/>
              </a:ext>
            </a:extLst>
          </p:cNvPr>
          <p:cNvGrpSpPr/>
          <p:nvPr/>
        </p:nvGrpSpPr>
        <p:grpSpPr>
          <a:xfrm>
            <a:off x="7138637" y="1769857"/>
            <a:ext cx="1177531" cy="541147"/>
            <a:chOff x="563763" y="2033241"/>
            <a:chExt cx="1177531" cy="541147"/>
          </a:xfrm>
        </p:grpSpPr>
        <p:grpSp>
          <p:nvGrpSpPr>
            <p:cNvPr id="41" name="Group 40">
              <a:extLst>
                <a:ext uri="{FF2B5EF4-FFF2-40B4-BE49-F238E27FC236}">
                  <a16:creationId xmlns:a16="http://schemas.microsoft.com/office/drawing/2014/main" id="{D738BBB6-BEC5-4A40-B024-A9D2BAAFD5E5}"/>
                </a:ext>
              </a:extLst>
            </p:cNvPr>
            <p:cNvGrpSpPr/>
            <p:nvPr/>
          </p:nvGrpSpPr>
          <p:grpSpPr>
            <a:xfrm>
              <a:off x="881535" y="2033241"/>
              <a:ext cx="541986" cy="410389"/>
              <a:chOff x="4930200" y="1120016"/>
              <a:chExt cx="541986" cy="410389"/>
            </a:xfrm>
          </p:grpSpPr>
          <p:pic>
            <p:nvPicPr>
              <p:cNvPr id="43" name="Picture 42">
                <a:extLst>
                  <a:ext uri="{FF2B5EF4-FFF2-40B4-BE49-F238E27FC236}">
                    <a16:creationId xmlns:a16="http://schemas.microsoft.com/office/drawing/2014/main" id="{2A85CC0E-23F5-7E42-9DC0-09C74FAA5CB2}"/>
                  </a:ext>
                </a:extLst>
              </p:cNvPr>
              <p:cNvPicPr>
                <a:picLocks noChangeAspect="1"/>
              </p:cNvPicPr>
              <p:nvPr/>
            </p:nvPicPr>
            <p:blipFill>
              <a:blip r:embed="rId3" cstate="print">
                <a:duotone>
                  <a:schemeClr val="bg2">
                    <a:shade val="45000"/>
                    <a:satMod val="135000"/>
                  </a:schemeClr>
                  <a:prstClr val="white"/>
                </a:duotone>
                <a:lum contrast="-32000"/>
                <a:extLst>
                  <a:ext uri="{28A0092B-C50C-407E-A947-70E740481C1C}">
                    <a14:useLocalDpi xmlns:a14="http://schemas.microsoft.com/office/drawing/2010/main"/>
                  </a:ext>
                </a:extLst>
              </a:blip>
              <a:stretch>
                <a:fillRect/>
              </a:stretch>
            </p:blipFill>
            <p:spPr>
              <a:xfrm>
                <a:off x="4930200" y="1120016"/>
                <a:ext cx="281047" cy="214190"/>
              </a:xfrm>
              <a:prstGeom prst="rect">
                <a:avLst/>
              </a:prstGeom>
            </p:spPr>
          </p:pic>
          <p:sp>
            <p:nvSpPr>
              <p:cNvPr id="44" name="Rectangle 43">
                <a:extLst>
                  <a:ext uri="{FF2B5EF4-FFF2-40B4-BE49-F238E27FC236}">
                    <a16:creationId xmlns:a16="http://schemas.microsoft.com/office/drawing/2014/main" id="{9A745A70-1F06-C04A-B7EF-D44D0B38F752}"/>
                  </a:ext>
                </a:extLst>
              </p:cNvPr>
              <p:cNvSpPr/>
              <p:nvPr/>
            </p:nvSpPr>
            <p:spPr>
              <a:xfrm>
                <a:off x="5041045" y="1238676"/>
                <a:ext cx="431141" cy="291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92F66F54-E834-2B4C-B2D6-D46BF261319D}"/>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068453" y="1253427"/>
                <a:ext cx="363434" cy="276978"/>
              </a:xfrm>
              <a:prstGeom prst="rect">
                <a:avLst/>
              </a:prstGeom>
            </p:spPr>
          </p:pic>
        </p:grpSp>
        <p:sp>
          <p:nvSpPr>
            <p:cNvPr id="42" name="TextBox 41">
              <a:extLst>
                <a:ext uri="{FF2B5EF4-FFF2-40B4-BE49-F238E27FC236}">
                  <a16:creationId xmlns:a16="http://schemas.microsoft.com/office/drawing/2014/main" id="{A409036B-D16B-484F-A6BF-76B61639EFC6}"/>
                </a:ext>
              </a:extLst>
            </p:cNvPr>
            <p:cNvSpPr txBox="1"/>
            <p:nvPr/>
          </p:nvSpPr>
          <p:spPr>
            <a:xfrm>
              <a:off x="563763" y="2470513"/>
              <a:ext cx="1177531" cy="103875"/>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RF Spectrum Output</a:t>
              </a:r>
            </a:p>
          </p:txBody>
        </p:sp>
      </p:grpSp>
      <p:sp>
        <p:nvSpPr>
          <p:cNvPr id="38" name="Oval 37">
            <a:extLst>
              <a:ext uri="{FF2B5EF4-FFF2-40B4-BE49-F238E27FC236}">
                <a16:creationId xmlns:a16="http://schemas.microsoft.com/office/drawing/2014/main" id="{643CC85B-0861-044F-810E-243A72E23A4F}"/>
              </a:ext>
            </a:extLst>
          </p:cNvPr>
          <p:cNvSpPr/>
          <p:nvPr/>
        </p:nvSpPr>
        <p:spPr>
          <a:xfrm>
            <a:off x="6008537" y="2031080"/>
            <a:ext cx="459297" cy="459297"/>
          </a:xfrm>
          <a:prstGeom prst="ellipse">
            <a:avLst/>
          </a:prstGeom>
          <a:no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F45CB541-77A3-5B43-9CB5-B46F30A4BA3E}"/>
              </a:ext>
            </a:extLst>
          </p:cNvPr>
          <p:cNvCxnSpPr/>
          <p:nvPr/>
        </p:nvCxnSpPr>
        <p:spPr>
          <a:xfrm>
            <a:off x="2276204" y="1660285"/>
            <a:ext cx="0" cy="598781"/>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A096C1A-CA3A-E54D-B517-A06C54F6EF41}"/>
              </a:ext>
            </a:extLst>
          </p:cNvPr>
          <p:cNvCxnSpPr/>
          <p:nvPr/>
        </p:nvCxnSpPr>
        <p:spPr>
          <a:xfrm>
            <a:off x="2263621" y="2246558"/>
            <a:ext cx="2634143" cy="0"/>
          </a:xfrm>
          <a:prstGeom prst="straightConnector1">
            <a:avLst/>
          </a:prstGeom>
          <a:ln w="317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6A721B4-A449-164E-8B2C-231B03A71B48}"/>
              </a:ext>
            </a:extLst>
          </p:cNvPr>
          <p:cNvCxnSpPr>
            <a:cxnSpLocks/>
          </p:cNvCxnSpPr>
          <p:nvPr/>
        </p:nvCxnSpPr>
        <p:spPr>
          <a:xfrm>
            <a:off x="4813874" y="2246558"/>
            <a:ext cx="1983996" cy="0"/>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13288A84-53A8-3940-8F54-513BBCB9AC57}"/>
              </a:ext>
            </a:extLst>
          </p:cNvPr>
          <p:cNvCxnSpPr/>
          <p:nvPr/>
        </p:nvCxnSpPr>
        <p:spPr>
          <a:xfrm flipV="1">
            <a:off x="6787966" y="1647066"/>
            <a:ext cx="0" cy="612000"/>
          </a:xfrm>
          <a:prstGeom prst="straightConnector1">
            <a:avLst/>
          </a:prstGeom>
          <a:ln w="317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8" name="Group 57">
            <a:extLst>
              <a:ext uri="{FF2B5EF4-FFF2-40B4-BE49-F238E27FC236}">
                <a16:creationId xmlns:a16="http://schemas.microsoft.com/office/drawing/2014/main" id="{FB987809-0F66-FC46-9170-1BC777355F4A}"/>
              </a:ext>
            </a:extLst>
          </p:cNvPr>
          <p:cNvGrpSpPr/>
          <p:nvPr/>
        </p:nvGrpSpPr>
        <p:grpSpPr>
          <a:xfrm>
            <a:off x="3184915" y="2561977"/>
            <a:ext cx="1488430" cy="683076"/>
            <a:chOff x="2733425" y="3375533"/>
            <a:chExt cx="1035773" cy="475341"/>
          </a:xfrm>
        </p:grpSpPr>
        <p:pic>
          <p:nvPicPr>
            <p:cNvPr id="60" name="Picture 59">
              <a:extLst>
                <a:ext uri="{FF2B5EF4-FFF2-40B4-BE49-F238E27FC236}">
                  <a16:creationId xmlns:a16="http://schemas.microsoft.com/office/drawing/2014/main" id="{DEB200DE-F5ED-774E-B9B5-C3A97265C6A4}"/>
                </a:ext>
              </a:extLst>
            </p:cNvPr>
            <p:cNvPicPr>
              <a:picLocks noChangeAspect="1"/>
            </p:cNvPicPr>
            <p:nvPr/>
          </p:nvPicPr>
          <p:blipFill>
            <a:blip r:embed="rId4"/>
            <a:stretch>
              <a:fillRect/>
            </a:stretch>
          </p:blipFill>
          <p:spPr>
            <a:xfrm>
              <a:off x="2935290" y="3375533"/>
              <a:ext cx="632042" cy="215974"/>
            </a:xfrm>
            <a:prstGeom prst="rect">
              <a:avLst/>
            </a:prstGeom>
          </p:spPr>
        </p:pic>
        <p:pic>
          <p:nvPicPr>
            <p:cNvPr id="61" name="Picture 60">
              <a:extLst>
                <a:ext uri="{FF2B5EF4-FFF2-40B4-BE49-F238E27FC236}">
                  <a16:creationId xmlns:a16="http://schemas.microsoft.com/office/drawing/2014/main" id="{12189B08-9511-8349-8458-CC314BEFE9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33425" y="3667994"/>
              <a:ext cx="1035773" cy="182880"/>
            </a:xfrm>
            <a:prstGeom prst="rect">
              <a:avLst/>
            </a:prstGeom>
          </p:spPr>
        </p:pic>
      </p:grpSp>
      <p:grpSp>
        <p:nvGrpSpPr>
          <p:cNvPr id="70" name="Group 69">
            <a:extLst>
              <a:ext uri="{FF2B5EF4-FFF2-40B4-BE49-F238E27FC236}">
                <a16:creationId xmlns:a16="http://schemas.microsoft.com/office/drawing/2014/main" id="{A18D6B0F-1994-E24F-8FF0-54E50E912AEA}"/>
              </a:ext>
            </a:extLst>
          </p:cNvPr>
          <p:cNvGrpSpPr/>
          <p:nvPr/>
        </p:nvGrpSpPr>
        <p:grpSpPr>
          <a:xfrm>
            <a:off x="7175822" y="2995464"/>
            <a:ext cx="485162" cy="975602"/>
            <a:chOff x="7266077" y="3198565"/>
            <a:chExt cx="485162" cy="975602"/>
          </a:xfrm>
        </p:grpSpPr>
        <p:grpSp>
          <p:nvGrpSpPr>
            <p:cNvPr id="69" name="Group 68">
              <a:extLst>
                <a:ext uri="{FF2B5EF4-FFF2-40B4-BE49-F238E27FC236}">
                  <a16:creationId xmlns:a16="http://schemas.microsoft.com/office/drawing/2014/main" id="{EDDB94AB-0324-DC48-96E4-05954F573FCC}"/>
                </a:ext>
              </a:extLst>
            </p:cNvPr>
            <p:cNvGrpSpPr/>
            <p:nvPr/>
          </p:nvGrpSpPr>
          <p:grpSpPr>
            <a:xfrm>
              <a:off x="7266077" y="3305160"/>
              <a:ext cx="485162" cy="869007"/>
              <a:chOff x="8398488" y="3085409"/>
              <a:chExt cx="671025" cy="1201919"/>
            </a:xfrm>
          </p:grpSpPr>
          <p:sp>
            <p:nvSpPr>
              <p:cNvPr id="63" name="Arc 62">
                <a:extLst>
                  <a:ext uri="{FF2B5EF4-FFF2-40B4-BE49-F238E27FC236}">
                    <a16:creationId xmlns:a16="http://schemas.microsoft.com/office/drawing/2014/main" id="{14ACC118-2F00-EE4F-AE69-A72EFBFE5754}"/>
                  </a:ext>
                </a:extLst>
              </p:cNvPr>
              <p:cNvSpPr/>
              <p:nvPr/>
            </p:nvSpPr>
            <p:spPr>
              <a:xfrm rot="18697554">
                <a:off x="8435237" y="3048660"/>
                <a:ext cx="597528" cy="671025"/>
              </a:xfrm>
              <a:prstGeom prst="arc">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E6A3E6E3-E70F-F640-BC98-80EAA046D87C}"/>
                  </a:ext>
                </a:extLst>
              </p:cNvPr>
              <p:cNvCxnSpPr/>
              <p:nvPr/>
            </p:nvCxnSpPr>
            <p:spPr>
              <a:xfrm>
                <a:off x="8480984" y="3144741"/>
                <a:ext cx="0" cy="765796"/>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0799BC6-A649-014A-9019-017B7E76E2AE}"/>
                  </a:ext>
                </a:extLst>
              </p:cNvPr>
              <p:cNvCxnSpPr/>
              <p:nvPr/>
            </p:nvCxnSpPr>
            <p:spPr>
              <a:xfrm>
                <a:off x="8924604" y="3144741"/>
                <a:ext cx="0" cy="76579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67" name="Arc 66">
                <a:extLst>
                  <a:ext uri="{FF2B5EF4-FFF2-40B4-BE49-F238E27FC236}">
                    <a16:creationId xmlns:a16="http://schemas.microsoft.com/office/drawing/2014/main" id="{30231D1D-6B44-B64E-B1D6-9EA663AA0718}"/>
                  </a:ext>
                </a:extLst>
              </p:cNvPr>
              <p:cNvSpPr/>
              <p:nvPr/>
            </p:nvSpPr>
            <p:spPr>
              <a:xfrm rot="18697554">
                <a:off x="8435237" y="3653051"/>
                <a:ext cx="597528" cy="671025"/>
              </a:xfrm>
              <a:prstGeom prst="arc">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8" name="TextBox 67">
              <a:extLst>
                <a:ext uri="{FF2B5EF4-FFF2-40B4-BE49-F238E27FC236}">
                  <a16:creationId xmlns:a16="http://schemas.microsoft.com/office/drawing/2014/main" id="{08C0A898-C8C1-804E-9B54-003AAB427A33}"/>
                </a:ext>
              </a:extLst>
            </p:cNvPr>
            <p:cNvSpPr txBox="1"/>
            <p:nvPr/>
          </p:nvSpPr>
          <p:spPr>
            <a:xfrm rot="16200000">
              <a:off x="7173897" y="3404632"/>
              <a:ext cx="65835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1"/>
                  </a:solidFill>
                  <a:latin typeface="Arial"/>
                </a:rPr>
                <a:t>QAM</a:t>
              </a:r>
            </a:p>
            <a:p>
              <a:pPr defTabSz="342900">
                <a:defRPr/>
              </a:pPr>
              <a:r>
                <a:rPr lang="en-US" sz="800" kern="0" dirty="0">
                  <a:solidFill>
                    <a:schemeClr val="accent1"/>
                  </a:solidFill>
                  <a:latin typeface="Arial"/>
                </a:rPr>
                <a:t>129</a:t>
              </a:r>
            </a:p>
          </p:txBody>
        </p:sp>
      </p:grpSp>
      <p:cxnSp>
        <p:nvCxnSpPr>
          <p:cNvPr id="75" name="Straight Connector 74">
            <a:extLst>
              <a:ext uri="{FF2B5EF4-FFF2-40B4-BE49-F238E27FC236}">
                <a16:creationId xmlns:a16="http://schemas.microsoft.com/office/drawing/2014/main" id="{000BBB4F-99B5-AB4E-8129-75CDA6A3FB7A}"/>
              </a:ext>
            </a:extLst>
          </p:cNvPr>
          <p:cNvCxnSpPr>
            <a:cxnSpLocks/>
          </p:cNvCxnSpPr>
          <p:nvPr/>
        </p:nvCxnSpPr>
        <p:spPr>
          <a:xfrm flipH="1">
            <a:off x="800399" y="1325506"/>
            <a:ext cx="311884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AA43801-728B-ED43-9CAF-9B3B23AAB979}"/>
              </a:ext>
            </a:extLst>
          </p:cNvPr>
          <p:cNvCxnSpPr>
            <a:cxnSpLocks/>
          </p:cNvCxnSpPr>
          <p:nvPr/>
        </p:nvCxnSpPr>
        <p:spPr>
          <a:xfrm flipH="1">
            <a:off x="788920" y="1646250"/>
            <a:ext cx="3140210"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7" name="Arc 76">
            <a:extLst>
              <a:ext uri="{FF2B5EF4-FFF2-40B4-BE49-F238E27FC236}">
                <a16:creationId xmlns:a16="http://schemas.microsoft.com/office/drawing/2014/main" id="{63A8A8B6-49FD-C04C-9491-8D6359B160D4}"/>
              </a:ext>
            </a:extLst>
          </p:cNvPr>
          <p:cNvSpPr/>
          <p:nvPr/>
        </p:nvSpPr>
        <p:spPr>
          <a:xfrm rot="2497554">
            <a:off x="799297" y="1265860"/>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a:extLst>
              <a:ext uri="{FF2B5EF4-FFF2-40B4-BE49-F238E27FC236}">
                <a16:creationId xmlns:a16="http://schemas.microsoft.com/office/drawing/2014/main" id="{A899AFF5-5312-7948-8CDA-163290B20188}"/>
              </a:ext>
            </a:extLst>
          </p:cNvPr>
          <p:cNvSpPr txBox="1"/>
          <p:nvPr/>
        </p:nvSpPr>
        <p:spPr>
          <a:xfrm>
            <a:off x="1230010" y="1377504"/>
            <a:ext cx="46696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125</a:t>
            </a:r>
          </a:p>
        </p:txBody>
      </p:sp>
      <p:sp>
        <p:nvSpPr>
          <p:cNvPr id="87" name="Arc 86">
            <a:extLst>
              <a:ext uri="{FF2B5EF4-FFF2-40B4-BE49-F238E27FC236}">
                <a16:creationId xmlns:a16="http://schemas.microsoft.com/office/drawing/2014/main" id="{DD508E0B-6AEA-A341-ABDD-9F432948F10B}"/>
              </a:ext>
            </a:extLst>
          </p:cNvPr>
          <p:cNvSpPr/>
          <p:nvPr/>
        </p:nvSpPr>
        <p:spPr>
          <a:xfrm rot="2497554">
            <a:off x="1254576" y="1265860"/>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Arc 87">
            <a:extLst>
              <a:ext uri="{FF2B5EF4-FFF2-40B4-BE49-F238E27FC236}">
                <a16:creationId xmlns:a16="http://schemas.microsoft.com/office/drawing/2014/main" id="{7E1D2093-6BF0-044A-92BA-253D2969CB63}"/>
              </a:ext>
            </a:extLst>
          </p:cNvPr>
          <p:cNvSpPr/>
          <p:nvPr/>
        </p:nvSpPr>
        <p:spPr>
          <a:xfrm rot="2497554">
            <a:off x="1477082" y="1265860"/>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Arc 89">
            <a:extLst>
              <a:ext uri="{FF2B5EF4-FFF2-40B4-BE49-F238E27FC236}">
                <a16:creationId xmlns:a16="http://schemas.microsoft.com/office/drawing/2014/main" id="{494E3EF4-B3BF-934F-8D4E-DF292A887042}"/>
              </a:ext>
            </a:extLst>
          </p:cNvPr>
          <p:cNvSpPr/>
          <p:nvPr/>
        </p:nvSpPr>
        <p:spPr>
          <a:xfrm rot="2497554">
            <a:off x="2015891" y="1265861"/>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Arc 91">
            <a:extLst>
              <a:ext uri="{FF2B5EF4-FFF2-40B4-BE49-F238E27FC236}">
                <a16:creationId xmlns:a16="http://schemas.microsoft.com/office/drawing/2014/main" id="{69206961-1DB2-F74E-B71D-4E2C46F0F851}"/>
              </a:ext>
            </a:extLst>
          </p:cNvPr>
          <p:cNvSpPr/>
          <p:nvPr/>
        </p:nvSpPr>
        <p:spPr>
          <a:xfrm rot="2497554">
            <a:off x="2235899"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Arc 92">
            <a:extLst>
              <a:ext uri="{FF2B5EF4-FFF2-40B4-BE49-F238E27FC236}">
                <a16:creationId xmlns:a16="http://schemas.microsoft.com/office/drawing/2014/main" id="{2B573D49-3249-FE40-8AF4-29EFDA627502}"/>
              </a:ext>
            </a:extLst>
          </p:cNvPr>
          <p:cNvSpPr/>
          <p:nvPr/>
        </p:nvSpPr>
        <p:spPr>
          <a:xfrm rot="2497554">
            <a:off x="2787860"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a16="http://schemas.microsoft.com/office/drawing/2014/main" id="{E4E44159-FB9C-4349-B616-07C2099448F6}"/>
              </a:ext>
            </a:extLst>
          </p:cNvPr>
          <p:cNvSpPr/>
          <p:nvPr/>
        </p:nvSpPr>
        <p:spPr>
          <a:xfrm rot="2497554">
            <a:off x="3013791"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a16="http://schemas.microsoft.com/office/drawing/2014/main" id="{8D013F3B-AEFA-A543-8E03-BD64FA408ADA}"/>
              </a:ext>
            </a:extLst>
          </p:cNvPr>
          <p:cNvSpPr/>
          <p:nvPr/>
        </p:nvSpPr>
        <p:spPr>
          <a:xfrm rot="2497554">
            <a:off x="3533482"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732F890B-77B2-4845-90F1-F5B191D9934A}"/>
              </a:ext>
            </a:extLst>
          </p:cNvPr>
          <p:cNvSpPr txBox="1"/>
          <p:nvPr/>
        </p:nvSpPr>
        <p:spPr>
          <a:xfrm>
            <a:off x="1906798" y="1377504"/>
            <a:ext cx="533869"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126</a:t>
            </a:r>
          </a:p>
        </p:txBody>
      </p:sp>
      <p:sp>
        <p:nvSpPr>
          <p:cNvPr id="97" name="TextBox 96">
            <a:extLst>
              <a:ext uri="{FF2B5EF4-FFF2-40B4-BE49-F238E27FC236}">
                <a16:creationId xmlns:a16="http://schemas.microsoft.com/office/drawing/2014/main" id="{1F8F058F-6FE7-9E40-B847-B397944B76FD}"/>
              </a:ext>
            </a:extLst>
          </p:cNvPr>
          <p:cNvSpPr txBox="1"/>
          <p:nvPr/>
        </p:nvSpPr>
        <p:spPr>
          <a:xfrm>
            <a:off x="2605721" y="1377504"/>
            <a:ext cx="65835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BLANK </a:t>
            </a:r>
          </a:p>
          <a:p>
            <a:pPr defTabSz="342900">
              <a:defRPr/>
            </a:pPr>
            <a:r>
              <a:rPr lang="en-US" sz="800" kern="0" dirty="0">
                <a:solidFill>
                  <a:schemeClr val="accent6"/>
                </a:solidFill>
                <a:latin typeface="Arial"/>
              </a:rPr>
              <a:t>127</a:t>
            </a:r>
          </a:p>
        </p:txBody>
      </p:sp>
      <p:sp>
        <p:nvSpPr>
          <p:cNvPr id="98" name="TextBox 97">
            <a:extLst>
              <a:ext uri="{FF2B5EF4-FFF2-40B4-BE49-F238E27FC236}">
                <a16:creationId xmlns:a16="http://schemas.microsoft.com/office/drawing/2014/main" id="{37C7DE79-3351-CA4D-A7F7-37393E2FE000}"/>
              </a:ext>
            </a:extLst>
          </p:cNvPr>
          <p:cNvSpPr txBox="1"/>
          <p:nvPr/>
        </p:nvSpPr>
        <p:spPr>
          <a:xfrm>
            <a:off x="3382335" y="1369099"/>
            <a:ext cx="596803"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128</a:t>
            </a:r>
          </a:p>
        </p:txBody>
      </p:sp>
      <p:cxnSp>
        <p:nvCxnSpPr>
          <p:cNvPr id="99" name="Straight Connector 98">
            <a:extLst>
              <a:ext uri="{FF2B5EF4-FFF2-40B4-BE49-F238E27FC236}">
                <a16:creationId xmlns:a16="http://schemas.microsoft.com/office/drawing/2014/main" id="{5A454AED-3163-F543-AF9F-56E7A7A52460}"/>
              </a:ext>
            </a:extLst>
          </p:cNvPr>
          <p:cNvCxnSpPr>
            <a:cxnSpLocks/>
          </p:cNvCxnSpPr>
          <p:nvPr/>
        </p:nvCxnSpPr>
        <p:spPr>
          <a:xfrm flipH="1">
            <a:off x="4497165" y="1325506"/>
            <a:ext cx="311884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E49FD0B8-20C3-4C4E-9ACA-C6A6C96243E1}"/>
              </a:ext>
            </a:extLst>
          </p:cNvPr>
          <p:cNvCxnSpPr>
            <a:cxnSpLocks/>
          </p:cNvCxnSpPr>
          <p:nvPr/>
        </p:nvCxnSpPr>
        <p:spPr>
          <a:xfrm flipH="1">
            <a:off x="4485686" y="1646250"/>
            <a:ext cx="3140210"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5BC50C0D-63CE-894C-B46A-5DE4F693509E}"/>
              </a:ext>
            </a:extLst>
          </p:cNvPr>
          <p:cNvSpPr txBox="1"/>
          <p:nvPr/>
        </p:nvSpPr>
        <p:spPr>
          <a:xfrm>
            <a:off x="4785138" y="1377504"/>
            <a:ext cx="562136"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125</a:t>
            </a:r>
          </a:p>
        </p:txBody>
      </p:sp>
      <p:sp>
        <p:nvSpPr>
          <p:cNvPr id="105" name="TextBox 104">
            <a:extLst>
              <a:ext uri="{FF2B5EF4-FFF2-40B4-BE49-F238E27FC236}">
                <a16:creationId xmlns:a16="http://schemas.microsoft.com/office/drawing/2014/main" id="{DBAE6B1A-1F32-7B42-94FA-D9A88127DBCC}"/>
              </a:ext>
            </a:extLst>
          </p:cNvPr>
          <p:cNvSpPr txBox="1"/>
          <p:nvPr/>
        </p:nvSpPr>
        <p:spPr>
          <a:xfrm>
            <a:off x="5555736" y="1377504"/>
            <a:ext cx="577784"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126</a:t>
            </a:r>
          </a:p>
        </p:txBody>
      </p:sp>
      <p:sp>
        <p:nvSpPr>
          <p:cNvPr id="106" name="TextBox 105">
            <a:extLst>
              <a:ext uri="{FF2B5EF4-FFF2-40B4-BE49-F238E27FC236}">
                <a16:creationId xmlns:a16="http://schemas.microsoft.com/office/drawing/2014/main" id="{2A15AF7E-AA97-AE47-A7A6-70E045F7819A}"/>
              </a:ext>
            </a:extLst>
          </p:cNvPr>
          <p:cNvSpPr txBox="1"/>
          <p:nvPr/>
        </p:nvSpPr>
        <p:spPr>
          <a:xfrm>
            <a:off x="6302488" y="1377504"/>
            <a:ext cx="596496"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127</a:t>
            </a:r>
          </a:p>
        </p:txBody>
      </p:sp>
      <p:sp>
        <p:nvSpPr>
          <p:cNvPr id="107" name="TextBox 106">
            <a:extLst>
              <a:ext uri="{FF2B5EF4-FFF2-40B4-BE49-F238E27FC236}">
                <a16:creationId xmlns:a16="http://schemas.microsoft.com/office/drawing/2014/main" id="{3C308DA2-B1FA-0A4F-842F-8B2771E08825}"/>
              </a:ext>
            </a:extLst>
          </p:cNvPr>
          <p:cNvSpPr txBox="1"/>
          <p:nvPr/>
        </p:nvSpPr>
        <p:spPr>
          <a:xfrm>
            <a:off x="7079102" y="1377504"/>
            <a:ext cx="581882"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128</a:t>
            </a:r>
          </a:p>
        </p:txBody>
      </p:sp>
      <p:sp>
        <p:nvSpPr>
          <p:cNvPr id="108" name="Arc 107">
            <a:extLst>
              <a:ext uri="{FF2B5EF4-FFF2-40B4-BE49-F238E27FC236}">
                <a16:creationId xmlns:a16="http://schemas.microsoft.com/office/drawing/2014/main" id="{9BF848F1-D383-D94E-85B2-B65DCC5E6FB3}"/>
              </a:ext>
            </a:extLst>
          </p:cNvPr>
          <p:cNvSpPr/>
          <p:nvPr/>
        </p:nvSpPr>
        <p:spPr>
          <a:xfrm rot="2497554">
            <a:off x="4354394"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Arc 108">
            <a:extLst>
              <a:ext uri="{FF2B5EF4-FFF2-40B4-BE49-F238E27FC236}">
                <a16:creationId xmlns:a16="http://schemas.microsoft.com/office/drawing/2014/main" id="{9C136F96-8344-FC42-B7B8-70C4B1A34BDC}"/>
              </a:ext>
            </a:extLst>
          </p:cNvPr>
          <p:cNvSpPr/>
          <p:nvPr/>
        </p:nvSpPr>
        <p:spPr>
          <a:xfrm rot="2497554">
            <a:off x="4902125"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Arc 109">
            <a:extLst>
              <a:ext uri="{FF2B5EF4-FFF2-40B4-BE49-F238E27FC236}">
                <a16:creationId xmlns:a16="http://schemas.microsoft.com/office/drawing/2014/main" id="{950DD5B5-1363-2748-8A4A-3F2336AE946D}"/>
              </a:ext>
            </a:extLst>
          </p:cNvPr>
          <p:cNvSpPr/>
          <p:nvPr/>
        </p:nvSpPr>
        <p:spPr>
          <a:xfrm rot="2497554">
            <a:off x="5128872"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305008DF-074D-2B42-A102-074DE5A66C51}"/>
              </a:ext>
            </a:extLst>
          </p:cNvPr>
          <p:cNvSpPr/>
          <p:nvPr/>
        </p:nvSpPr>
        <p:spPr>
          <a:xfrm rot="2497554">
            <a:off x="5672127"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53801C1A-30FE-CA4A-AAD7-F32C8A3E3111}"/>
              </a:ext>
            </a:extLst>
          </p:cNvPr>
          <p:cNvSpPr/>
          <p:nvPr/>
        </p:nvSpPr>
        <p:spPr>
          <a:xfrm rot="2497554">
            <a:off x="5893823"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Arc 113">
            <a:extLst>
              <a:ext uri="{FF2B5EF4-FFF2-40B4-BE49-F238E27FC236}">
                <a16:creationId xmlns:a16="http://schemas.microsoft.com/office/drawing/2014/main" id="{C0E92AF2-7FC0-A145-9AF4-7EABDD8EE351}"/>
              </a:ext>
            </a:extLst>
          </p:cNvPr>
          <p:cNvSpPr/>
          <p:nvPr/>
        </p:nvSpPr>
        <p:spPr>
          <a:xfrm rot="2497554">
            <a:off x="6444308"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Arc 114">
            <a:extLst>
              <a:ext uri="{FF2B5EF4-FFF2-40B4-BE49-F238E27FC236}">
                <a16:creationId xmlns:a16="http://schemas.microsoft.com/office/drawing/2014/main" id="{1250330F-65B9-7247-B271-2A632C91131D}"/>
              </a:ext>
            </a:extLst>
          </p:cNvPr>
          <p:cNvSpPr/>
          <p:nvPr/>
        </p:nvSpPr>
        <p:spPr>
          <a:xfrm rot="2497554">
            <a:off x="6679511" y="126586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a16="http://schemas.microsoft.com/office/drawing/2014/main" id="{F4CBC4FF-95A4-0743-9B69-23D8AF13F879}"/>
              </a:ext>
            </a:extLst>
          </p:cNvPr>
          <p:cNvSpPr/>
          <p:nvPr/>
        </p:nvSpPr>
        <p:spPr>
          <a:xfrm rot="2497554">
            <a:off x="7215556" y="1265863"/>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Arc 116">
            <a:extLst>
              <a:ext uri="{FF2B5EF4-FFF2-40B4-BE49-F238E27FC236}">
                <a16:creationId xmlns:a16="http://schemas.microsoft.com/office/drawing/2014/main" id="{E76D2E14-2EA0-1B44-A310-6FFF80E838CB}"/>
              </a:ext>
            </a:extLst>
          </p:cNvPr>
          <p:cNvSpPr/>
          <p:nvPr/>
        </p:nvSpPr>
        <p:spPr>
          <a:xfrm rot="2497554">
            <a:off x="7417178" y="1265863"/>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Arc 118">
            <a:extLst>
              <a:ext uri="{FF2B5EF4-FFF2-40B4-BE49-F238E27FC236}">
                <a16:creationId xmlns:a16="http://schemas.microsoft.com/office/drawing/2014/main" id="{E4FDA4CD-335C-D840-A1A7-91061DEEB58A}"/>
              </a:ext>
            </a:extLst>
          </p:cNvPr>
          <p:cNvSpPr/>
          <p:nvPr/>
        </p:nvSpPr>
        <p:spPr>
          <a:xfrm rot="2497554">
            <a:off x="7911843" y="1265863"/>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TextBox 119">
            <a:extLst>
              <a:ext uri="{FF2B5EF4-FFF2-40B4-BE49-F238E27FC236}">
                <a16:creationId xmlns:a16="http://schemas.microsoft.com/office/drawing/2014/main" id="{0803064C-0892-2443-9D6F-791A739D1B30}"/>
              </a:ext>
            </a:extLst>
          </p:cNvPr>
          <p:cNvSpPr txBox="1"/>
          <p:nvPr/>
        </p:nvSpPr>
        <p:spPr>
          <a:xfrm>
            <a:off x="7763969" y="1377504"/>
            <a:ext cx="65835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1"/>
                </a:solidFill>
                <a:latin typeface="Arial"/>
              </a:rPr>
              <a:t>QAM</a:t>
            </a:r>
          </a:p>
          <a:p>
            <a:pPr defTabSz="342900">
              <a:defRPr/>
            </a:pPr>
            <a:r>
              <a:rPr lang="en-US" sz="800" kern="0" dirty="0">
                <a:solidFill>
                  <a:schemeClr val="accent1"/>
                </a:solidFill>
                <a:latin typeface="Arial"/>
              </a:rPr>
              <a:t>129</a:t>
            </a:r>
          </a:p>
        </p:txBody>
      </p:sp>
      <p:cxnSp>
        <p:nvCxnSpPr>
          <p:cNvPr id="121" name="Straight Connector 120">
            <a:extLst>
              <a:ext uri="{FF2B5EF4-FFF2-40B4-BE49-F238E27FC236}">
                <a16:creationId xmlns:a16="http://schemas.microsoft.com/office/drawing/2014/main" id="{AB19B9F0-DDFA-1E42-B566-65840634EC53}"/>
              </a:ext>
            </a:extLst>
          </p:cNvPr>
          <p:cNvCxnSpPr>
            <a:cxnSpLocks/>
          </p:cNvCxnSpPr>
          <p:nvPr/>
        </p:nvCxnSpPr>
        <p:spPr>
          <a:xfrm flipH="1" flipV="1">
            <a:off x="7598126" y="1325507"/>
            <a:ext cx="694330" cy="1608"/>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0E14C750-4F22-E140-A16A-3BFD0D251F70}"/>
              </a:ext>
            </a:extLst>
          </p:cNvPr>
          <p:cNvCxnSpPr>
            <a:cxnSpLocks/>
          </p:cNvCxnSpPr>
          <p:nvPr/>
        </p:nvCxnSpPr>
        <p:spPr>
          <a:xfrm flipH="1" flipV="1">
            <a:off x="7598126" y="1643508"/>
            <a:ext cx="694330" cy="1608"/>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2BD3B1A9-545F-364A-8DB7-8F71D148A701}"/>
              </a:ext>
            </a:extLst>
          </p:cNvPr>
          <p:cNvGrpSpPr/>
          <p:nvPr/>
        </p:nvGrpSpPr>
        <p:grpSpPr>
          <a:xfrm>
            <a:off x="860721" y="3868995"/>
            <a:ext cx="658355" cy="792979"/>
            <a:chOff x="560775" y="2147903"/>
            <a:chExt cx="658355" cy="792979"/>
          </a:xfrm>
        </p:grpSpPr>
        <p:grpSp>
          <p:nvGrpSpPr>
            <p:cNvPr id="6" name="Group 5">
              <a:extLst>
                <a:ext uri="{FF2B5EF4-FFF2-40B4-BE49-F238E27FC236}">
                  <a16:creationId xmlns:a16="http://schemas.microsoft.com/office/drawing/2014/main" id="{58C17BF1-5C24-F647-A747-D08609DE94BC}"/>
                </a:ext>
              </a:extLst>
            </p:cNvPr>
            <p:cNvGrpSpPr/>
            <p:nvPr/>
          </p:nvGrpSpPr>
          <p:grpSpPr>
            <a:xfrm>
              <a:off x="669590" y="2147903"/>
              <a:ext cx="440724" cy="440724"/>
              <a:chOff x="2031662" y="1918632"/>
              <a:chExt cx="354621" cy="354621"/>
            </a:xfrm>
          </p:grpSpPr>
          <p:sp>
            <p:nvSpPr>
              <p:cNvPr id="8" name="Oval 7">
                <a:extLst>
                  <a:ext uri="{FF2B5EF4-FFF2-40B4-BE49-F238E27FC236}">
                    <a16:creationId xmlns:a16="http://schemas.microsoft.com/office/drawing/2014/main" id="{241E18AD-1485-CD41-9980-83344F85AB52}"/>
                  </a:ext>
                </a:extLst>
              </p:cNvPr>
              <p:cNvSpPr/>
              <p:nvPr/>
            </p:nvSpPr>
            <p:spPr>
              <a:xfrm>
                <a:off x="2031662" y="1918632"/>
                <a:ext cx="354621" cy="354621"/>
              </a:xfrm>
              <a:prstGeom prst="ellipse">
                <a:avLst/>
              </a:prstGeom>
              <a:gradFill rotWithShape="1">
                <a:gsLst>
                  <a:gs pos="0">
                    <a:srgbClr val="E77D24">
                      <a:lumMod val="50000"/>
                    </a:srgbClr>
                  </a:gs>
                  <a:gs pos="100000">
                    <a:srgbClr val="E77D24"/>
                  </a:gs>
                </a:gsLst>
                <a:lin ang="16200000" scaled="0"/>
              </a:gra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endParaRPr lang="en-US" kern="0">
                  <a:solidFill>
                    <a:prstClr val="white"/>
                  </a:solidFill>
                  <a:latin typeface="Arial"/>
                </a:endParaRPr>
              </a:p>
            </p:txBody>
          </p:sp>
          <p:pic>
            <p:nvPicPr>
              <p:cNvPr id="9" name="Picture 8">
                <a:extLst>
                  <a:ext uri="{FF2B5EF4-FFF2-40B4-BE49-F238E27FC236}">
                    <a16:creationId xmlns:a16="http://schemas.microsoft.com/office/drawing/2014/main" id="{48BEBF68-E180-1343-99F5-A2243A3FB983}"/>
                  </a:ext>
                </a:extLst>
              </p:cNvPr>
              <p:cNvPicPr>
                <a:picLocks noChangeAspect="1"/>
              </p:cNvPicPr>
              <p:nvPr/>
            </p:nvPicPr>
            <p:blipFill>
              <a:blip r:embed="rId6" cstate="print">
                <a:lum bright="100000" contrast="100000"/>
                <a:extLst>
                  <a:ext uri="{28A0092B-C50C-407E-A947-70E740481C1C}">
                    <a14:useLocalDpi xmlns:a14="http://schemas.microsoft.com/office/drawing/2010/main"/>
                  </a:ext>
                </a:extLst>
              </a:blip>
              <a:stretch>
                <a:fillRect/>
              </a:stretch>
            </p:blipFill>
            <p:spPr>
              <a:xfrm flipH="1">
                <a:off x="2092400" y="2000762"/>
                <a:ext cx="230980" cy="202442"/>
              </a:xfrm>
              <a:prstGeom prst="rect">
                <a:avLst/>
              </a:prstGeom>
            </p:spPr>
          </p:pic>
        </p:grpSp>
        <p:sp>
          <p:nvSpPr>
            <p:cNvPr id="7" name="TextBox 6">
              <a:extLst>
                <a:ext uri="{FF2B5EF4-FFF2-40B4-BE49-F238E27FC236}">
                  <a16:creationId xmlns:a16="http://schemas.microsoft.com/office/drawing/2014/main" id="{212308E7-DCB9-3D43-8097-10EA3E66203C}"/>
                </a:ext>
              </a:extLst>
            </p:cNvPr>
            <p:cNvSpPr txBox="1"/>
            <p:nvPr/>
          </p:nvSpPr>
          <p:spPr>
            <a:xfrm>
              <a:off x="560775" y="2629258"/>
              <a:ext cx="658355" cy="311624"/>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Local Content</a:t>
              </a:r>
            </a:p>
            <a:p>
              <a:pPr defTabSz="342900">
                <a:defRPr/>
              </a:pPr>
              <a:r>
                <a:rPr lang="en-US" sz="675" kern="0" dirty="0">
                  <a:solidFill>
                    <a:prstClr val="black">
                      <a:lumMod val="50000"/>
                      <a:lumOff val="50000"/>
                    </a:prstClr>
                  </a:solidFill>
                  <a:latin typeface="Arial"/>
                </a:rPr>
                <a:t>Analog CVBS Format</a:t>
              </a:r>
            </a:p>
          </p:txBody>
        </p:sp>
      </p:grpSp>
      <p:sp>
        <p:nvSpPr>
          <p:cNvPr id="2" name="Slide Number Placeholder 1">
            <a:extLst>
              <a:ext uri="{FF2B5EF4-FFF2-40B4-BE49-F238E27FC236}">
                <a16:creationId xmlns:a16="http://schemas.microsoft.com/office/drawing/2014/main" id="{C7E58024-2CDD-C04D-8250-C6BCF19D8571}"/>
              </a:ext>
            </a:extLst>
          </p:cNvPr>
          <p:cNvSpPr>
            <a:spLocks noGrp="1"/>
          </p:cNvSpPr>
          <p:nvPr>
            <p:ph type="sldNum" sz="quarter" idx="4"/>
          </p:nvPr>
        </p:nvSpPr>
        <p:spPr/>
        <p:txBody>
          <a:bodyPr/>
          <a:lstStyle/>
          <a:p>
            <a:fld id="{F22B260D-D430-D34B-9B6E-0F9FDE559292}" type="slidenum">
              <a:rPr lang="en-US" smtClean="0"/>
              <a:pPr/>
              <a:t>11</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97902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A7B0BF-61FF-2F47-8927-E4A606B0B7BE}"/>
              </a:ext>
            </a:extLst>
          </p:cNvPr>
          <p:cNvSpPr>
            <a:spLocks noGrp="1"/>
          </p:cNvSpPr>
          <p:nvPr>
            <p:ph type="title"/>
          </p:nvPr>
        </p:nvSpPr>
        <p:spPr>
          <a:xfrm>
            <a:off x="457200" y="205979"/>
            <a:ext cx="8229600" cy="554133"/>
          </a:xfrm>
        </p:spPr>
        <p:txBody>
          <a:bodyPr>
            <a:noAutofit/>
          </a:bodyPr>
          <a:lstStyle/>
          <a:p>
            <a:r>
              <a:rPr lang="en-US" sz="2000" dirty="0"/>
              <a:t>Key Application: Add/Drop Capabilities</a:t>
            </a:r>
          </a:p>
        </p:txBody>
      </p:sp>
      <p:grpSp>
        <p:nvGrpSpPr>
          <p:cNvPr id="11" name="Group 10">
            <a:extLst>
              <a:ext uri="{FF2B5EF4-FFF2-40B4-BE49-F238E27FC236}">
                <a16:creationId xmlns:a16="http://schemas.microsoft.com/office/drawing/2014/main" id="{83BDF864-A873-B644-8242-88E33DE14047}"/>
              </a:ext>
            </a:extLst>
          </p:cNvPr>
          <p:cNvGrpSpPr/>
          <p:nvPr/>
        </p:nvGrpSpPr>
        <p:grpSpPr>
          <a:xfrm>
            <a:off x="1558496" y="1744280"/>
            <a:ext cx="1177531" cy="541147"/>
            <a:chOff x="563763" y="2033241"/>
            <a:chExt cx="1177531" cy="541147"/>
          </a:xfrm>
        </p:grpSpPr>
        <p:grpSp>
          <p:nvGrpSpPr>
            <p:cNvPr id="12" name="Group 11">
              <a:extLst>
                <a:ext uri="{FF2B5EF4-FFF2-40B4-BE49-F238E27FC236}">
                  <a16:creationId xmlns:a16="http://schemas.microsoft.com/office/drawing/2014/main" id="{9B2E2ECF-F39E-BF4C-9513-8C2123473ADE}"/>
                </a:ext>
              </a:extLst>
            </p:cNvPr>
            <p:cNvGrpSpPr/>
            <p:nvPr/>
          </p:nvGrpSpPr>
          <p:grpSpPr>
            <a:xfrm>
              <a:off x="881535" y="2033241"/>
              <a:ext cx="541986" cy="410389"/>
              <a:chOff x="4930200" y="1120016"/>
              <a:chExt cx="541986" cy="410389"/>
            </a:xfrm>
          </p:grpSpPr>
          <p:pic>
            <p:nvPicPr>
              <p:cNvPr id="14" name="Picture 13">
                <a:extLst>
                  <a:ext uri="{FF2B5EF4-FFF2-40B4-BE49-F238E27FC236}">
                    <a16:creationId xmlns:a16="http://schemas.microsoft.com/office/drawing/2014/main" id="{EC68D3FD-1195-C744-9C2D-D0EB8BDFA015}"/>
                  </a:ext>
                </a:extLst>
              </p:cNvPr>
              <p:cNvPicPr>
                <a:picLocks noChangeAspect="1"/>
              </p:cNvPicPr>
              <p:nvPr/>
            </p:nvPicPr>
            <p:blipFill>
              <a:blip r:embed="rId3" cstate="print">
                <a:duotone>
                  <a:schemeClr val="bg2">
                    <a:shade val="45000"/>
                    <a:satMod val="135000"/>
                  </a:schemeClr>
                  <a:prstClr val="white"/>
                </a:duotone>
                <a:lum contrast="-32000"/>
                <a:extLst>
                  <a:ext uri="{28A0092B-C50C-407E-A947-70E740481C1C}">
                    <a14:useLocalDpi xmlns:a14="http://schemas.microsoft.com/office/drawing/2010/main"/>
                  </a:ext>
                </a:extLst>
              </a:blip>
              <a:stretch>
                <a:fillRect/>
              </a:stretch>
            </p:blipFill>
            <p:spPr>
              <a:xfrm>
                <a:off x="4930200" y="1120016"/>
                <a:ext cx="281047" cy="214190"/>
              </a:xfrm>
              <a:prstGeom prst="rect">
                <a:avLst/>
              </a:prstGeom>
            </p:spPr>
          </p:pic>
          <p:sp>
            <p:nvSpPr>
              <p:cNvPr id="15" name="Rectangle 14">
                <a:extLst>
                  <a:ext uri="{FF2B5EF4-FFF2-40B4-BE49-F238E27FC236}">
                    <a16:creationId xmlns:a16="http://schemas.microsoft.com/office/drawing/2014/main" id="{B644CF3F-D835-9E41-8536-BFEA6C1FF6F7}"/>
                  </a:ext>
                </a:extLst>
              </p:cNvPr>
              <p:cNvSpPr/>
              <p:nvPr/>
            </p:nvSpPr>
            <p:spPr>
              <a:xfrm>
                <a:off x="5041045" y="1238676"/>
                <a:ext cx="431141" cy="291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48C0E5C-9F17-C94F-BDA8-6B5204962BF2}"/>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068453" y="1253427"/>
                <a:ext cx="363434" cy="276978"/>
              </a:xfrm>
              <a:prstGeom prst="rect">
                <a:avLst/>
              </a:prstGeom>
            </p:spPr>
          </p:pic>
        </p:grpSp>
        <p:sp>
          <p:nvSpPr>
            <p:cNvPr id="13" name="TextBox 12">
              <a:extLst>
                <a:ext uri="{FF2B5EF4-FFF2-40B4-BE49-F238E27FC236}">
                  <a16:creationId xmlns:a16="http://schemas.microsoft.com/office/drawing/2014/main" id="{1ACB9711-811F-A540-9510-175A361DCD9D}"/>
                </a:ext>
              </a:extLst>
            </p:cNvPr>
            <p:cNvSpPr txBox="1"/>
            <p:nvPr/>
          </p:nvSpPr>
          <p:spPr>
            <a:xfrm>
              <a:off x="563763" y="2470513"/>
              <a:ext cx="1177531" cy="103875"/>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RF Spectrum Input</a:t>
              </a:r>
            </a:p>
          </p:txBody>
        </p:sp>
      </p:grpSp>
      <p:grpSp>
        <p:nvGrpSpPr>
          <p:cNvPr id="17" name="Group 16">
            <a:extLst>
              <a:ext uri="{FF2B5EF4-FFF2-40B4-BE49-F238E27FC236}">
                <a16:creationId xmlns:a16="http://schemas.microsoft.com/office/drawing/2014/main" id="{F979A5F9-8CFA-7F49-BE35-D96B5D9C64D2}"/>
              </a:ext>
            </a:extLst>
          </p:cNvPr>
          <p:cNvGrpSpPr/>
          <p:nvPr/>
        </p:nvGrpSpPr>
        <p:grpSpPr>
          <a:xfrm>
            <a:off x="6763830" y="1803741"/>
            <a:ext cx="1177531" cy="541147"/>
            <a:chOff x="563763" y="2033241"/>
            <a:chExt cx="1177531" cy="541147"/>
          </a:xfrm>
        </p:grpSpPr>
        <p:grpSp>
          <p:nvGrpSpPr>
            <p:cNvPr id="18" name="Group 17">
              <a:extLst>
                <a:ext uri="{FF2B5EF4-FFF2-40B4-BE49-F238E27FC236}">
                  <a16:creationId xmlns:a16="http://schemas.microsoft.com/office/drawing/2014/main" id="{0375477E-F6A1-2640-B4A2-BA070FF936A3}"/>
                </a:ext>
              </a:extLst>
            </p:cNvPr>
            <p:cNvGrpSpPr/>
            <p:nvPr/>
          </p:nvGrpSpPr>
          <p:grpSpPr>
            <a:xfrm>
              <a:off x="881535" y="2033241"/>
              <a:ext cx="541986" cy="410389"/>
              <a:chOff x="4930200" y="1120016"/>
              <a:chExt cx="541986" cy="410389"/>
            </a:xfrm>
          </p:grpSpPr>
          <p:pic>
            <p:nvPicPr>
              <p:cNvPr id="20" name="Picture 19">
                <a:extLst>
                  <a:ext uri="{FF2B5EF4-FFF2-40B4-BE49-F238E27FC236}">
                    <a16:creationId xmlns:a16="http://schemas.microsoft.com/office/drawing/2014/main" id="{F9C633BB-F4B3-D040-A78F-5CA5590D9CCA}"/>
                  </a:ext>
                </a:extLst>
              </p:cNvPr>
              <p:cNvPicPr>
                <a:picLocks noChangeAspect="1"/>
              </p:cNvPicPr>
              <p:nvPr/>
            </p:nvPicPr>
            <p:blipFill>
              <a:blip r:embed="rId3" cstate="print">
                <a:duotone>
                  <a:schemeClr val="bg2">
                    <a:shade val="45000"/>
                    <a:satMod val="135000"/>
                  </a:schemeClr>
                  <a:prstClr val="white"/>
                </a:duotone>
                <a:lum contrast="-32000"/>
                <a:extLst>
                  <a:ext uri="{28A0092B-C50C-407E-A947-70E740481C1C}">
                    <a14:useLocalDpi xmlns:a14="http://schemas.microsoft.com/office/drawing/2010/main"/>
                  </a:ext>
                </a:extLst>
              </a:blip>
              <a:stretch>
                <a:fillRect/>
              </a:stretch>
            </p:blipFill>
            <p:spPr>
              <a:xfrm>
                <a:off x="4930200" y="1120016"/>
                <a:ext cx="281047" cy="214190"/>
              </a:xfrm>
              <a:prstGeom prst="rect">
                <a:avLst/>
              </a:prstGeom>
            </p:spPr>
          </p:pic>
          <p:sp>
            <p:nvSpPr>
              <p:cNvPr id="21" name="Rectangle 20">
                <a:extLst>
                  <a:ext uri="{FF2B5EF4-FFF2-40B4-BE49-F238E27FC236}">
                    <a16:creationId xmlns:a16="http://schemas.microsoft.com/office/drawing/2014/main" id="{6C4CDD26-16D4-E544-A206-845E2097114D}"/>
                  </a:ext>
                </a:extLst>
              </p:cNvPr>
              <p:cNvSpPr/>
              <p:nvPr/>
            </p:nvSpPr>
            <p:spPr>
              <a:xfrm>
                <a:off x="5041045" y="1238676"/>
                <a:ext cx="431141" cy="291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98DDE3B-0925-9444-9203-31C1058BD1CB}"/>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068453" y="1253427"/>
                <a:ext cx="363434" cy="276978"/>
              </a:xfrm>
              <a:prstGeom prst="rect">
                <a:avLst/>
              </a:prstGeom>
            </p:spPr>
          </p:pic>
        </p:grpSp>
        <p:sp>
          <p:nvSpPr>
            <p:cNvPr id="19" name="TextBox 18">
              <a:extLst>
                <a:ext uri="{FF2B5EF4-FFF2-40B4-BE49-F238E27FC236}">
                  <a16:creationId xmlns:a16="http://schemas.microsoft.com/office/drawing/2014/main" id="{66138BDD-500A-2142-9F4F-39A7D039FAF0}"/>
                </a:ext>
              </a:extLst>
            </p:cNvPr>
            <p:cNvSpPr txBox="1"/>
            <p:nvPr/>
          </p:nvSpPr>
          <p:spPr>
            <a:xfrm>
              <a:off x="563763" y="2470513"/>
              <a:ext cx="1177531" cy="103875"/>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RF Spectrum Output</a:t>
              </a:r>
            </a:p>
          </p:txBody>
        </p:sp>
      </p:grpSp>
      <p:grpSp>
        <p:nvGrpSpPr>
          <p:cNvPr id="3" name="Group 2">
            <a:extLst>
              <a:ext uri="{FF2B5EF4-FFF2-40B4-BE49-F238E27FC236}">
                <a16:creationId xmlns:a16="http://schemas.microsoft.com/office/drawing/2014/main" id="{3981A66C-92EE-9642-AFA1-5F592B16B4ED}"/>
              </a:ext>
            </a:extLst>
          </p:cNvPr>
          <p:cNvGrpSpPr/>
          <p:nvPr/>
        </p:nvGrpSpPr>
        <p:grpSpPr>
          <a:xfrm>
            <a:off x="782846" y="1325405"/>
            <a:ext cx="3190218" cy="485164"/>
            <a:chOff x="547046" y="1541752"/>
            <a:chExt cx="3190218" cy="485164"/>
          </a:xfrm>
        </p:grpSpPr>
        <p:cxnSp>
          <p:nvCxnSpPr>
            <p:cNvPr id="38" name="Straight Connector 37">
              <a:extLst>
                <a:ext uri="{FF2B5EF4-FFF2-40B4-BE49-F238E27FC236}">
                  <a16:creationId xmlns:a16="http://schemas.microsoft.com/office/drawing/2014/main" id="{051D65A9-0685-3D4E-A9EF-B5616566C003}"/>
                </a:ext>
              </a:extLst>
            </p:cNvPr>
            <p:cNvCxnSpPr>
              <a:cxnSpLocks/>
            </p:cNvCxnSpPr>
            <p:nvPr/>
          </p:nvCxnSpPr>
          <p:spPr>
            <a:xfrm flipH="1">
              <a:off x="558525" y="1601398"/>
              <a:ext cx="3118846"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74A5B42-6532-9148-BCF5-1E24AFAED54D}"/>
                </a:ext>
              </a:extLst>
            </p:cNvPr>
            <p:cNvCxnSpPr>
              <a:cxnSpLocks/>
            </p:cNvCxnSpPr>
            <p:nvPr/>
          </p:nvCxnSpPr>
          <p:spPr>
            <a:xfrm flipH="1">
              <a:off x="547046" y="1922142"/>
              <a:ext cx="3140210" cy="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0" name="Arc 39">
              <a:extLst>
                <a:ext uri="{FF2B5EF4-FFF2-40B4-BE49-F238E27FC236}">
                  <a16:creationId xmlns:a16="http://schemas.microsoft.com/office/drawing/2014/main" id="{3AB296CF-611A-E64E-888B-7C29026C70E1}"/>
                </a:ext>
              </a:extLst>
            </p:cNvPr>
            <p:cNvSpPr/>
            <p:nvPr/>
          </p:nvSpPr>
          <p:spPr>
            <a:xfrm rot="2497554">
              <a:off x="557423" y="154175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43F77A75-FC62-A747-985D-2D8C4135F13D}"/>
                </a:ext>
              </a:extLst>
            </p:cNvPr>
            <p:cNvSpPr txBox="1"/>
            <p:nvPr/>
          </p:nvSpPr>
          <p:spPr>
            <a:xfrm>
              <a:off x="988136" y="1653396"/>
              <a:ext cx="46696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125</a:t>
              </a:r>
            </a:p>
          </p:txBody>
        </p:sp>
        <p:sp>
          <p:nvSpPr>
            <p:cNvPr id="42" name="Arc 41">
              <a:extLst>
                <a:ext uri="{FF2B5EF4-FFF2-40B4-BE49-F238E27FC236}">
                  <a16:creationId xmlns:a16="http://schemas.microsoft.com/office/drawing/2014/main" id="{869CCC40-ABA3-FB49-AB19-02745D19A2BD}"/>
                </a:ext>
              </a:extLst>
            </p:cNvPr>
            <p:cNvSpPr/>
            <p:nvPr/>
          </p:nvSpPr>
          <p:spPr>
            <a:xfrm rot="2497554">
              <a:off x="1012702" y="154175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C12F19A3-5075-CC47-B084-1BE9ABB8BC7C}"/>
                </a:ext>
              </a:extLst>
            </p:cNvPr>
            <p:cNvSpPr/>
            <p:nvPr/>
          </p:nvSpPr>
          <p:spPr>
            <a:xfrm rot="2497554">
              <a:off x="1235208" y="1541752"/>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7E809F91-6984-A94F-90C4-CE9227594945}"/>
                </a:ext>
              </a:extLst>
            </p:cNvPr>
            <p:cNvSpPr/>
            <p:nvPr/>
          </p:nvSpPr>
          <p:spPr>
            <a:xfrm rot="2497554">
              <a:off x="1774017" y="1541753"/>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62B87B2F-4E96-724D-B0ED-FAD23359FB8C}"/>
                </a:ext>
              </a:extLst>
            </p:cNvPr>
            <p:cNvSpPr/>
            <p:nvPr/>
          </p:nvSpPr>
          <p:spPr>
            <a:xfrm rot="2497554">
              <a:off x="1994025" y="1541754"/>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FD293E7B-66B0-7F49-BBFD-D89999D1CAD9}"/>
                </a:ext>
              </a:extLst>
            </p:cNvPr>
            <p:cNvSpPr/>
            <p:nvPr/>
          </p:nvSpPr>
          <p:spPr>
            <a:xfrm rot="2497554">
              <a:off x="2545986" y="1541754"/>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658A1361-57F2-8441-A578-8C7BE0238FEB}"/>
                </a:ext>
              </a:extLst>
            </p:cNvPr>
            <p:cNvSpPr/>
            <p:nvPr/>
          </p:nvSpPr>
          <p:spPr>
            <a:xfrm rot="2497554">
              <a:off x="2771917" y="1541754"/>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BC0367EF-A371-8E48-9BA2-4A20864FA715}"/>
                </a:ext>
              </a:extLst>
            </p:cNvPr>
            <p:cNvSpPr/>
            <p:nvPr/>
          </p:nvSpPr>
          <p:spPr>
            <a:xfrm rot="2497554">
              <a:off x="3291608" y="1541754"/>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D902486D-3079-294F-9BC9-08750CBCF5D1}"/>
                </a:ext>
              </a:extLst>
            </p:cNvPr>
            <p:cNvSpPr txBox="1"/>
            <p:nvPr/>
          </p:nvSpPr>
          <p:spPr>
            <a:xfrm>
              <a:off x="1664924" y="1653396"/>
              <a:ext cx="533869"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126</a:t>
              </a:r>
            </a:p>
          </p:txBody>
        </p:sp>
        <p:sp>
          <p:nvSpPr>
            <p:cNvPr id="50" name="TextBox 49">
              <a:extLst>
                <a:ext uri="{FF2B5EF4-FFF2-40B4-BE49-F238E27FC236}">
                  <a16:creationId xmlns:a16="http://schemas.microsoft.com/office/drawing/2014/main" id="{F8B023BD-94B1-3E4D-8184-DBB547018478}"/>
                </a:ext>
              </a:extLst>
            </p:cNvPr>
            <p:cNvSpPr txBox="1"/>
            <p:nvPr/>
          </p:nvSpPr>
          <p:spPr>
            <a:xfrm>
              <a:off x="2363847" y="1653396"/>
              <a:ext cx="65835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BLANK </a:t>
              </a:r>
            </a:p>
            <a:p>
              <a:pPr defTabSz="342900">
                <a:defRPr/>
              </a:pPr>
              <a:r>
                <a:rPr lang="en-US" sz="800" kern="0" dirty="0">
                  <a:solidFill>
                    <a:schemeClr val="accent6"/>
                  </a:solidFill>
                  <a:latin typeface="Arial"/>
                </a:rPr>
                <a:t>127</a:t>
              </a:r>
            </a:p>
          </p:txBody>
        </p:sp>
        <p:sp>
          <p:nvSpPr>
            <p:cNvPr id="51" name="TextBox 50">
              <a:extLst>
                <a:ext uri="{FF2B5EF4-FFF2-40B4-BE49-F238E27FC236}">
                  <a16:creationId xmlns:a16="http://schemas.microsoft.com/office/drawing/2014/main" id="{B8302B02-E363-0948-A432-CD386253128B}"/>
                </a:ext>
              </a:extLst>
            </p:cNvPr>
            <p:cNvSpPr txBox="1"/>
            <p:nvPr/>
          </p:nvSpPr>
          <p:spPr>
            <a:xfrm>
              <a:off x="3140461" y="1644991"/>
              <a:ext cx="596803"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128</a:t>
              </a:r>
            </a:p>
          </p:txBody>
        </p:sp>
      </p:grpSp>
      <p:sp>
        <p:nvSpPr>
          <p:cNvPr id="53" name="TextBox 52">
            <a:extLst>
              <a:ext uri="{FF2B5EF4-FFF2-40B4-BE49-F238E27FC236}">
                <a16:creationId xmlns:a16="http://schemas.microsoft.com/office/drawing/2014/main" id="{1357EACA-646E-D844-97EE-99A6BEE230D4}"/>
              </a:ext>
            </a:extLst>
          </p:cNvPr>
          <p:cNvSpPr txBox="1"/>
          <p:nvPr/>
        </p:nvSpPr>
        <p:spPr>
          <a:xfrm>
            <a:off x="1088148" y="961384"/>
            <a:ext cx="1387802"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prstClr val="black">
                    <a:lumMod val="50000"/>
                    <a:lumOff val="50000"/>
                  </a:prstClr>
                </a:solidFill>
                <a:latin typeface="Arial"/>
              </a:rPr>
              <a:t>DROP PROGRAM(S) FROM A SELECTED QAM</a:t>
            </a:r>
          </a:p>
        </p:txBody>
      </p:sp>
      <p:cxnSp>
        <p:nvCxnSpPr>
          <p:cNvPr id="54" name="Straight Arrow Connector 53">
            <a:extLst>
              <a:ext uri="{FF2B5EF4-FFF2-40B4-BE49-F238E27FC236}">
                <a16:creationId xmlns:a16="http://schemas.microsoft.com/office/drawing/2014/main" id="{D078C4F3-7AEB-1C48-8E44-1549CBCE001A}"/>
              </a:ext>
            </a:extLst>
          </p:cNvPr>
          <p:cNvCxnSpPr/>
          <p:nvPr/>
        </p:nvCxnSpPr>
        <p:spPr>
          <a:xfrm>
            <a:off x="2363891" y="1118213"/>
            <a:ext cx="591671" cy="19722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3406D076-BC29-BE49-8F4E-AC5591CE3E21}"/>
              </a:ext>
            </a:extLst>
          </p:cNvPr>
          <p:cNvSpPr txBox="1"/>
          <p:nvPr/>
        </p:nvSpPr>
        <p:spPr>
          <a:xfrm>
            <a:off x="4361873" y="926286"/>
            <a:ext cx="1637635" cy="369332"/>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prstClr val="black">
                    <a:lumMod val="50000"/>
                    <a:lumOff val="50000"/>
                  </a:prstClr>
                </a:solidFill>
                <a:latin typeface="Arial"/>
              </a:rPr>
              <a:t>LOCAL CONTENT RE-INSERTED INTO QAM IN PLACE OF DROPPED PROGRAM</a:t>
            </a:r>
          </a:p>
        </p:txBody>
      </p:sp>
      <p:pic>
        <p:nvPicPr>
          <p:cNvPr id="80" name="Picture 79">
            <a:extLst>
              <a:ext uri="{FF2B5EF4-FFF2-40B4-BE49-F238E27FC236}">
                <a16:creationId xmlns:a16="http://schemas.microsoft.com/office/drawing/2014/main" id="{5C2EBEBA-6005-A647-8A7E-847EB1CB3F4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63503" y="4040911"/>
            <a:ext cx="662599" cy="226415"/>
          </a:xfrm>
          <a:prstGeom prst="rect">
            <a:avLst/>
          </a:prstGeom>
        </p:spPr>
      </p:pic>
      <p:sp>
        <p:nvSpPr>
          <p:cNvPr id="81" name="TextBox 80">
            <a:extLst>
              <a:ext uri="{FF2B5EF4-FFF2-40B4-BE49-F238E27FC236}">
                <a16:creationId xmlns:a16="http://schemas.microsoft.com/office/drawing/2014/main" id="{2EABE6BF-7175-2645-8016-16F20C6291D7}"/>
              </a:ext>
            </a:extLst>
          </p:cNvPr>
          <p:cNvSpPr txBox="1"/>
          <p:nvPr/>
        </p:nvSpPr>
        <p:spPr>
          <a:xfrm>
            <a:off x="3463503" y="4330502"/>
            <a:ext cx="658355"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MPEG Encoder</a:t>
            </a:r>
          </a:p>
        </p:txBody>
      </p:sp>
      <p:sp>
        <p:nvSpPr>
          <p:cNvPr id="83" name="TextBox 82">
            <a:extLst>
              <a:ext uri="{FF2B5EF4-FFF2-40B4-BE49-F238E27FC236}">
                <a16:creationId xmlns:a16="http://schemas.microsoft.com/office/drawing/2014/main" id="{943FBB76-C18E-834E-B24F-DF511DBE73F2}"/>
              </a:ext>
            </a:extLst>
          </p:cNvPr>
          <p:cNvSpPr txBox="1"/>
          <p:nvPr/>
        </p:nvSpPr>
        <p:spPr>
          <a:xfrm>
            <a:off x="4655809" y="4330502"/>
            <a:ext cx="658355"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TS Multiplexer</a:t>
            </a:r>
          </a:p>
        </p:txBody>
      </p:sp>
      <p:pic>
        <p:nvPicPr>
          <p:cNvPr id="84" name="Picture 83">
            <a:extLst>
              <a:ext uri="{FF2B5EF4-FFF2-40B4-BE49-F238E27FC236}">
                <a16:creationId xmlns:a16="http://schemas.microsoft.com/office/drawing/2014/main" id="{198B1FD7-F374-9B4A-B098-13C5F925FBA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126021" y="4040911"/>
            <a:ext cx="662599" cy="226415"/>
          </a:xfrm>
          <a:prstGeom prst="rect">
            <a:avLst/>
          </a:prstGeom>
        </p:spPr>
      </p:pic>
      <p:sp>
        <p:nvSpPr>
          <p:cNvPr id="85" name="TextBox 84">
            <a:extLst>
              <a:ext uri="{FF2B5EF4-FFF2-40B4-BE49-F238E27FC236}">
                <a16:creationId xmlns:a16="http://schemas.microsoft.com/office/drawing/2014/main" id="{7E8C5286-10A6-5C49-A075-22111932C4BE}"/>
              </a:ext>
            </a:extLst>
          </p:cNvPr>
          <p:cNvSpPr txBox="1"/>
          <p:nvPr/>
        </p:nvSpPr>
        <p:spPr>
          <a:xfrm>
            <a:off x="6072436" y="4330502"/>
            <a:ext cx="769768" cy="207749"/>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QAM Modulator &amp; RF Upconverter</a:t>
            </a:r>
          </a:p>
        </p:txBody>
      </p:sp>
      <p:cxnSp>
        <p:nvCxnSpPr>
          <p:cNvPr id="87" name="Straight Connector 86">
            <a:extLst>
              <a:ext uri="{FF2B5EF4-FFF2-40B4-BE49-F238E27FC236}">
                <a16:creationId xmlns:a16="http://schemas.microsoft.com/office/drawing/2014/main" id="{C207215C-EF37-734B-8471-55BCC98AE77F}"/>
              </a:ext>
            </a:extLst>
          </p:cNvPr>
          <p:cNvCxnSpPr>
            <a:cxnSpLocks/>
            <a:stCxn id="80" idx="3"/>
            <a:endCxn id="82" idx="1"/>
          </p:cNvCxnSpPr>
          <p:nvPr/>
        </p:nvCxnSpPr>
        <p:spPr>
          <a:xfrm>
            <a:off x="4126102" y="4154119"/>
            <a:ext cx="529707"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DF3EC46-E3B7-6345-B89D-20669FFC0E7B}"/>
              </a:ext>
            </a:extLst>
          </p:cNvPr>
          <p:cNvCxnSpPr>
            <a:cxnSpLocks/>
            <a:endCxn id="84" idx="1"/>
          </p:cNvCxnSpPr>
          <p:nvPr/>
        </p:nvCxnSpPr>
        <p:spPr>
          <a:xfrm flipV="1">
            <a:off x="5308010" y="4154119"/>
            <a:ext cx="818011" cy="2"/>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9" name="Elbow Connector 88">
            <a:extLst>
              <a:ext uri="{FF2B5EF4-FFF2-40B4-BE49-F238E27FC236}">
                <a16:creationId xmlns:a16="http://schemas.microsoft.com/office/drawing/2014/main" id="{F43E6E8B-4F24-3B4D-BC3C-4617BF4A0BB6}"/>
              </a:ext>
            </a:extLst>
          </p:cNvPr>
          <p:cNvCxnSpPr>
            <a:cxnSpLocks/>
            <a:stCxn id="84" idx="3"/>
          </p:cNvCxnSpPr>
          <p:nvPr/>
        </p:nvCxnSpPr>
        <p:spPr>
          <a:xfrm flipH="1" flipV="1">
            <a:off x="6011775" y="2569292"/>
            <a:ext cx="776845" cy="1584827"/>
          </a:xfrm>
          <a:prstGeom prst="bentConnector4">
            <a:avLst>
              <a:gd name="adj1" fmla="val -29427"/>
              <a:gd name="adj2" fmla="val 53572"/>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071C121D-3539-0048-8216-5B6831BCB9C0}"/>
              </a:ext>
            </a:extLst>
          </p:cNvPr>
          <p:cNvCxnSpPr>
            <a:cxnSpLocks/>
          </p:cNvCxnSpPr>
          <p:nvPr/>
        </p:nvCxnSpPr>
        <p:spPr>
          <a:xfrm flipV="1">
            <a:off x="6009053" y="2315146"/>
            <a:ext cx="168548" cy="257332"/>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F92F41A2-9B29-0849-9E52-AB8AE58FD8B6}"/>
              </a:ext>
            </a:extLst>
          </p:cNvPr>
          <p:cNvGrpSpPr/>
          <p:nvPr/>
        </p:nvGrpSpPr>
        <p:grpSpPr>
          <a:xfrm>
            <a:off x="7088686" y="3478725"/>
            <a:ext cx="485162" cy="975602"/>
            <a:chOff x="7266077" y="3198565"/>
            <a:chExt cx="485162" cy="975602"/>
          </a:xfrm>
        </p:grpSpPr>
        <p:grpSp>
          <p:nvGrpSpPr>
            <p:cNvPr id="92" name="Group 91">
              <a:extLst>
                <a:ext uri="{FF2B5EF4-FFF2-40B4-BE49-F238E27FC236}">
                  <a16:creationId xmlns:a16="http://schemas.microsoft.com/office/drawing/2014/main" id="{8818EA1C-604E-ED42-88AE-23B857EA0105}"/>
                </a:ext>
              </a:extLst>
            </p:cNvPr>
            <p:cNvGrpSpPr/>
            <p:nvPr/>
          </p:nvGrpSpPr>
          <p:grpSpPr>
            <a:xfrm>
              <a:off x="7266077" y="3305160"/>
              <a:ext cx="485162" cy="869007"/>
              <a:chOff x="8398488" y="3085409"/>
              <a:chExt cx="671025" cy="1201919"/>
            </a:xfrm>
          </p:grpSpPr>
          <p:sp>
            <p:nvSpPr>
              <p:cNvPr id="94" name="Arc 93">
                <a:extLst>
                  <a:ext uri="{FF2B5EF4-FFF2-40B4-BE49-F238E27FC236}">
                    <a16:creationId xmlns:a16="http://schemas.microsoft.com/office/drawing/2014/main" id="{DF36C53F-2CBB-854F-A07B-6E88B82E4973}"/>
                  </a:ext>
                </a:extLst>
              </p:cNvPr>
              <p:cNvSpPr/>
              <p:nvPr/>
            </p:nvSpPr>
            <p:spPr>
              <a:xfrm rot="18697554">
                <a:off x="8435237" y="3048660"/>
                <a:ext cx="597528" cy="671025"/>
              </a:xfrm>
              <a:prstGeom prst="arc">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0A0F595-37C0-A34A-AD09-96F806AECD6C}"/>
                  </a:ext>
                </a:extLst>
              </p:cNvPr>
              <p:cNvCxnSpPr/>
              <p:nvPr/>
            </p:nvCxnSpPr>
            <p:spPr>
              <a:xfrm>
                <a:off x="8480984" y="3144741"/>
                <a:ext cx="0" cy="765796"/>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2285DC3-F990-814A-8A42-1E1562F6E10D}"/>
                  </a:ext>
                </a:extLst>
              </p:cNvPr>
              <p:cNvCxnSpPr/>
              <p:nvPr/>
            </p:nvCxnSpPr>
            <p:spPr>
              <a:xfrm>
                <a:off x="8924604" y="3144741"/>
                <a:ext cx="0" cy="76579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97" name="Arc 96">
                <a:extLst>
                  <a:ext uri="{FF2B5EF4-FFF2-40B4-BE49-F238E27FC236}">
                    <a16:creationId xmlns:a16="http://schemas.microsoft.com/office/drawing/2014/main" id="{843C1463-56E7-4B4C-BA26-198DC5F98B67}"/>
                  </a:ext>
                </a:extLst>
              </p:cNvPr>
              <p:cNvSpPr/>
              <p:nvPr/>
            </p:nvSpPr>
            <p:spPr>
              <a:xfrm rot="18697554">
                <a:off x="8435237" y="3653051"/>
                <a:ext cx="597528" cy="671025"/>
              </a:xfrm>
              <a:prstGeom prst="arc">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3" name="TextBox 92">
              <a:extLst>
                <a:ext uri="{FF2B5EF4-FFF2-40B4-BE49-F238E27FC236}">
                  <a16:creationId xmlns:a16="http://schemas.microsoft.com/office/drawing/2014/main" id="{929209D4-CEAC-F94A-A48D-6C10BEDB1B3A}"/>
                </a:ext>
              </a:extLst>
            </p:cNvPr>
            <p:cNvSpPr txBox="1"/>
            <p:nvPr/>
          </p:nvSpPr>
          <p:spPr>
            <a:xfrm rot="16200000">
              <a:off x="7173897" y="3404632"/>
              <a:ext cx="65835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1"/>
                  </a:solidFill>
                  <a:latin typeface="Arial"/>
                </a:rPr>
                <a:t>QAM</a:t>
              </a:r>
            </a:p>
            <a:p>
              <a:pPr defTabSz="342900">
                <a:defRPr/>
              </a:pPr>
              <a:r>
                <a:rPr lang="en-US" sz="800" kern="0" dirty="0">
                  <a:solidFill>
                    <a:schemeClr val="accent1"/>
                  </a:solidFill>
                  <a:latin typeface="Arial"/>
                </a:rPr>
                <a:t>127</a:t>
              </a:r>
            </a:p>
          </p:txBody>
        </p:sp>
      </p:grpSp>
      <p:cxnSp>
        <p:nvCxnSpPr>
          <p:cNvPr id="98" name="Straight Connector 97">
            <a:extLst>
              <a:ext uri="{FF2B5EF4-FFF2-40B4-BE49-F238E27FC236}">
                <a16:creationId xmlns:a16="http://schemas.microsoft.com/office/drawing/2014/main" id="{CE543168-6500-3D48-B6F0-C1FE59F91D8E}"/>
              </a:ext>
            </a:extLst>
          </p:cNvPr>
          <p:cNvCxnSpPr>
            <a:cxnSpLocks/>
          </p:cNvCxnSpPr>
          <p:nvPr/>
        </p:nvCxnSpPr>
        <p:spPr>
          <a:xfrm>
            <a:off x="1331840" y="4154119"/>
            <a:ext cx="2131663" cy="0"/>
          </a:xfrm>
          <a:prstGeom prst="line">
            <a:avLst/>
          </a:prstGeom>
          <a:ln w="3175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10" name="Picture 109">
            <a:extLst>
              <a:ext uri="{FF2B5EF4-FFF2-40B4-BE49-F238E27FC236}">
                <a16:creationId xmlns:a16="http://schemas.microsoft.com/office/drawing/2014/main" id="{BAAAA5D9-850C-2F47-99EB-9231467CE53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778513" y="2908217"/>
            <a:ext cx="662599" cy="226415"/>
          </a:xfrm>
          <a:prstGeom prst="rect">
            <a:avLst/>
          </a:prstGeom>
        </p:spPr>
      </p:pic>
      <p:sp>
        <p:nvSpPr>
          <p:cNvPr id="111" name="TextBox 110">
            <a:extLst>
              <a:ext uri="{FF2B5EF4-FFF2-40B4-BE49-F238E27FC236}">
                <a16:creationId xmlns:a16="http://schemas.microsoft.com/office/drawing/2014/main" id="{1AA25BAC-CB17-0B4D-A717-A507A722E1A6}"/>
              </a:ext>
            </a:extLst>
          </p:cNvPr>
          <p:cNvSpPr txBox="1"/>
          <p:nvPr/>
        </p:nvSpPr>
        <p:spPr>
          <a:xfrm>
            <a:off x="3778513" y="3197808"/>
            <a:ext cx="658355" cy="207749"/>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QAM Demodulator</a:t>
            </a:r>
          </a:p>
        </p:txBody>
      </p:sp>
      <p:pic>
        <p:nvPicPr>
          <p:cNvPr id="112" name="Picture 111">
            <a:extLst>
              <a:ext uri="{FF2B5EF4-FFF2-40B4-BE49-F238E27FC236}">
                <a16:creationId xmlns:a16="http://schemas.microsoft.com/office/drawing/2014/main" id="{BA46D300-7AEC-AA48-96F8-8EF20A65C89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740825" y="2205443"/>
            <a:ext cx="662599" cy="226415"/>
          </a:xfrm>
          <a:prstGeom prst="rect">
            <a:avLst/>
          </a:prstGeom>
        </p:spPr>
      </p:pic>
      <p:sp>
        <p:nvSpPr>
          <p:cNvPr id="113" name="TextBox 112">
            <a:extLst>
              <a:ext uri="{FF2B5EF4-FFF2-40B4-BE49-F238E27FC236}">
                <a16:creationId xmlns:a16="http://schemas.microsoft.com/office/drawing/2014/main" id="{58DFEDF0-2045-6744-AD10-E37F6E028397}"/>
              </a:ext>
            </a:extLst>
          </p:cNvPr>
          <p:cNvSpPr txBox="1"/>
          <p:nvPr/>
        </p:nvSpPr>
        <p:spPr>
          <a:xfrm>
            <a:off x="4737639" y="2448382"/>
            <a:ext cx="658355" cy="311624"/>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QAM 128 Channel Deletion Filter</a:t>
            </a:r>
          </a:p>
        </p:txBody>
      </p:sp>
      <p:grpSp>
        <p:nvGrpSpPr>
          <p:cNvPr id="154" name="Group 153">
            <a:extLst>
              <a:ext uri="{FF2B5EF4-FFF2-40B4-BE49-F238E27FC236}">
                <a16:creationId xmlns:a16="http://schemas.microsoft.com/office/drawing/2014/main" id="{B3E33D08-176F-D142-AAD8-1E332AE8E2EA}"/>
              </a:ext>
            </a:extLst>
          </p:cNvPr>
          <p:cNvGrpSpPr/>
          <p:nvPr/>
        </p:nvGrpSpPr>
        <p:grpSpPr>
          <a:xfrm>
            <a:off x="4260753" y="1303717"/>
            <a:ext cx="3273636" cy="485163"/>
            <a:chOff x="4383545" y="2570346"/>
            <a:chExt cx="3273636" cy="485163"/>
          </a:xfrm>
        </p:grpSpPr>
        <p:cxnSp>
          <p:nvCxnSpPr>
            <p:cNvPr id="155" name="Straight Connector 154">
              <a:extLst>
                <a:ext uri="{FF2B5EF4-FFF2-40B4-BE49-F238E27FC236}">
                  <a16:creationId xmlns:a16="http://schemas.microsoft.com/office/drawing/2014/main" id="{5506C192-26C5-E44A-8DB3-4805BF515D70}"/>
                </a:ext>
              </a:extLst>
            </p:cNvPr>
            <p:cNvCxnSpPr>
              <a:cxnSpLocks/>
              <a:stCxn id="161" idx="0"/>
            </p:cNvCxnSpPr>
            <p:nvPr/>
          </p:nvCxnSpPr>
          <p:spPr>
            <a:xfrm flipH="1" flipV="1">
              <a:off x="4513068" y="2629990"/>
              <a:ext cx="1008854" cy="1608"/>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B8E7285A-7779-1141-831C-D023B4CCA263}"/>
                </a:ext>
              </a:extLst>
            </p:cNvPr>
            <p:cNvCxnSpPr>
              <a:cxnSpLocks/>
              <a:stCxn id="161" idx="2"/>
            </p:cNvCxnSpPr>
            <p:nvPr/>
          </p:nvCxnSpPr>
          <p:spPr>
            <a:xfrm flipH="1" flipV="1">
              <a:off x="4501588" y="2950735"/>
              <a:ext cx="1020664" cy="5680"/>
            </a:xfrm>
            <a:prstGeom prst="line">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7" name="TextBox 156">
              <a:extLst>
                <a:ext uri="{FF2B5EF4-FFF2-40B4-BE49-F238E27FC236}">
                  <a16:creationId xmlns:a16="http://schemas.microsoft.com/office/drawing/2014/main" id="{9CBA9EE2-3E78-8E4D-9214-E642B10F061F}"/>
                </a:ext>
              </a:extLst>
            </p:cNvPr>
            <p:cNvSpPr txBox="1"/>
            <p:nvPr/>
          </p:nvSpPr>
          <p:spPr>
            <a:xfrm>
              <a:off x="4801039" y="2681988"/>
              <a:ext cx="562136"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6"/>
                  </a:solidFill>
                  <a:latin typeface="Arial"/>
                </a:rPr>
                <a:t>QAM</a:t>
              </a:r>
            </a:p>
            <a:p>
              <a:pPr defTabSz="342900">
                <a:defRPr/>
              </a:pPr>
              <a:r>
                <a:rPr lang="en-US" sz="800" kern="0" dirty="0">
                  <a:solidFill>
                    <a:schemeClr val="accent6"/>
                  </a:solidFill>
                  <a:latin typeface="Arial"/>
                </a:rPr>
                <a:t>125</a:t>
              </a:r>
            </a:p>
          </p:txBody>
        </p:sp>
        <p:sp>
          <p:nvSpPr>
            <p:cNvPr id="158" name="TextBox 157">
              <a:extLst>
                <a:ext uri="{FF2B5EF4-FFF2-40B4-BE49-F238E27FC236}">
                  <a16:creationId xmlns:a16="http://schemas.microsoft.com/office/drawing/2014/main" id="{CF68E765-1611-7841-9387-63F1000B73D9}"/>
                </a:ext>
              </a:extLst>
            </p:cNvPr>
            <p:cNvSpPr txBox="1"/>
            <p:nvPr/>
          </p:nvSpPr>
          <p:spPr>
            <a:xfrm>
              <a:off x="5571637" y="2681988"/>
              <a:ext cx="577784"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1"/>
                  </a:solidFill>
                  <a:latin typeface="Arial"/>
                </a:rPr>
                <a:t>QAM</a:t>
              </a:r>
            </a:p>
            <a:p>
              <a:pPr defTabSz="342900">
                <a:defRPr/>
              </a:pPr>
              <a:r>
                <a:rPr lang="en-US" sz="800" kern="0" dirty="0">
                  <a:solidFill>
                    <a:schemeClr val="accent1"/>
                  </a:solidFill>
                  <a:latin typeface="Arial"/>
                </a:rPr>
                <a:t>126</a:t>
              </a:r>
            </a:p>
          </p:txBody>
        </p:sp>
        <p:sp>
          <p:nvSpPr>
            <p:cNvPr id="159" name="TextBox 158">
              <a:extLst>
                <a:ext uri="{FF2B5EF4-FFF2-40B4-BE49-F238E27FC236}">
                  <a16:creationId xmlns:a16="http://schemas.microsoft.com/office/drawing/2014/main" id="{398D67D9-C960-094F-BE0F-EFEF27E69A80}"/>
                </a:ext>
              </a:extLst>
            </p:cNvPr>
            <p:cNvSpPr txBox="1"/>
            <p:nvPr/>
          </p:nvSpPr>
          <p:spPr>
            <a:xfrm>
              <a:off x="6318389" y="2681988"/>
              <a:ext cx="596496"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1"/>
                  </a:solidFill>
                  <a:latin typeface="Arial"/>
                </a:rPr>
                <a:t>BLANK</a:t>
              </a:r>
            </a:p>
            <a:p>
              <a:pPr defTabSz="342900">
                <a:defRPr/>
              </a:pPr>
              <a:r>
                <a:rPr lang="en-US" sz="800" kern="0" dirty="0">
                  <a:solidFill>
                    <a:schemeClr val="accent1"/>
                  </a:solidFill>
                  <a:latin typeface="Arial"/>
                </a:rPr>
                <a:t>127</a:t>
              </a:r>
            </a:p>
          </p:txBody>
        </p:sp>
        <p:sp>
          <p:nvSpPr>
            <p:cNvPr id="160" name="Arc 159">
              <a:extLst>
                <a:ext uri="{FF2B5EF4-FFF2-40B4-BE49-F238E27FC236}">
                  <a16:creationId xmlns:a16="http://schemas.microsoft.com/office/drawing/2014/main" id="{D76A6763-E412-794E-8721-CCFCD0E878C1}"/>
                </a:ext>
              </a:extLst>
            </p:cNvPr>
            <p:cNvSpPr/>
            <p:nvPr/>
          </p:nvSpPr>
          <p:spPr>
            <a:xfrm rot="2497554">
              <a:off x="4918026" y="2570346"/>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Arc 160">
              <a:extLst>
                <a:ext uri="{FF2B5EF4-FFF2-40B4-BE49-F238E27FC236}">
                  <a16:creationId xmlns:a16="http://schemas.microsoft.com/office/drawing/2014/main" id="{44DE815F-3144-4D46-8731-0C84A09BA9BC}"/>
                </a:ext>
              </a:extLst>
            </p:cNvPr>
            <p:cNvSpPr/>
            <p:nvPr/>
          </p:nvSpPr>
          <p:spPr>
            <a:xfrm rot="2497554">
              <a:off x="5144773" y="2570346"/>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Arc 161">
              <a:extLst>
                <a:ext uri="{FF2B5EF4-FFF2-40B4-BE49-F238E27FC236}">
                  <a16:creationId xmlns:a16="http://schemas.microsoft.com/office/drawing/2014/main" id="{9FDE751D-5B98-B541-B6EC-E216DDFA9E02}"/>
                </a:ext>
              </a:extLst>
            </p:cNvPr>
            <p:cNvSpPr/>
            <p:nvPr/>
          </p:nvSpPr>
          <p:spPr>
            <a:xfrm rot="2497554">
              <a:off x="5688028" y="2570346"/>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Arc 162">
              <a:extLst>
                <a:ext uri="{FF2B5EF4-FFF2-40B4-BE49-F238E27FC236}">
                  <a16:creationId xmlns:a16="http://schemas.microsoft.com/office/drawing/2014/main" id="{37123DEC-4FF3-B849-9952-E666B36597E2}"/>
                </a:ext>
              </a:extLst>
            </p:cNvPr>
            <p:cNvSpPr/>
            <p:nvPr/>
          </p:nvSpPr>
          <p:spPr>
            <a:xfrm rot="2497554">
              <a:off x="5909724" y="2570346"/>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Arc 163">
              <a:extLst>
                <a:ext uri="{FF2B5EF4-FFF2-40B4-BE49-F238E27FC236}">
                  <a16:creationId xmlns:a16="http://schemas.microsoft.com/office/drawing/2014/main" id="{7E75F5E8-3002-9E41-AE51-3B36C99B30F5}"/>
                </a:ext>
              </a:extLst>
            </p:cNvPr>
            <p:cNvSpPr/>
            <p:nvPr/>
          </p:nvSpPr>
          <p:spPr>
            <a:xfrm rot="2497554">
              <a:off x="6460209" y="2570346"/>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Arc 164">
              <a:extLst>
                <a:ext uri="{FF2B5EF4-FFF2-40B4-BE49-F238E27FC236}">
                  <a16:creationId xmlns:a16="http://schemas.microsoft.com/office/drawing/2014/main" id="{A924F1AC-33A4-4B4C-9AE9-E42D281F6E0F}"/>
                </a:ext>
              </a:extLst>
            </p:cNvPr>
            <p:cNvSpPr/>
            <p:nvPr/>
          </p:nvSpPr>
          <p:spPr>
            <a:xfrm rot="2497554">
              <a:off x="6646520" y="2570347"/>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6" name="Group 165">
              <a:extLst>
                <a:ext uri="{FF2B5EF4-FFF2-40B4-BE49-F238E27FC236}">
                  <a16:creationId xmlns:a16="http://schemas.microsoft.com/office/drawing/2014/main" id="{89EA93A6-D2C2-5341-8856-32B9DC1D9D80}"/>
                </a:ext>
              </a:extLst>
            </p:cNvPr>
            <p:cNvGrpSpPr/>
            <p:nvPr/>
          </p:nvGrpSpPr>
          <p:grpSpPr>
            <a:xfrm>
              <a:off x="5518786" y="2570347"/>
              <a:ext cx="2138395" cy="485162"/>
              <a:chOff x="7549395" y="2504575"/>
              <a:chExt cx="2138395" cy="485162"/>
            </a:xfrm>
          </p:grpSpPr>
          <p:sp>
            <p:nvSpPr>
              <p:cNvPr id="168" name="Arc 167">
                <a:extLst>
                  <a:ext uri="{FF2B5EF4-FFF2-40B4-BE49-F238E27FC236}">
                    <a16:creationId xmlns:a16="http://schemas.microsoft.com/office/drawing/2014/main" id="{C6A57ADC-FFDF-4C48-8697-6690F0D8F69E}"/>
                  </a:ext>
                </a:extLst>
              </p:cNvPr>
              <p:cNvSpPr/>
              <p:nvPr/>
            </p:nvSpPr>
            <p:spPr>
              <a:xfrm rot="2497554">
                <a:off x="9186173" y="2504575"/>
                <a:ext cx="432022" cy="485162"/>
              </a:xfrm>
              <a:prstGeom prst="arc">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TextBox 168">
                <a:extLst>
                  <a:ext uri="{FF2B5EF4-FFF2-40B4-BE49-F238E27FC236}">
                    <a16:creationId xmlns:a16="http://schemas.microsoft.com/office/drawing/2014/main" id="{ACF8D549-733E-FD4A-8369-3F5CA6877645}"/>
                  </a:ext>
                </a:extLst>
              </p:cNvPr>
              <p:cNvSpPr txBox="1"/>
              <p:nvPr/>
            </p:nvSpPr>
            <p:spPr>
              <a:xfrm>
                <a:off x="9029435" y="2617440"/>
                <a:ext cx="658355" cy="246221"/>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800" kern="0" dirty="0">
                    <a:solidFill>
                      <a:schemeClr val="accent1"/>
                    </a:solidFill>
                    <a:latin typeface="Arial"/>
                  </a:rPr>
                  <a:t>QAM</a:t>
                </a:r>
              </a:p>
              <a:p>
                <a:pPr defTabSz="342900">
                  <a:defRPr/>
                </a:pPr>
                <a:r>
                  <a:rPr lang="en-US" sz="800" kern="0" dirty="0">
                    <a:solidFill>
                      <a:schemeClr val="accent1"/>
                    </a:solidFill>
                    <a:latin typeface="Arial"/>
                  </a:rPr>
                  <a:t>128</a:t>
                </a:r>
              </a:p>
            </p:txBody>
          </p:sp>
          <p:cxnSp>
            <p:nvCxnSpPr>
              <p:cNvPr id="170" name="Straight Connector 169">
                <a:extLst>
                  <a:ext uri="{FF2B5EF4-FFF2-40B4-BE49-F238E27FC236}">
                    <a16:creationId xmlns:a16="http://schemas.microsoft.com/office/drawing/2014/main" id="{D8D4C769-5103-E140-9880-FADE1E4C0ED0}"/>
                  </a:ext>
                </a:extLst>
              </p:cNvPr>
              <p:cNvCxnSpPr>
                <a:cxnSpLocks/>
              </p:cNvCxnSpPr>
              <p:nvPr/>
            </p:nvCxnSpPr>
            <p:spPr>
              <a:xfrm flipH="1">
                <a:off x="7549395" y="2565827"/>
                <a:ext cx="202790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927B46FE-402C-894C-BDDD-D3B5313B1C7C}"/>
                  </a:ext>
                </a:extLst>
              </p:cNvPr>
              <p:cNvCxnSpPr>
                <a:cxnSpLocks/>
                <a:stCxn id="168" idx="2"/>
                <a:endCxn id="161" idx="2"/>
              </p:cNvCxnSpPr>
              <p:nvPr/>
            </p:nvCxnSpPr>
            <p:spPr>
              <a:xfrm flipH="1" flipV="1">
                <a:off x="7552861" y="2890643"/>
                <a:ext cx="2010791" cy="1"/>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67" name="Arc 166">
              <a:extLst>
                <a:ext uri="{FF2B5EF4-FFF2-40B4-BE49-F238E27FC236}">
                  <a16:creationId xmlns:a16="http://schemas.microsoft.com/office/drawing/2014/main" id="{141DB686-A6AE-A24D-A17B-ED6EABFC6650}"/>
                </a:ext>
              </a:extLst>
            </p:cNvPr>
            <p:cNvSpPr/>
            <p:nvPr/>
          </p:nvSpPr>
          <p:spPr>
            <a:xfrm rot="2497554">
              <a:off x="4383545" y="2570347"/>
              <a:ext cx="432022" cy="485162"/>
            </a:xfrm>
            <a:prstGeom prst="arc">
              <a:avLst/>
            </a:prstGeom>
            <a:ln w="3175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2" name="Oval 171">
            <a:extLst>
              <a:ext uri="{FF2B5EF4-FFF2-40B4-BE49-F238E27FC236}">
                <a16:creationId xmlns:a16="http://schemas.microsoft.com/office/drawing/2014/main" id="{7DAF9E9B-A3AB-0747-A420-8E6839614422}"/>
              </a:ext>
            </a:extLst>
          </p:cNvPr>
          <p:cNvSpPr/>
          <p:nvPr/>
        </p:nvSpPr>
        <p:spPr>
          <a:xfrm>
            <a:off x="5927820" y="2063144"/>
            <a:ext cx="459297" cy="459297"/>
          </a:xfrm>
          <a:prstGeom prst="ellipse">
            <a:avLst/>
          </a:prstGeom>
          <a:no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367ACA36-22BB-9744-8357-BC2F1C841C9C}"/>
              </a:ext>
            </a:extLst>
          </p:cNvPr>
          <p:cNvSpPr/>
          <p:nvPr/>
        </p:nvSpPr>
        <p:spPr>
          <a:xfrm>
            <a:off x="3666818" y="2063144"/>
            <a:ext cx="459297" cy="459297"/>
          </a:xfrm>
          <a:prstGeom prst="ellipse">
            <a:avLst/>
          </a:prstGeom>
          <a:no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327E3C51-E86F-D14C-A01A-1726459D7170}"/>
              </a:ext>
            </a:extLst>
          </p:cNvPr>
          <p:cNvCxnSpPr/>
          <p:nvPr/>
        </p:nvCxnSpPr>
        <p:spPr>
          <a:xfrm>
            <a:off x="1500298" y="1725687"/>
            <a:ext cx="0" cy="598781"/>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92957E2-3F55-C342-91A2-C9C98FDED4A8}"/>
              </a:ext>
            </a:extLst>
          </p:cNvPr>
          <p:cNvCxnSpPr>
            <a:cxnSpLocks/>
          </p:cNvCxnSpPr>
          <p:nvPr/>
        </p:nvCxnSpPr>
        <p:spPr>
          <a:xfrm>
            <a:off x="1487715" y="2311960"/>
            <a:ext cx="1888546" cy="0"/>
          </a:xfrm>
          <a:prstGeom prst="straightConnector1">
            <a:avLst/>
          </a:prstGeom>
          <a:ln w="317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37ED67DE-901A-B14B-8D0E-CF803A4EFA89}"/>
              </a:ext>
            </a:extLst>
          </p:cNvPr>
          <p:cNvCxnSpPr>
            <a:cxnSpLocks/>
            <a:endCxn id="112" idx="1"/>
          </p:cNvCxnSpPr>
          <p:nvPr/>
        </p:nvCxnSpPr>
        <p:spPr>
          <a:xfrm>
            <a:off x="3353041" y="2311960"/>
            <a:ext cx="1387784" cy="6691"/>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6BC67C7F-6583-7147-BD64-CBA104011681}"/>
              </a:ext>
            </a:extLst>
          </p:cNvPr>
          <p:cNvCxnSpPr/>
          <p:nvPr/>
        </p:nvCxnSpPr>
        <p:spPr>
          <a:xfrm flipV="1">
            <a:off x="6720734" y="1712468"/>
            <a:ext cx="0" cy="612000"/>
          </a:xfrm>
          <a:prstGeom prst="straightConnector1">
            <a:avLst/>
          </a:prstGeom>
          <a:ln w="317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8E75FF72-8616-D942-BE3F-9355819C9E7F}"/>
              </a:ext>
            </a:extLst>
          </p:cNvPr>
          <p:cNvCxnSpPr>
            <a:cxnSpLocks/>
          </p:cNvCxnSpPr>
          <p:nvPr/>
        </p:nvCxnSpPr>
        <p:spPr>
          <a:xfrm>
            <a:off x="5408240" y="2311960"/>
            <a:ext cx="1328392" cy="0"/>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1028" name="Group 1027">
            <a:extLst>
              <a:ext uri="{FF2B5EF4-FFF2-40B4-BE49-F238E27FC236}">
                <a16:creationId xmlns:a16="http://schemas.microsoft.com/office/drawing/2014/main" id="{F937A834-1EC7-414A-9336-1A216CA40439}"/>
              </a:ext>
            </a:extLst>
          </p:cNvPr>
          <p:cNvGrpSpPr/>
          <p:nvPr/>
        </p:nvGrpSpPr>
        <p:grpSpPr>
          <a:xfrm>
            <a:off x="1647423" y="2610052"/>
            <a:ext cx="1019784" cy="1165088"/>
            <a:chOff x="1638310" y="2593780"/>
            <a:chExt cx="1019784" cy="1165088"/>
          </a:xfrm>
        </p:grpSpPr>
        <p:pic>
          <p:nvPicPr>
            <p:cNvPr id="181" name="Picture 180">
              <a:extLst>
                <a:ext uri="{FF2B5EF4-FFF2-40B4-BE49-F238E27FC236}">
                  <a16:creationId xmlns:a16="http://schemas.microsoft.com/office/drawing/2014/main" id="{771F5DFD-6AB4-4E46-89D6-47CFBF486AE4}"/>
                </a:ext>
              </a:extLst>
            </p:cNvPr>
            <p:cNvPicPr>
              <a:picLocks noChangeAspect="1"/>
            </p:cNvPicPr>
            <p:nvPr/>
          </p:nvPicPr>
          <p:blipFill>
            <a:blip r:embed="rId5"/>
            <a:stretch>
              <a:fillRect/>
            </a:stretch>
          </p:blipFill>
          <p:spPr>
            <a:xfrm>
              <a:off x="1638310" y="2593780"/>
              <a:ext cx="1019784" cy="911965"/>
            </a:xfrm>
            <a:prstGeom prst="rect">
              <a:avLst/>
            </a:prstGeom>
          </p:spPr>
        </p:pic>
        <p:pic>
          <p:nvPicPr>
            <p:cNvPr id="182" name="Picture 181">
              <a:extLst>
                <a:ext uri="{FF2B5EF4-FFF2-40B4-BE49-F238E27FC236}">
                  <a16:creationId xmlns:a16="http://schemas.microsoft.com/office/drawing/2014/main" id="{0B4D8F3D-0A96-E04E-A417-56B1F555D3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58335" y="3575988"/>
              <a:ext cx="779734" cy="182880"/>
            </a:xfrm>
            <a:prstGeom prst="rect">
              <a:avLst/>
            </a:prstGeom>
          </p:spPr>
        </p:pic>
      </p:grpSp>
      <p:cxnSp>
        <p:nvCxnSpPr>
          <p:cNvPr id="188" name="Straight Connector 187">
            <a:extLst>
              <a:ext uri="{FF2B5EF4-FFF2-40B4-BE49-F238E27FC236}">
                <a16:creationId xmlns:a16="http://schemas.microsoft.com/office/drawing/2014/main" id="{C9DA901B-A1A0-4A40-B6BF-5944F20524EC}"/>
              </a:ext>
            </a:extLst>
          </p:cNvPr>
          <p:cNvCxnSpPr>
            <a:cxnSpLocks/>
          </p:cNvCxnSpPr>
          <p:nvPr/>
        </p:nvCxnSpPr>
        <p:spPr>
          <a:xfrm>
            <a:off x="4431639" y="3032632"/>
            <a:ext cx="612000" cy="0"/>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a:extLst>
              <a:ext uri="{FF2B5EF4-FFF2-40B4-BE49-F238E27FC236}">
                <a16:creationId xmlns:a16="http://schemas.microsoft.com/office/drawing/2014/main" id="{C4DB7C4D-960E-8A41-BE6C-9701ECA4A129}"/>
              </a:ext>
            </a:extLst>
          </p:cNvPr>
          <p:cNvCxnSpPr>
            <a:cxnSpLocks/>
          </p:cNvCxnSpPr>
          <p:nvPr/>
        </p:nvCxnSpPr>
        <p:spPr>
          <a:xfrm flipV="1">
            <a:off x="5026056" y="3032632"/>
            <a:ext cx="0" cy="1008279"/>
          </a:xfrm>
          <a:prstGeom prst="straightConnector1">
            <a:avLst/>
          </a:prstGeom>
          <a:ln w="31750">
            <a:solidFill>
              <a:schemeClr val="bg1">
                <a:lumMod val="6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7F0F081F-6481-BD4C-9D55-1DEAD954E3BD}"/>
              </a:ext>
            </a:extLst>
          </p:cNvPr>
          <p:cNvCxnSpPr/>
          <p:nvPr/>
        </p:nvCxnSpPr>
        <p:spPr>
          <a:xfrm>
            <a:off x="3952897" y="2305588"/>
            <a:ext cx="144000" cy="216000"/>
          </a:xfrm>
          <a:prstGeom prst="line">
            <a:avLst/>
          </a:prstGeom>
          <a:ln w="317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a:extLst>
              <a:ext uri="{FF2B5EF4-FFF2-40B4-BE49-F238E27FC236}">
                <a16:creationId xmlns:a16="http://schemas.microsoft.com/office/drawing/2014/main" id="{CA6D5CB7-2DDC-BF49-8B97-2A893A3D2589}"/>
              </a:ext>
            </a:extLst>
          </p:cNvPr>
          <p:cNvCxnSpPr>
            <a:cxnSpLocks/>
          </p:cNvCxnSpPr>
          <p:nvPr/>
        </p:nvCxnSpPr>
        <p:spPr>
          <a:xfrm flipV="1">
            <a:off x="4092575" y="2512883"/>
            <a:ext cx="0" cy="396000"/>
          </a:xfrm>
          <a:prstGeom prst="straightConnector1">
            <a:avLst/>
          </a:prstGeom>
          <a:ln w="31750">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8A173D3A-D22A-3A4A-B981-0735A9706C0A}"/>
              </a:ext>
            </a:extLst>
          </p:cNvPr>
          <p:cNvGrpSpPr/>
          <p:nvPr/>
        </p:nvGrpSpPr>
        <p:grpSpPr>
          <a:xfrm>
            <a:off x="817539" y="3905059"/>
            <a:ext cx="658355" cy="792979"/>
            <a:chOff x="560775" y="2147903"/>
            <a:chExt cx="658355" cy="792979"/>
          </a:xfrm>
        </p:grpSpPr>
        <p:grpSp>
          <p:nvGrpSpPr>
            <p:cNvPr id="58" name="Group 57">
              <a:extLst>
                <a:ext uri="{FF2B5EF4-FFF2-40B4-BE49-F238E27FC236}">
                  <a16:creationId xmlns:a16="http://schemas.microsoft.com/office/drawing/2014/main" id="{BBD6E3A1-E933-9742-9D29-05D38848999C}"/>
                </a:ext>
              </a:extLst>
            </p:cNvPr>
            <p:cNvGrpSpPr/>
            <p:nvPr/>
          </p:nvGrpSpPr>
          <p:grpSpPr>
            <a:xfrm>
              <a:off x="669590" y="2147903"/>
              <a:ext cx="440724" cy="440724"/>
              <a:chOff x="2031662" y="1918632"/>
              <a:chExt cx="354621" cy="354621"/>
            </a:xfrm>
          </p:grpSpPr>
          <p:sp>
            <p:nvSpPr>
              <p:cNvPr id="60" name="Oval 59">
                <a:extLst>
                  <a:ext uri="{FF2B5EF4-FFF2-40B4-BE49-F238E27FC236}">
                    <a16:creationId xmlns:a16="http://schemas.microsoft.com/office/drawing/2014/main" id="{A06656F7-BCAD-DB4F-AE52-D41D0A41870B}"/>
                  </a:ext>
                </a:extLst>
              </p:cNvPr>
              <p:cNvSpPr/>
              <p:nvPr/>
            </p:nvSpPr>
            <p:spPr>
              <a:xfrm>
                <a:off x="2031662" y="1918632"/>
                <a:ext cx="354621" cy="354621"/>
              </a:xfrm>
              <a:prstGeom prst="ellipse">
                <a:avLst/>
              </a:prstGeom>
              <a:gradFill rotWithShape="1">
                <a:gsLst>
                  <a:gs pos="0">
                    <a:srgbClr val="E77D24">
                      <a:lumMod val="50000"/>
                    </a:srgbClr>
                  </a:gs>
                  <a:gs pos="100000">
                    <a:srgbClr val="E77D24"/>
                  </a:gs>
                </a:gsLst>
                <a:lin ang="16200000" scaled="0"/>
              </a:gra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endParaRPr lang="en-US" kern="0">
                  <a:solidFill>
                    <a:prstClr val="white"/>
                  </a:solidFill>
                  <a:latin typeface="Arial"/>
                </a:endParaRPr>
              </a:p>
            </p:txBody>
          </p:sp>
          <p:pic>
            <p:nvPicPr>
              <p:cNvPr id="61" name="Picture 60">
                <a:extLst>
                  <a:ext uri="{FF2B5EF4-FFF2-40B4-BE49-F238E27FC236}">
                    <a16:creationId xmlns:a16="http://schemas.microsoft.com/office/drawing/2014/main" id="{C0373BFA-8C13-DC49-BD46-34FBBB825886}"/>
                  </a:ext>
                </a:extLst>
              </p:cNvPr>
              <p:cNvPicPr>
                <a:picLocks noChangeAspect="1"/>
              </p:cNvPicPr>
              <p:nvPr/>
            </p:nvPicPr>
            <p:blipFill>
              <a:blip r:embed="rId7" cstate="print">
                <a:lum bright="100000" contrast="100000"/>
                <a:extLst>
                  <a:ext uri="{28A0092B-C50C-407E-A947-70E740481C1C}">
                    <a14:useLocalDpi xmlns:a14="http://schemas.microsoft.com/office/drawing/2010/main"/>
                  </a:ext>
                </a:extLst>
              </a:blip>
              <a:stretch>
                <a:fillRect/>
              </a:stretch>
            </p:blipFill>
            <p:spPr>
              <a:xfrm flipH="1">
                <a:off x="2092400" y="2000762"/>
                <a:ext cx="230980" cy="202442"/>
              </a:xfrm>
              <a:prstGeom prst="rect">
                <a:avLst/>
              </a:prstGeom>
            </p:spPr>
          </p:pic>
        </p:grpSp>
        <p:sp>
          <p:nvSpPr>
            <p:cNvPr id="59" name="TextBox 58">
              <a:extLst>
                <a:ext uri="{FF2B5EF4-FFF2-40B4-BE49-F238E27FC236}">
                  <a16:creationId xmlns:a16="http://schemas.microsoft.com/office/drawing/2014/main" id="{B435022E-4E1E-084A-B952-DA8E146919B2}"/>
                </a:ext>
              </a:extLst>
            </p:cNvPr>
            <p:cNvSpPr txBox="1"/>
            <p:nvPr/>
          </p:nvSpPr>
          <p:spPr>
            <a:xfrm>
              <a:off x="560775" y="2629258"/>
              <a:ext cx="658355" cy="311624"/>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Local Content</a:t>
              </a:r>
            </a:p>
            <a:p>
              <a:pPr defTabSz="342900">
                <a:defRPr/>
              </a:pPr>
              <a:r>
                <a:rPr lang="en-US" sz="675" kern="0" dirty="0">
                  <a:solidFill>
                    <a:prstClr val="black">
                      <a:lumMod val="50000"/>
                      <a:lumOff val="50000"/>
                    </a:prstClr>
                  </a:solidFill>
                  <a:latin typeface="Arial"/>
                </a:rPr>
                <a:t>Analog CVBS Format</a:t>
              </a:r>
            </a:p>
          </p:txBody>
        </p:sp>
      </p:grpSp>
      <p:pic>
        <p:nvPicPr>
          <p:cNvPr id="82" name="Picture 81">
            <a:extLst>
              <a:ext uri="{FF2B5EF4-FFF2-40B4-BE49-F238E27FC236}">
                <a16:creationId xmlns:a16="http://schemas.microsoft.com/office/drawing/2014/main" id="{7A9608F6-68EA-9E41-B193-CD67187A68C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5809" y="4040911"/>
            <a:ext cx="662599" cy="226415"/>
          </a:xfrm>
          <a:prstGeom prst="rect">
            <a:avLst/>
          </a:prstGeom>
        </p:spPr>
      </p:pic>
      <p:cxnSp>
        <p:nvCxnSpPr>
          <p:cNvPr id="99" name="Straight Arrow Connector 98">
            <a:extLst>
              <a:ext uri="{FF2B5EF4-FFF2-40B4-BE49-F238E27FC236}">
                <a16:creationId xmlns:a16="http://schemas.microsoft.com/office/drawing/2014/main" id="{64E9022F-FF65-844D-B65D-AC790FD50B02}"/>
              </a:ext>
            </a:extLst>
          </p:cNvPr>
          <p:cNvCxnSpPr/>
          <p:nvPr/>
        </p:nvCxnSpPr>
        <p:spPr>
          <a:xfrm>
            <a:off x="5927756" y="1118213"/>
            <a:ext cx="591671" cy="19722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94A048C4-8CD2-4D47-8436-3C1D7BCBEBED}"/>
              </a:ext>
            </a:extLst>
          </p:cNvPr>
          <p:cNvSpPr>
            <a:spLocks noGrp="1"/>
          </p:cNvSpPr>
          <p:nvPr>
            <p:ph type="sldNum" sz="quarter" idx="4"/>
          </p:nvPr>
        </p:nvSpPr>
        <p:spPr/>
        <p:txBody>
          <a:bodyPr/>
          <a:lstStyle/>
          <a:p>
            <a:fld id="{F22B260D-D430-D34B-9B6E-0F9FDE559292}" type="slidenum">
              <a:rPr lang="en-US" smtClean="0"/>
              <a:pPr/>
              <a:t>12</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42070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9C898CF-8FFD-6F45-ADB6-918166B970FF}"/>
              </a:ext>
            </a:extLst>
          </p:cNvPr>
          <p:cNvSpPr/>
          <p:nvPr/>
        </p:nvSpPr>
        <p:spPr>
          <a:xfrm>
            <a:off x="5654269" y="1"/>
            <a:ext cx="3273840" cy="3384468"/>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591B75A-4DF1-774C-A04D-0A4C58B7350E}"/>
              </a:ext>
            </a:extLst>
          </p:cNvPr>
          <p:cNvCxnSpPr/>
          <p:nvPr/>
        </p:nvCxnSpPr>
        <p:spPr>
          <a:xfrm>
            <a:off x="5819577" y="1783313"/>
            <a:ext cx="29432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Product Overview – PD1000</a:t>
            </a:r>
          </a:p>
        </p:txBody>
      </p:sp>
      <p:sp>
        <p:nvSpPr>
          <p:cNvPr id="4"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5423ECE8-2546-9440-A208-4DF4DB9D4E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0698" y="467748"/>
            <a:ext cx="2760984" cy="796659"/>
          </a:xfrm>
          <a:prstGeom prst="rect">
            <a:avLst/>
          </a:prstGeom>
        </p:spPr>
      </p:pic>
      <p:pic>
        <p:nvPicPr>
          <p:cNvPr id="14" name="Picture 13">
            <a:extLst>
              <a:ext uri="{FF2B5EF4-FFF2-40B4-BE49-F238E27FC236}">
                <a16:creationId xmlns:a16="http://schemas.microsoft.com/office/drawing/2014/main" id="{CB3F336C-EAB8-D047-BA81-0D9AC0A31F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62313" y="2899136"/>
            <a:ext cx="1205529" cy="678110"/>
          </a:xfrm>
          <a:prstGeom prst="rect">
            <a:avLst/>
          </a:prstGeom>
        </p:spPr>
      </p:pic>
      <p:pic>
        <p:nvPicPr>
          <p:cNvPr id="16" name="Picture 15">
            <a:extLst>
              <a:ext uri="{FF2B5EF4-FFF2-40B4-BE49-F238E27FC236}">
                <a16:creationId xmlns:a16="http://schemas.microsoft.com/office/drawing/2014/main" id="{89223D8E-54C4-4D43-A221-4B04ADDD81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7375" y="1893673"/>
            <a:ext cx="1589722" cy="635061"/>
          </a:xfrm>
          <a:prstGeom prst="rect">
            <a:avLst/>
          </a:prstGeom>
        </p:spPr>
      </p:pic>
      <p:pic>
        <p:nvPicPr>
          <p:cNvPr id="18" name="Picture 17">
            <a:extLst>
              <a:ext uri="{FF2B5EF4-FFF2-40B4-BE49-F238E27FC236}">
                <a16:creationId xmlns:a16="http://schemas.microsoft.com/office/drawing/2014/main" id="{E4C7CF8F-226C-974F-B82A-8225E1029D4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28646" y="1920153"/>
            <a:ext cx="1548044" cy="613499"/>
          </a:xfrm>
          <a:prstGeom prst="rect">
            <a:avLst/>
          </a:prstGeom>
        </p:spPr>
      </p:pic>
      <p:pic>
        <p:nvPicPr>
          <p:cNvPr id="20" name="Picture 19">
            <a:extLst>
              <a:ext uri="{FF2B5EF4-FFF2-40B4-BE49-F238E27FC236}">
                <a16:creationId xmlns:a16="http://schemas.microsoft.com/office/drawing/2014/main" id="{E18A0BD4-878B-9D4E-9343-E729756256E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47533" y="3521307"/>
            <a:ext cx="1500019" cy="533645"/>
          </a:xfrm>
          <a:prstGeom prst="rect">
            <a:avLst/>
          </a:prstGeom>
        </p:spPr>
      </p:pic>
      <p:pic>
        <p:nvPicPr>
          <p:cNvPr id="22" name="Picture 21">
            <a:extLst>
              <a:ext uri="{FF2B5EF4-FFF2-40B4-BE49-F238E27FC236}">
                <a16:creationId xmlns:a16="http://schemas.microsoft.com/office/drawing/2014/main" id="{11898416-7C3A-504A-8446-FB86305C369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92351" y="3498960"/>
            <a:ext cx="1330659" cy="497089"/>
          </a:xfrm>
          <a:prstGeom prst="rect">
            <a:avLst/>
          </a:prstGeom>
        </p:spPr>
      </p:pic>
      <p:sp>
        <p:nvSpPr>
          <p:cNvPr id="23" name="Content Placeholder 9">
            <a:extLst>
              <a:ext uri="{FF2B5EF4-FFF2-40B4-BE49-F238E27FC236}">
                <a16:creationId xmlns:a16="http://schemas.microsoft.com/office/drawing/2014/main" id="{971C850E-C2B3-0B45-9070-7254C1CE11FA}"/>
              </a:ext>
            </a:extLst>
          </p:cNvPr>
          <p:cNvSpPr txBox="1">
            <a:spLocks/>
          </p:cNvSpPr>
          <p:nvPr/>
        </p:nvSpPr>
        <p:spPr>
          <a:xfrm>
            <a:off x="6392494" y="1177200"/>
            <a:ext cx="1653960" cy="689838"/>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000" b="1" dirty="0">
                <a:solidFill>
                  <a:schemeClr val="accent1"/>
                </a:solidFill>
              </a:rPr>
              <a:t>Fully Loaded</a:t>
            </a:r>
            <a:br>
              <a:rPr lang="en-US" sz="1000" b="1" dirty="0">
                <a:solidFill>
                  <a:schemeClr val="accent1"/>
                </a:solidFill>
              </a:rPr>
            </a:br>
            <a:r>
              <a:rPr lang="en-US" sz="1000" dirty="0"/>
              <a:t>8 Channel H.264/MPEG-2</a:t>
            </a:r>
            <a:br>
              <a:rPr lang="en-US" sz="1000" dirty="0"/>
            </a:br>
            <a:r>
              <a:rPr lang="en-US" sz="1000" dirty="0"/>
              <a:t>HD/SD Encoder</a:t>
            </a:r>
          </a:p>
        </p:txBody>
      </p:sp>
      <p:sp>
        <p:nvSpPr>
          <p:cNvPr id="29" name="Content Placeholder 9">
            <a:extLst>
              <a:ext uri="{FF2B5EF4-FFF2-40B4-BE49-F238E27FC236}">
                <a16:creationId xmlns:a16="http://schemas.microsoft.com/office/drawing/2014/main" id="{0171DB3D-82FF-8648-96B5-E0FF2153DC90}"/>
              </a:ext>
            </a:extLst>
          </p:cNvPr>
          <p:cNvSpPr txBox="1">
            <a:spLocks/>
          </p:cNvSpPr>
          <p:nvPr/>
        </p:nvSpPr>
        <p:spPr>
          <a:xfrm>
            <a:off x="457199" y="935807"/>
            <a:ext cx="4791695" cy="3803636"/>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Font typeface="Wingdings" pitchFamily="2" charset="2"/>
              <a:buChar char="ü"/>
            </a:pPr>
            <a:r>
              <a:rPr lang="en-US" sz="1800" dirty="0"/>
              <a:t>Up to 8 SD/HD Programs Per Unit</a:t>
            </a:r>
          </a:p>
          <a:p>
            <a:pPr>
              <a:buClr>
                <a:schemeClr val="accent6"/>
              </a:buClr>
              <a:buFont typeface="Wingdings" pitchFamily="2" charset="2"/>
              <a:buChar char="ü"/>
            </a:pPr>
            <a:r>
              <a:rPr lang="en-US" sz="1800" dirty="0"/>
              <a:t>Dual-Input Module: HDMI, Component, Composite</a:t>
            </a:r>
          </a:p>
          <a:p>
            <a:pPr>
              <a:buClr>
                <a:schemeClr val="accent6"/>
              </a:buClr>
              <a:buFont typeface="Wingdings" pitchFamily="2" charset="2"/>
              <a:buChar char="ü"/>
            </a:pPr>
            <a:r>
              <a:rPr lang="en-US" sz="1800" dirty="0"/>
              <a:t>Dual-Input Module: HD-SDI</a:t>
            </a:r>
          </a:p>
          <a:p>
            <a:pPr>
              <a:buClr>
                <a:schemeClr val="accent6"/>
              </a:buClr>
              <a:buFont typeface="Wingdings" pitchFamily="2" charset="2"/>
              <a:buChar char="ü"/>
            </a:pPr>
            <a:r>
              <a:rPr lang="en-US" sz="1800" dirty="0"/>
              <a:t>Output Module: QAM &amp; IP (Optional)</a:t>
            </a:r>
          </a:p>
          <a:p>
            <a:pPr>
              <a:buClr>
                <a:schemeClr val="accent6"/>
              </a:buClr>
              <a:buFont typeface="Wingdings" pitchFamily="2" charset="2"/>
              <a:buChar char="ü"/>
            </a:pPr>
            <a:r>
              <a:rPr lang="en-US" sz="1800" dirty="0"/>
              <a:t>Output Module: ISDB-T &amp; ISDB-Tb</a:t>
            </a:r>
          </a:p>
          <a:p>
            <a:pPr>
              <a:buClr>
                <a:schemeClr val="accent6"/>
              </a:buClr>
              <a:buFont typeface="Wingdings" pitchFamily="2" charset="2"/>
              <a:buChar char="ü"/>
            </a:pPr>
            <a:r>
              <a:rPr lang="en-US" sz="1800" dirty="0"/>
              <a:t>MPEG-2 &amp; H.264 Video Compression</a:t>
            </a:r>
          </a:p>
          <a:p>
            <a:pPr>
              <a:buClr>
                <a:schemeClr val="accent6"/>
              </a:buClr>
              <a:buFont typeface="Wingdings" pitchFamily="2" charset="2"/>
              <a:buChar char="ü"/>
            </a:pPr>
            <a:r>
              <a:rPr lang="en-US" sz="1800" dirty="0"/>
              <a:t>MPEG-1 Layer II/AC3 Dolby Audio</a:t>
            </a:r>
          </a:p>
          <a:p>
            <a:pPr>
              <a:buClr>
                <a:schemeClr val="accent6"/>
              </a:buClr>
              <a:buFont typeface="Wingdings" pitchFamily="2" charset="2"/>
              <a:buChar char="ü"/>
            </a:pPr>
            <a:r>
              <a:rPr lang="en-US" sz="1800" dirty="0"/>
              <a:t>EAS Input/Closed Caption</a:t>
            </a:r>
          </a:p>
          <a:p>
            <a:pPr>
              <a:buClr>
                <a:schemeClr val="accent6"/>
              </a:buClr>
              <a:buFont typeface="Wingdings" pitchFamily="2" charset="2"/>
              <a:buChar char="ü"/>
            </a:pPr>
            <a:r>
              <a:rPr lang="en-US" sz="1800" dirty="0"/>
              <a:t>Local/Remote Management</a:t>
            </a:r>
          </a:p>
          <a:p>
            <a:pPr>
              <a:buClr>
                <a:schemeClr val="accent6"/>
              </a:buClr>
              <a:buFont typeface="Wingdings" pitchFamily="2" charset="2"/>
              <a:buChar char="ü"/>
            </a:pPr>
            <a:r>
              <a:rPr lang="en-US" sz="1800" dirty="0"/>
              <a:t>External DC Power Backup (Optional)</a:t>
            </a:r>
          </a:p>
          <a:p>
            <a:pPr>
              <a:buClr>
                <a:schemeClr val="accent6"/>
              </a:buClr>
              <a:buFont typeface="Wingdings" pitchFamily="2" charset="2"/>
              <a:buChar char="ü"/>
            </a:pPr>
            <a:endParaRPr lang="en-US" sz="1800" dirty="0"/>
          </a:p>
        </p:txBody>
      </p:sp>
      <p:sp>
        <p:nvSpPr>
          <p:cNvPr id="30" name="Content Placeholder 9">
            <a:extLst>
              <a:ext uri="{FF2B5EF4-FFF2-40B4-BE49-F238E27FC236}">
                <a16:creationId xmlns:a16="http://schemas.microsoft.com/office/drawing/2014/main" id="{F2CEAD8A-01ED-1A41-967D-5D7B2A5943F3}"/>
              </a:ext>
            </a:extLst>
          </p:cNvPr>
          <p:cNvSpPr txBox="1">
            <a:spLocks/>
          </p:cNvSpPr>
          <p:nvPr/>
        </p:nvSpPr>
        <p:spPr>
          <a:xfrm>
            <a:off x="5639601" y="2505254"/>
            <a:ext cx="1653960" cy="689838"/>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000" b="1" dirty="0">
                <a:solidFill>
                  <a:schemeClr val="accent1"/>
                </a:solidFill>
              </a:rPr>
              <a:t>EM-2HD</a:t>
            </a:r>
            <a:br>
              <a:rPr lang="en-US" sz="1000" b="1" dirty="0">
                <a:solidFill>
                  <a:schemeClr val="accent1"/>
                </a:solidFill>
              </a:rPr>
            </a:br>
            <a:r>
              <a:rPr lang="en-US" sz="1000" dirty="0"/>
              <a:t>MPEG-2 or H.264 Dual HD Encoder Module</a:t>
            </a:r>
          </a:p>
        </p:txBody>
      </p:sp>
      <p:sp>
        <p:nvSpPr>
          <p:cNvPr id="31" name="Content Placeholder 9">
            <a:extLst>
              <a:ext uri="{FF2B5EF4-FFF2-40B4-BE49-F238E27FC236}">
                <a16:creationId xmlns:a16="http://schemas.microsoft.com/office/drawing/2014/main" id="{789CF3F3-AAFE-B543-83A9-955A7940B2BE}"/>
              </a:ext>
            </a:extLst>
          </p:cNvPr>
          <p:cNvSpPr txBox="1">
            <a:spLocks/>
          </p:cNvSpPr>
          <p:nvPr/>
        </p:nvSpPr>
        <p:spPr>
          <a:xfrm>
            <a:off x="7417182" y="2505254"/>
            <a:ext cx="1653960" cy="393882"/>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000" b="1" dirty="0">
                <a:solidFill>
                  <a:schemeClr val="accent1"/>
                </a:solidFill>
              </a:rPr>
              <a:t>EM-HD-SDI</a:t>
            </a:r>
            <a:br>
              <a:rPr lang="en-US" sz="1000" b="1" dirty="0">
                <a:solidFill>
                  <a:schemeClr val="accent1"/>
                </a:solidFill>
              </a:rPr>
            </a:br>
            <a:r>
              <a:rPr lang="en-US" sz="1000" dirty="0"/>
              <a:t>HD-SDI Input Module</a:t>
            </a:r>
          </a:p>
        </p:txBody>
      </p:sp>
      <p:sp>
        <p:nvSpPr>
          <p:cNvPr id="32" name="Content Placeholder 9">
            <a:extLst>
              <a:ext uri="{FF2B5EF4-FFF2-40B4-BE49-F238E27FC236}">
                <a16:creationId xmlns:a16="http://schemas.microsoft.com/office/drawing/2014/main" id="{DE1706E2-4481-D54A-B446-BF959A34B162}"/>
              </a:ext>
            </a:extLst>
          </p:cNvPr>
          <p:cNvSpPr txBox="1">
            <a:spLocks/>
          </p:cNvSpPr>
          <p:nvPr/>
        </p:nvSpPr>
        <p:spPr>
          <a:xfrm>
            <a:off x="5755099" y="3997242"/>
            <a:ext cx="1653960" cy="393882"/>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000" b="1" dirty="0">
                <a:solidFill>
                  <a:schemeClr val="accent1"/>
                </a:solidFill>
              </a:rPr>
              <a:t>OMI/OMI-Tb</a:t>
            </a:r>
            <a:br>
              <a:rPr lang="en-US" sz="1000" b="1" dirty="0">
                <a:solidFill>
                  <a:schemeClr val="accent1"/>
                </a:solidFill>
              </a:rPr>
            </a:br>
            <a:r>
              <a:rPr lang="en-US" sz="1000" dirty="0"/>
              <a:t>ISDB-T &amp; ISDB-Tb </a:t>
            </a:r>
            <a:br>
              <a:rPr lang="en-US" sz="1000" dirty="0"/>
            </a:br>
            <a:r>
              <a:rPr lang="en-US" sz="1000" dirty="0"/>
              <a:t>Output Modules</a:t>
            </a:r>
          </a:p>
        </p:txBody>
      </p:sp>
      <p:sp>
        <p:nvSpPr>
          <p:cNvPr id="33" name="Content Placeholder 9">
            <a:extLst>
              <a:ext uri="{FF2B5EF4-FFF2-40B4-BE49-F238E27FC236}">
                <a16:creationId xmlns:a16="http://schemas.microsoft.com/office/drawing/2014/main" id="{B9FB69A6-933C-4543-B2BC-6AB50DE1C228}"/>
              </a:ext>
            </a:extLst>
          </p:cNvPr>
          <p:cNvSpPr txBox="1">
            <a:spLocks/>
          </p:cNvSpPr>
          <p:nvPr/>
        </p:nvSpPr>
        <p:spPr>
          <a:xfrm>
            <a:off x="7490040" y="3960710"/>
            <a:ext cx="1653960" cy="393882"/>
          </a:xfrm>
          <a:prstGeom prst="rect">
            <a:avLst/>
          </a:prstGeom>
        </p:spPr>
        <p:txBody>
          <a:bodyPr vert="horz" lIns="91440" tIns="45720" rIns="91440" bIns="45720" rtlCol="0">
            <a:noAutofit/>
          </a:bodyPr>
          <a:lstStyle>
            <a:lvl1pPr marL="342900" indent="-342900" algn="l" defTabSz="457200" rtl="0" eaLnBrk="1" latinLnBrk="0" hangingPunct="1">
              <a:lnSpc>
                <a:spcPct val="90000"/>
              </a:lnSpc>
              <a:spcBef>
                <a:spcPts val="0"/>
              </a:spcBef>
              <a:spcAft>
                <a:spcPts val="600"/>
              </a:spcAft>
              <a:buFont typeface="Arial"/>
              <a:buChar char="•"/>
              <a:defRPr sz="2400" kern="1200">
                <a:solidFill>
                  <a:schemeClr val="tx1"/>
                </a:solidFill>
                <a:latin typeface="+mn-lt"/>
                <a:ea typeface="+mn-ea"/>
                <a:cs typeface="+mn-cs"/>
              </a:defRPr>
            </a:lvl1pPr>
            <a:lvl2pPr marL="742950" indent="-285750" algn="l" defTabSz="457200" rtl="0" eaLnBrk="1" latinLnBrk="0" hangingPunct="1">
              <a:lnSpc>
                <a:spcPct val="90000"/>
              </a:lnSpc>
              <a:spcBef>
                <a:spcPts val="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ts val="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90000"/>
              </a:lnSpc>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sz="1000" b="1" dirty="0">
                <a:solidFill>
                  <a:schemeClr val="accent1"/>
                </a:solidFill>
              </a:rPr>
              <a:t>OM4</a:t>
            </a:r>
            <a:br>
              <a:rPr lang="en-US" sz="1000" b="1" dirty="0">
                <a:solidFill>
                  <a:schemeClr val="accent1"/>
                </a:solidFill>
              </a:rPr>
            </a:br>
            <a:r>
              <a:rPr lang="en-US" sz="1000" dirty="0"/>
              <a:t>QAM Output </a:t>
            </a:r>
            <a:br>
              <a:rPr lang="en-US" sz="1000" dirty="0"/>
            </a:br>
            <a:r>
              <a:rPr lang="en-US" sz="1000" dirty="0"/>
              <a:t>Module</a:t>
            </a:r>
          </a:p>
        </p:txBody>
      </p:sp>
      <p:sp>
        <p:nvSpPr>
          <p:cNvPr id="3" name="Slide Number Placeholder 2">
            <a:extLst>
              <a:ext uri="{FF2B5EF4-FFF2-40B4-BE49-F238E27FC236}">
                <a16:creationId xmlns:a16="http://schemas.microsoft.com/office/drawing/2014/main" id="{092B1493-5861-184C-AD2C-003B3EC8A239}"/>
              </a:ext>
            </a:extLst>
          </p:cNvPr>
          <p:cNvSpPr>
            <a:spLocks noGrp="1"/>
          </p:cNvSpPr>
          <p:nvPr>
            <p:ph type="sldNum" sz="quarter" idx="4"/>
          </p:nvPr>
        </p:nvSpPr>
        <p:spPr/>
        <p:txBody>
          <a:bodyPr/>
          <a:lstStyle/>
          <a:p>
            <a:fld id="{F22B260D-D430-D34B-9B6E-0F9FDE559292}" type="slidenum">
              <a:rPr lang="en-US" smtClean="0"/>
              <a:pPr/>
              <a:t>13</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92506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8013-2905-014A-995A-FB8CE92BF69F}"/>
              </a:ext>
            </a:extLst>
          </p:cNvPr>
          <p:cNvSpPr>
            <a:spLocks noGrp="1"/>
          </p:cNvSpPr>
          <p:nvPr>
            <p:ph type="title"/>
          </p:nvPr>
        </p:nvSpPr>
        <p:spPr/>
        <p:txBody>
          <a:bodyPr/>
          <a:lstStyle/>
          <a:p>
            <a:r>
              <a:rPr lang="en-US" dirty="0"/>
              <a:t>Key Features – PD1000</a:t>
            </a:r>
          </a:p>
        </p:txBody>
      </p:sp>
      <p:sp>
        <p:nvSpPr>
          <p:cNvPr id="3" name="Content Placeholder 2">
            <a:extLst>
              <a:ext uri="{FF2B5EF4-FFF2-40B4-BE49-F238E27FC236}">
                <a16:creationId xmlns:a16="http://schemas.microsoft.com/office/drawing/2014/main" id="{B20E90F6-2BB9-A442-BD22-F7DD3BF021EE}"/>
              </a:ext>
            </a:extLst>
          </p:cNvPr>
          <p:cNvSpPr>
            <a:spLocks noGrp="1"/>
          </p:cNvSpPr>
          <p:nvPr>
            <p:ph idx="1"/>
          </p:nvPr>
        </p:nvSpPr>
        <p:spPr>
          <a:xfrm>
            <a:off x="457201" y="936235"/>
            <a:ext cx="5002696" cy="4077054"/>
          </a:xfrm>
        </p:spPr>
        <p:txBody>
          <a:bodyPr/>
          <a:lstStyle/>
          <a:p>
            <a:pPr>
              <a:lnSpc>
                <a:spcPct val="100000"/>
              </a:lnSpc>
              <a:buClr>
                <a:schemeClr val="accent6"/>
              </a:buClr>
              <a:buFont typeface="Wingdings" pitchFamily="2" charset="2"/>
              <a:buChar char="ü"/>
            </a:pPr>
            <a:r>
              <a:rPr lang="en-US" sz="1600" dirty="0"/>
              <a:t>Platform-based encoder with up to four field-upgradeable, dual-channel encoder modules</a:t>
            </a:r>
          </a:p>
          <a:p>
            <a:pPr>
              <a:lnSpc>
                <a:spcPct val="100000"/>
              </a:lnSpc>
              <a:buClr>
                <a:schemeClr val="accent6"/>
              </a:buClr>
              <a:buFont typeface="Wingdings" pitchFamily="2" charset="2"/>
              <a:buChar char="ü"/>
            </a:pPr>
            <a:r>
              <a:rPr lang="en-US" sz="1600" dirty="0"/>
              <a:t>Supports 480i to 1080p real-time encoding and up to 8 HD video sources in MPEG-2 or H.264 formats, all in 1RU</a:t>
            </a:r>
          </a:p>
          <a:p>
            <a:pPr>
              <a:lnSpc>
                <a:spcPct val="100000"/>
              </a:lnSpc>
              <a:buClr>
                <a:schemeClr val="accent6"/>
              </a:buClr>
              <a:buFont typeface="Wingdings" pitchFamily="2" charset="2"/>
              <a:buChar char="ü"/>
            </a:pPr>
            <a:r>
              <a:rPr lang="en-US" sz="1600" dirty="0"/>
              <a:t>No change of resolution between input and output</a:t>
            </a:r>
          </a:p>
          <a:p>
            <a:pPr>
              <a:lnSpc>
                <a:spcPct val="100000"/>
              </a:lnSpc>
              <a:buClr>
                <a:schemeClr val="accent6"/>
              </a:buClr>
              <a:buFont typeface="Wingdings" pitchFamily="2" charset="2"/>
              <a:buChar char="ü"/>
            </a:pPr>
            <a:r>
              <a:rPr lang="en-US" sz="1600" dirty="0"/>
              <a:t>Integrated support for Emergency Alert System (EAS)</a:t>
            </a:r>
          </a:p>
          <a:p>
            <a:pPr>
              <a:lnSpc>
                <a:spcPct val="100000"/>
              </a:lnSpc>
              <a:buClr>
                <a:schemeClr val="accent6"/>
              </a:buClr>
              <a:buFont typeface="Wingdings" pitchFamily="2" charset="2"/>
              <a:buChar char="ü"/>
            </a:pPr>
            <a:r>
              <a:rPr lang="en-US" sz="1600" dirty="0"/>
              <a:t>Automatic detection of input type and format</a:t>
            </a:r>
          </a:p>
          <a:p>
            <a:pPr>
              <a:lnSpc>
                <a:spcPct val="100000"/>
              </a:lnSpc>
              <a:buClr>
                <a:schemeClr val="accent6"/>
              </a:buClr>
              <a:buFont typeface="Wingdings" pitchFamily="2" charset="2"/>
              <a:buChar char="ü"/>
            </a:pPr>
            <a:r>
              <a:rPr lang="en-US" sz="1600" dirty="0"/>
              <a:t>Outputs four consecutive QAM RF channels or two consecutive ISDB-T or ISDB-Tb RF channels with up to four ISDB-Tb RF channels per chassis</a:t>
            </a:r>
          </a:p>
        </p:txBody>
      </p:sp>
      <p:sp>
        <p:nvSpPr>
          <p:cNvPr id="4" name="Rectangle 3">
            <a:extLst>
              <a:ext uri="{FF2B5EF4-FFF2-40B4-BE49-F238E27FC236}">
                <a16:creationId xmlns:a16="http://schemas.microsoft.com/office/drawing/2014/main" id="{CC269D21-6A15-A244-BBA4-1D6221BC5A90}"/>
              </a:ext>
            </a:extLst>
          </p:cNvPr>
          <p:cNvSpPr/>
          <p:nvPr/>
        </p:nvSpPr>
        <p:spPr>
          <a:xfrm>
            <a:off x="5654269" y="14989"/>
            <a:ext cx="3273840" cy="3384468"/>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B085D71-D15C-D540-B1BE-28C36E57FA2D}"/>
              </a:ext>
            </a:extLst>
          </p:cNvPr>
          <p:cNvPicPr>
            <a:picLocks noChangeAspect="1"/>
          </p:cNvPicPr>
          <p:nvPr/>
        </p:nvPicPr>
        <p:blipFill>
          <a:blip r:embed="rId3"/>
          <a:stretch>
            <a:fillRect/>
          </a:stretch>
        </p:blipFill>
        <p:spPr>
          <a:xfrm>
            <a:off x="6021932" y="760112"/>
            <a:ext cx="2664868" cy="1498988"/>
          </a:xfrm>
          <a:prstGeom prst="rect">
            <a:avLst/>
          </a:prstGeom>
        </p:spPr>
      </p:pic>
      <p:pic>
        <p:nvPicPr>
          <p:cNvPr id="9" name="Picture 8">
            <a:extLst>
              <a:ext uri="{FF2B5EF4-FFF2-40B4-BE49-F238E27FC236}">
                <a16:creationId xmlns:a16="http://schemas.microsoft.com/office/drawing/2014/main" id="{5C7D5D9D-9950-8943-9975-F3A331E862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4881" y="1720584"/>
            <a:ext cx="1286634" cy="268664"/>
          </a:xfrm>
          <a:prstGeom prst="rect">
            <a:avLst/>
          </a:prstGeom>
        </p:spPr>
      </p:pic>
      <p:sp>
        <p:nvSpPr>
          <p:cNvPr id="5" name="Slide Number Placeholder 4">
            <a:extLst>
              <a:ext uri="{FF2B5EF4-FFF2-40B4-BE49-F238E27FC236}">
                <a16:creationId xmlns:a16="http://schemas.microsoft.com/office/drawing/2014/main" id="{C0E519C3-B726-0A49-927A-E1D4E3B35CD9}"/>
              </a:ext>
            </a:extLst>
          </p:cNvPr>
          <p:cNvSpPr>
            <a:spLocks noGrp="1"/>
          </p:cNvSpPr>
          <p:nvPr>
            <p:ph type="sldNum" sz="quarter" idx="4"/>
          </p:nvPr>
        </p:nvSpPr>
        <p:spPr/>
        <p:txBody>
          <a:bodyPr/>
          <a:lstStyle/>
          <a:p>
            <a:fld id="{F22B260D-D430-D34B-9B6E-0F9FDE559292}" type="slidenum">
              <a:rPr lang="en-US" smtClean="0"/>
              <a:pPr/>
              <a:t>14</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7819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8013-2905-014A-995A-FB8CE92BF69F}"/>
              </a:ext>
            </a:extLst>
          </p:cNvPr>
          <p:cNvSpPr>
            <a:spLocks noGrp="1"/>
          </p:cNvSpPr>
          <p:nvPr>
            <p:ph type="title"/>
          </p:nvPr>
        </p:nvSpPr>
        <p:spPr/>
        <p:txBody>
          <a:bodyPr/>
          <a:lstStyle/>
          <a:p>
            <a:r>
              <a:rPr lang="en-US" dirty="0"/>
              <a:t>Key Features – PD1000</a:t>
            </a:r>
          </a:p>
        </p:txBody>
      </p:sp>
      <p:sp>
        <p:nvSpPr>
          <p:cNvPr id="3" name="Content Placeholder 2">
            <a:extLst>
              <a:ext uri="{FF2B5EF4-FFF2-40B4-BE49-F238E27FC236}">
                <a16:creationId xmlns:a16="http://schemas.microsoft.com/office/drawing/2014/main" id="{B20E90F6-2BB9-A442-BD22-F7DD3BF021EE}"/>
              </a:ext>
            </a:extLst>
          </p:cNvPr>
          <p:cNvSpPr>
            <a:spLocks noGrp="1"/>
          </p:cNvSpPr>
          <p:nvPr>
            <p:ph idx="1"/>
          </p:nvPr>
        </p:nvSpPr>
        <p:spPr>
          <a:xfrm>
            <a:off x="457201" y="936235"/>
            <a:ext cx="5002696" cy="4077054"/>
          </a:xfrm>
        </p:spPr>
        <p:txBody>
          <a:bodyPr/>
          <a:lstStyle/>
          <a:p>
            <a:pPr>
              <a:lnSpc>
                <a:spcPct val="100000"/>
              </a:lnSpc>
              <a:buClr>
                <a:schemeClr val="accent6"/>
              </a:buClr>
              <a:buFont typeface="Wingdings" pitchFamily="2" charset="2"/>
              <a:buChar char="ü"/>
            </a:pPr>
            <a:r>
              <a:rPr lang="en-US" sz="1600" dirty="0"/>
              <a:t>IP output: Unicast/Multicast, RTP/UDP/IP, RTSP and SPTS</a:t>
            </a:r>
          </a:p>
          <a:p>
            <a:pPr>
              <a:lnSpc>
                <a:spcPct val="100000"/>
              </a:lnSpc>
              <a:buClr>
                <a:schemeClr val="accent6"/>
              </a:buClr>
              <a:buFont typeface="Wingdings" pitchFamily="2" charset="2"/>
              <a:buChar char="ü"/>
            </a:pPr>
            <a:r>
              <a:rPr lang="en-US" sz="1600" dirty="0"/>
              <a:t>PSIP tables allow users to configure virtual channel maps for each channel</a:t>
            </a:r>
          </a:p>
          <a:p>
            <a:pPr>
              <a:lnSpc>
                <a:spcPct val="100000"/>
              </a:lnSpc>
              <a:buClr>
                <a:schemeClr val="accent6"/>
              </a:buClr>
              <a:buFont typeface="Wingdings" pitchFamily="2" charset="2"/>
              <a:buChar char="ü"/>
            </a:pPr>
            <a:r>
              <a:rPr lang="en-US" sz="1600" dirty="0"/>
              <a:t>High output power with 53 </a:t>
            </a:r>
            <a:r>
              <a:rPr lang="en-US" sz="1600" dirty="0" err="1"/>
              <a:t>dBmV</a:t>
            </a:r>
            <a:r>
              <a:rPr lang="en-US" sz="1600" dirty="0"/>
              <a:t> max., combined</a:t>
            </a:r>
          </a:p>
          <a:p>
            <a:pPr>
              <a:lnSpc>
                <a:spcPct val="100000"/>
              </a:lnSpc>
              <a:buClr>
                <a:schemeClr val="accent6"/>
              </a:buClr>
              <a:buFont typeface="Wingdings" pitchFamily="2" charset="2"/>
              <a:buChar char="ü"/>
            </a:pPr>
            <a:r>
              <a:rPr lang="en-US" sz="1600" dirty="0"/>
              <a:t>Secure management and configuration via an easy-to use to use web browser</a:t>
            </a:r>
          </a:p>
          <a:p>
            <a:pPr>
              <a:lnSpc>
                <a:spcPct val="100000"/>
              </a:lnSpc>
              <a:buClr>
                <a:schemeClr val="accent6"/>
              </a:buClr>
              <a:buFont typeface="Wingdings" pitchFamily="2" charset="2"/>
              <a:buChar char="ü"/>
            </a:pPr>
            <a:r>
              <a:rPr lang="en-US" sz="1600" dirty="0"/>
              <a:t>External DC backup power supply</a:t>
            </a:r>
          </a:p>
        </p:txBody>
      </p:sp>
      <p:sp>
        <p:nvSpPr>
          <p:cNvPr id="4" name="Rectangle 3">
            <a:extLst>
              <a:ext uri="{FF2B5EF4-FFF2-40B4-BE49-F238E27FC236}">
                <a16:creationId xmlns:a16="http://schemas.microsoft.com/office/drawing/2014/main" id="{CC269D21-6A15-A244-BBA4-1D6221BC5A90}"/>
              </a:ext>
            </a:extLst>
          </p:cNvPr>
          <p:cNvSpPr/>
          <p:nvPr/>
        </p:nvSpPr>
        <p:spPr>
          <a:xfrm>
            <a:off x="5654269" y="14989"/>
            <a:ext cx="3273840" cy="3384468"/>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B085D71-D15C-D540-B1BE-28C36E57FA2D}"/>
              </a:ext>
            </a:extLst>
          </p:cNvPr>
          <p:cNvPicPr>
            <a:picLocks noChangeAspect="1"/>
          </p:cNvPicPr>
          <p:nvPr/>
        </p:nvPicPr>
        <p:blipFill>
          <a:blip r:embed="rId3"/>
          <a:stretch>
            <a:fillRect/>
          </a:stretch>
        </p:blipFill>
        <p:spPr>
          <a:xfrm>
            <a:off x="6021932" y="760112"/>
            <a:ext cx="2664868" cy="1498988"/>
          </a:xfrm>
          <a:prstGeom prst="rect">
            <a:avLst/>
          </a:prstGeom>
        </p:spPr>
      </p:pic>
      <p:pic>
        <p:nvPicPr>
          <p:cNvPr id="9" name="Picture 8">
            <a:extLst>
              <a:ext uri="{FF2B5EF4-FFF2-40B4-BE49-F238E27FC236}">
                <a16:creationId xmlns:a16="http://schemas.microsoft.com/office/drawing/2014/main" id="{5C7D5D9D-9950-8943-9975-F3A331E862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4881" y="1720584"/>
            <a:ext cx="1286634" cy="268664"/>
          </a:xfrm>
          <a:prstGeom prst="rect">
            <a:avLst/>
          </a:prstGeom>
        </p:spPr>
      </p:pic>
      <p:sp>
        <p:nvSpPr>
          <p:cNvPr id="5" name="Slide Number Placeholder 4">
            <a:extLst>
              <a:ext uri="{FF2B5EF4-FFF2-40B4-BE49-F238E27FC236}">
                <a16:creationId xmlns:a16="http://schemas.microsoft.com/office/drawing/2014/main" id="{549024F5-86AD-2E47-AC68-B060508ADBB0}"/>
              </a:ext>
            </a:extLst>
          </p:cNvPr>
          <p:cNvSpPr>
            <a:spLocks noGrp="1"/>
          </p:cNvSpPr>
          <p:nvPr>
            <p:ph type="sldNum" sz="quarter" idx="4"/>
          </p:nvPr>
        </p:nvSpPr>
        <p:spPr/>
        <p:txBody>
          <a:bodyPr/>
          <a:lstStyle/>
          <a:p>
            <a:fld id="{F22B260D-D430-D34B-9B6E-0F9FDE559292}" type="slidenum">
              <a:rPr lang="en-US" smtClean="0"/>
              <a:pPr/>
              <a:t>15</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03052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C253AEDA-A04F-E443-B166-08C4CE372D7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3307001" cy="5143499"/>
          </a:xfrm>
        </p:spPr>
      </p:pic>
      <p:sp>
        <p:nvSpPr>
          <p:cNvPr id="21" name="Rectangle 20">
            <a:extLst>
              <a:ext uri="{FF2B5EF4-FFF2-40B4-BE49-F238E27FC236}">
                <a16:creationId xmlns:a16="http://schemas.microsoft.com/office/drawing/2014/main" id="{9D1F9D4F-565F-1F4E-8EA7-CB23322337D2}"/>
              </a:ext>
            </a:extLst>
          </p:cNvPr>
          <p:cNvSpPr/>
          <p:nvPr/>
        </p:nvSpPr>
        <p:spPr>
          <a:xfrm>
            <a:off x="0" y="2406815"/>
            <a:ext cx="3307001" cy="2736685"/>
          </a:xfrm>
          <a:prstGeom prst="rect">
            <a:avLst/>
          </a:prstGeom>
          <a:gradFill>
            <a:gsLst>
              <a:gs pos="0">
                <a:schemeClr val="tx1">
                  <a:alpha val="57000"/>
                </a:schemeClr>
              </a:gs>
              <a:gs pos="100000">
                <a:schemeClr val="tx1">
                  <a:alpha val="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435635A7-90A2-174A-A3BA-2EDFA867124C}"/>
              </a:ext>
            </a:extLst>
          </p:cNvPr>
          <p:cNvSpPr>
            <a:spLocks noGrp="1"/>
          </p:cNvSpPr>
          <p:nvPr>
            <p:ph idx="1"/>
          </p:nvPr>
        </p:nvSpPr>
        <p:spPr>
          <a:xfrm>
            <a:off x="3567909" y="1051489"/>
            <a:ext cx="5298999" cy="3658786"/>
          </a:xfrm>
        </p:spPr>
        <p:txBody>
          <a:bodyPr/>
          <a:lstStyle/>
          <a:p>
            <a:pPr marL="274320" indent="-274320">
              <a:lnSpc>
                <a:spcPct val="100000"/>
              </a:lnSpc>
              <a:spcBef>
                <a:spcPts val="600"/>
              </a:spcBef>
              <a:buClr>
                <a:schemeClr val="accent6"/>
              </a:buClr>
              <a:buFont typeface="Wingdings" pitchFamily="2" charset="2"/>
              <a:buChar char="ü"/>
            </a:pPr>
            <a:r>
              <a:rPr lang="en-US" b="1" dirty="0"/>
              <a:t>Timely Technology Refreshes </a:t>
            </a:r>
            <a:br>
              <a:rPr lang="en-US" b="1" dirty="0"/>
            </a:br>
            <a:r>
              <a:rPr lang="en-US" dirty="0"/>
              <a:t>The software-upgradable nature of PD1000 protects service providers against technology obsolescence, ensuring they are able to offer is able to seamlessly incorporate new features and technologies as they become available, without frequent hardware upgrades</a:t>
            </a:r>
          </a:p>
          <a:p>
            <a:pPr marL="274320" indent="-274320">
              <a:lnSpc>
                <a:spcPct val="100000"/>
              </a:lnSpc>
              <a:spcBef>
                <a:spcPts val="600"/>
              </a:spcBef>
              <a:buClr>
                <a:schemeClr val="accent6"/>
              </a:buClr>
              <a:buFont typeface="Wingdings" pitchFamily="2" charset="2"/>
              <a:buChar char="ü"/>
            </a:pPr>
            <a:r>
              <a:rPr lang="en-US" b="1" dirty="0"/>
              <a:t>Operational Efficiency and Space Savings </a:t>
            </a:r>
            <a:r>
              <a:rPr lang="en-US" dirty="0"/>
              <a:t>Supports multiple formats in a single rack unit, enabling service providers to conserve valuable rack space and reduce power consumption</a:t>
            </a:r>
          </a:p>
          <a:p>
            <a:pPr marL="274320" indent="-274320">
              <a:lnSpc>
                <a:spcPct val="100000"/>
              </a:lnSpc>
              <a:spcBef>
                <a:spcPts val="600"/>
              </a:spcBef>
              <a:buClr>
                <a:schemeClr val="accent6"/>
              </a:buClr>
              <a:buFont typeface="Wingdings" pitchFamily="2" charset="2"/>
              <a:buChar char="ü"/>
            </a:pPr>
            <a:endParaRPr lang="en-US" dirty="0"/>
          </a:p>
        </p:txBody>
      </p:sp>
      <p:sp>
        <p:nvSpPr>
          <p:cNvPr id="5" name="Title 4">
            <a:extLst>
              <a:ext uri="{FF2B5EF4-FFF2-40B4-BE49-F238E27FC236}">
                <a16:creationId xmlns:a16="http://schemas.microsoft.com/office/drawing/2014/main" id="{1AB8B649-153E-FF4E-B50A-6CD1C7825C3E}"/>
              </a:ext>
            </a:extLst>
          </p:cNvPr>
          <p:cNvSpPr>
            <a:spLocks noGrp="1"/>
          </p:cNvSpPr>
          <p:nvPr>
            <p:ph type="title"/>
          </p:nvPr>
        </p:nvSpPr>
        <p:spPr>
          <a:xfrm>
            <a:off x="3567910" y="205979"/>
            <a:ext cx="5118890" cy="554133"/>
          </a:xfrm>
        </p:spPr>
        <p:txBody>
          <a:bodyPr>
            <a:normAutofit/>
          </a:bodyPr>
          <a:lstStyle/>
          <a:p>
            <a:r>
              <a:rPr lang="en-US" dirty="0"/>
              <a:t>Key Benefits – PD1000</a:t>
            </a:r>
          </a:p>
        </p:txBody>
      </p:sp>
      <p:pic>
        <p:nvPicPr>
          <p:cNvPr id="8" name="Picture 7">
            <a:extLst>
              <a:ext uri="{FF2B5EF4-FFF2-40B4-BE49-F238E27FC236}">
                <a16:creationId xmlns:a16="http://schemas.microsoft.com/office/drawing/2014/main" id="{19931A6B-5CA9-D44D-9C31-9E06B413AAD5}"/>
              </a:ext>
            </a:extLst>
          </p:cNvPr>
          <p:cNvPicPr>
            <a:picLocks noChangeAspect="1"/>
          </p:cNvPicPr>
          <p:nvPr/>
        </p:nvPicPr>
        <p:blipFill>
          <a:blip r:embed="rId4"/>
          <a:stretch>
            <a:fillRect/>
          </a:stretch>
        </p:blipFill>
        <p:spPr>
          <a:xfrm>
            <a:off x="378875" y="3420761"/>
            <a:ext cx="2664868" cy="1498988"/>
          </a:xfrm>
          <a:prstGeom prst="rect">
            <a:avLst/>
          </a:prstGeom>
        </p:spPr>
      </p:pic>
      <p:pic>
        <p:nvPicPr>
          <p:cNvPr id="7" name="Picture 6">
            <a:extLst>
              <a:ext uri="{FF2B5EF4-FFF2-40B4-BE49-F238E27FC236}">
                <a16:creationId xmlns:a16="http://schemas.microsoft.com/office/drawing/2014/main" id="{11049955-40B1-F644-AAD1-02F6B4F2EB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0697" y="4456997"/>
            <a:ext cx="1212945" cy="253278"/>
          </a:xfrm>
          <a:prstGeom prst="rect">
            <a:avLst/>
          </a:prstGeom>
        </p:spPr>
      </p:pic>
      <p:sp>
        <p:nvSpPr>
          <p:cNvPr id="4" name="Slide Number Placeholder 3">
            <a:extLst>
              <a:ext uri="{FF2B5EF4-FFF2-40B4-BE49-F238E27FC236}">
                <a16:creationId xmlns:a16="http://schemas.microsoft.com/office/drawing/2014/main" id="{1E91B1E3-D685-AD4C-BD11-C23E7D9762B4}"/>
              </a:ext>
            </a:extLst>
          </p:cNvPr>
          <p:cNvSpPr>
            <a:spLocks noGrp="1"/>
          </p:cNvSpPr>
          <p:nvPr>
            <p:ph type="sldNum" sz="quarter" idx="4"/>
          </p:nvPr>
        </p:nvSpPr>
        <p:spPr/>
        <p:txBody>
          <a:bodyPr/>
          <a:lstStyle/>
          <a:p>
            <a:fld id="{F22B260D-D430-D34B-9B6E-0F9FDE559292}" type="slidenum">
              <a:rPr lang="en-US" smtClean="0"/>
              <a:pPr/>
              <a:t>16</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6916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C91DB3-A76C-E641-BC61-5D35B948BA4D}"/>
              </a:ext>
            </a:extLst>
          </p:cNvPr>
          <p:cNvSpPr/>
          <p:nvPr/>
        </p:nvSpPr>
        <p:spPr>
          <a:xfrm>
            <a:off x="5654267" y="-5935"/>
            <a:ext cx="3273840" cy="3384468"/>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Product Overview – PD100</a:t>
            </a:r>
          </a:p>
        </p:txBody>
      </p:sp>
      <p:sp>
        <p:nvSpPr>
          <p:cNvPr id="10" name="Content Placeholder 9">
            <a:extLst>
              <a:ext uri="{FF2B5EF4-FFF2-40B4-BE49-F238E27FC236}">
                <a16:creationId xmlns:a16="http://schemas.microsoft.com/office/drawing/2014/main" id="{787C82E3-7847-B94B-9AC4-741A2A60E2E7}"/>
              </a:ext>
            </a:extLst>
          </p:cNvPr>
          <p:cNvSpPr>
            <a:spLocks noGrp="1"/>
          </p:cNvSpPr>
          <p:nvPr>
            <p:ph sz="quarter" idx="12"/>
          </p:nvPr>
        </p:nvSpPr>
        <p:spPr>
          <a:xfrm>
            <a:off x="457199" y="935807"/>
            <a:ext cx="4791695" cy="3803636"/>
          </a:xfrm>
        </p:spPr>
        <p:txBody>
          <a:bodyPr/>
          <a:lstStyle/>
          <a:p>
            <a:r>
              <a:rPr lang="en-US" sz="2000" dirty="0"/>
              <a:t>Single-Channel HD IP Encoder</a:t>
            </a:r>
          </a:p>
          <a:p>
            <a:r>
              <a:rPr lang="en-US" sz="2000" dirty="0"/>
              <a:t>Input: HDMI, Component, Composite</a:t>
            </a:r>
          </a:p>
          <a:p>
            <a:r>
              <a:rPr lang="en-US" sz="2000" dirty="0"/>
              <a:t>Output: IP</a:t>
            </a:r>
          </a:p>
          <a:p>
            <a:r>
              <a:rPr lang="en-US" sz="2000" dirty="0"/>
              <a:t>IP: UDP/RTP Multicast/</a:t>
            </a:r>
            <a:r>
              <a:rPr lang="en-US" sz="2000" dirty="0" err="1"/>
              <a:t>Unicast</a:t>
            </a:r>
            <a:endParaRPr lang="en-US" sz="2000" dirty="0"/>
          </a:p>
          <a:p>
            <a:r>
              <a:rPr lang="en-US" sz="2000" dirty="0"/>
              <a:t>Video: MPEG-2/H.264 Compression</a:t>
            </a:r>
          </a:p>
          <a:p>
            <a:r>
              <a:rPr lang="en-US" sz="2000" dirty="0"/>
              <a:t>Audio: MP1 II, AAC, AC-3 2.0 Encode</a:t>
            </a:r>
          </a:p>
          <a:p>
            <a:r>
              <a:rPr lang="en-US" sz="2000" dirty="0"/>
              <a:t>Audio: 5.1 Pass Thru</a:t>
            </a:r>
          </a:p>
          <a:p>
            <a:r>
              <a:rPr lang="en-US" sz="2000" dirty="0"/>
              <a:t>Local/Remote Management</a:t>
            </a:r>
          </a:p>
          <a:p>
            <a:r>
              <a:rPr lang="en-US" sz="2000" dirty="0"/>
              <a:t>Closed Caption</a:t>
            </a:r>
          </a:p>
          <a:p>
            <a:pPr>
              <a:buNone/>
            </a:pPr>
            <a:endParaRPr lang="en-US" sz="2000" dirty="0"/>
          </a:p>
        </p:txBody>
      </p:sp>
      <p:sp>
        <p:nvSpPr>
          <p:cNvPr id="4"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B229B3E7-536A-4B4D-AE45-3F40D9514E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70506" y="1915320"/>
            <a:ext cx="1641363" cy="369646"/>
          </a:xfrm>
          <a:prstGeom prst="rect">
            <a:avLst/>
          </a:prstGeom>
        </p:spPr>
      </p:pic>
      <p:pic>
        <p:nvPicPr>
          <p:cNvPr id="14" name="Content Placeholder 13">
            <a:extLst>
              <a:ext uri="{FF2B5EF4-FFF2-40B4-BE49-F238E27FC236}">
                <a16:creationId xmlns:a16="http://schemas.microsoft.com/office/drawing/2014/main" id="{708BF04A-8D8F-CE4D-B306-5C20FD502029}"/>
              </a:ext>
            </a:extLst>
          </p:cNvPr>
          <p:cNvPicPr>
            <a:picLocks noGrp="1" noChangeAspect="1"/>
          </p:cNvPicPr>
          <p:nvPr>
            <p:ph sz="quarter" idx="12"/>
          </p:nvPr>
        </p:nvPicPr>
        <p:blipFill>
          <a:blip r:embed="rId3" cstate="print">
            <a:extLst>
              <a:ext uri="{28A0092B-C50C-407E-A947-70E740481C1C}">
                <a14:useLocalDpi xmlns:a14="http://schemas.microsoft.com/office/drawing/2010/main"/>
              </a:ext>
            </a:extLst>
          </a:blip>
          <a:stretch>
            <a:fillRect/>
          </a:stretch>
        </p:blipFill>
        <p:spPr>
          <a:xfrm>
            <a:off x="6022177" y="751518"/>
            <a:ext cx="2538020" cy="1427636"/>
          </a:xfrm>
        </p:spPr>
      </p:pic>
      <p:grpSp>
        <p:nvGrpSpPr>
          <p:cNvPr id="56" name="Group 55">
            <a:extLst>
              <a:ext uri="{FF2B5EF4-FFF2-40B4-BE49-F238E27FC236}">
                <a16:creationId xmlns:a16="http://schemas.microsoft.com/office/drawing/2014/main" id="{DDBDCF03-E8C9-F14C-9159-519355BA951C}"/>
              </a:ext>
            </a:extLst>
          </p:cNvPr>
          <p:cNvGrpSpPr/>
          <p:nvPr/>
        </p:nvGrpSpPr>
        <p:grpSpPr>
          <a:xfrm>
            <a:off x="4410726" y="3351829"/>
            <a:ext cx="4119559" cy="879004"/>
            <a:chOff x="3636976" y="3851808"/>
            <a:chExt cx="4119559" cy="879004"/>
          </a:xfrm>
        </p:grpSpPr>
        <p:cxnSp>
          <p:nvCxnSpPr>
            <p:cNvPr id="16" name="Straight Connector 15">
              <a:extLst>
                <a:ext uri="{FF2B5EF4-FFF2-40B4-BE49-F238E27FC236}">
                  <a16:creationId xmlns:a16="http://schemas.microsoft.com/office/drawing/2014/main" id="{93EC8C79-DCFA-EF4B-AF85-A137B5DE8501}"/>
                </a:ext>
              </a:extLst>
            </p:cNvPr>
            <p:cNvCxnSpPr>
              <a:cxnSpLocks/>
            </p:cNvCxnSpPr>
            <p:nvPr/>
          </p:nvCxnSpPr>
          <p:spPr>
            <a:xfrm>
              <a:off x="4374489" y="4347082"/>
              <a:ext cx="612000" cy="0"/>
            </a:xfrm>
            <a:prstGeom prst="line">
              <a:avLst/>
            </a:prstGeom>
            <a:ln w="317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0993C29-BBB5-CC4C-B40B-F948C206B56F}"/>
                </a:ext>
              </a:extLst>
            </p:cNvPr>
            <p:cNvSpPr txBox="1"/>
            <p:nvPr/>
          </p:nvSpPr>
          <p:spPr>
            <a:xfrm>
              <a:off x="5790767" y="4172592"/>
              <a:ext cx="758150"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TCP / UDP / RTP</a:t>
              </a:r>
            </a:p>
          </p:txBody>
        </p:sp>
        <p:grpSp>
          <p:nvGrpSpPr>
            <p:cNvPr id="24" name="Group 23">
              <a:extLst>
                <a:ext uri="{FF2B5EF4-FFF2-40B4-BE49-F238E27FC236}">
                  <a16:creationId xmlns:a16="http://schemas.microsoft.com/office/drawing/2014/main" id="{271E3389-9C8D-A24D-A2B8-16680F5E81F0}"/>
                </a:ext>
              </a:extLst>
            </p:cNvPr>
            <p:cNvGrpSpPr/>
            <p:nvPr/>
          </p:nvGrpSpPr>
          <p:grpSpPr>
            <a:xfrm>
              <a:off x="4999121" y="4223446"/>
              <a:ext cx="706872" cy="247271"/>
              <a:chOff x="3342060" y="4291683"/>
              <a:chExt cx="706872" cy="247271"/>
            </a:xfrm>
          </p:grpSpPr>
          <p:sp>
            <p:nvSpPr>
              <p:cNvPr id="19" name="Rounded Rectangle 18">
                <a:extLst>
                  <a:ext uri="{FF2B5EF4-FFF2-40B4-BE49-F238E27FC236}">
                    <a16:creationId xmlns:a16="http://schemas.microsoft.com/office/drawing/2014/main" id="{0E11B140-66D8-5B4D-A530-1043CC9C5626}"/>
                  </a:ext>
                </a:extLst>
              </p:cNvPr>
              <p:cNvSpPr/>
              <p:nvPr/>
            </p:nvSpPr>
            <p:spPr>
              <a:xfrm>
                <a:off x="3342060" y="4291683"/>
                <a:ext cx="706872" cy="247271"/>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B7FCE7A-2D39-C54E-A7F1-705A3F4A1366}"/>
                  </a:ext>
                </a:extLst>
              </p:cNvPr>
              <p:cNvGrpSpPr/>
              <p:nvPr/>
            </p:nvGrpSpPr>
            <p:grpSpPr>
              <a:xfrm>
                <a:off x="3645819" y="4381801"/>
                <a:ext cx="304888" cy="83215"/>
                <a:chOff x="3890411" y="4982129"/>
                <a:chExt cx="304888" cy="83215"/>
              </a:xfrm>
            </p:grpSpPr>
            <p:sp>
              <p:nvSpPr>
                <p:cNvPr id="20" name="Rectangle 19">
                  <a:extLst>
                    <a:ext uri="{FF2B5EF4-FFF2-40B4-BE49-F238E27FC236}">
                      <a16:creationId xmlns:a16="http://schemas.microsoft.com/office/drawing/2014/main" id="{06D9E332-4637-E14F-8F92-4A9B85BC374F}"/>
                    </a:ext>
                  </a:extLst>
                </p:cNvPr>
                <p:cNvSpPr/>
                <p:nvPr/>
              </p:nvSpPr>
              <p:spPr>
                <a:xfrm>
                  <a:off x="4112084" y="4982129"/>
                  <a:ext cx="83215" cy="83215"/>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62955C-866C-4940-B3F2-4A8B14793772}"/>
                    </a:ext>
                  </a:extLst>
                </p:cNvPr>
                <p:cNvSpPr/>
                <p:nvPr/>
              </p:nvSpPr>
              <p:spPr>
                <a:xfrm>
                  <a:off x="3890411" y="4982129"/>
                  <a:ext cx="169924" cy="83215"/>
                </a:xfrm>
                <a:prstGeom prst="rect">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74A2B6EE-A275-4D44-88A4-D7C5989ECE4A}"/>
                  </a:ext>
                </a:extLst>
              </p:cNvPr>
              <p:cNvSpPr/>
              <p:nvPr/>
            </p:nvSpPr>
            <p:spPr>
              <a:xfrm>
                <a:off x="3413125" y="4400550"/>
                <a:ext cx="45719" cy="4571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ABDE962-F940-2F40-B4A5-B4CECF35EDF6}"/>
                  </a:ext>
                </a:extLst>
              </p:cNvPr>
              <p:cNvSpPr/>
              <p:nvPr/>
            </p:nvSpPr>
            <p:spPr>
              <a:xfrm>
                <a:off x="3484850" y="4400550"/>
                <a:ext cx="45719" cy="4571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a:extLst>
                <a:ext uri="{FF2B5EF4-FFF2-40B4-BE49-F238E27FC236}">
                  <a16:creationId xmlns:a16="http://schemas.microsoft.com/office/drawing/2014/main" id="{B5196E6A-067E-4544-AA2A-EC9EADAD5C2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9408" y="4592772"/>
              <a:ext cx="612948" cy="138040"/>
            </a:xfrm>
            <a:prstGeom prst="rect">
              <a:avLst/>
            </a:prstGeom>
          </p:spPr>
        </p:pic>
        <p:cxnSp>
          <p:nvCxnSpPr>
            <p:cNvPr id="28" name="Straight Connector 27">
              <a:extLst>
                <a:ext uri="{FF2B5EF4-FFF2-40B4-BE49-F238E27FC236}">
                  <a16:creationId xmlns:a16="http://schemas.microsoft.com/office/drawing/2014/main" id="{25436EC0-72DA-CA41-AEFF-C77A67BF76FB}"/>
                </a:ext>
              </a:extLst>
            </p:cNvPr>
            <p:cNvCxnSpPr>
              <a:cxnSpLocks/>
              <a:stCxn id="19" idx="3"/>
            </p:cNvCxnSpPr>
            <p:nvPr/>
          </p:nvCxnSpPr>
          <p:spPr>
            <a:xfrm>
              <a:off x="5705993" y="4347082"/>
              <a:ext cx="1030821" cy="0"/>
            </a:xfrm>
            <a:prstGeom prst="line">
              <a:avLst/>
            </a:prstGeom>
            <a:ln w="31750">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686D8A4C-5F4C-FC4F-B5C1-B5FE2F80B493}"/>
                </a:ext>
              </a:extLst>
            </p:cNvPr>
            <p:cNvGrpSpPr/>
            <p:nvPr/>
          </p:nvGrpSpPr>
          <p:grpSpPr>
            <a:xfrm>
              <a:off x="3636976" y="4201392"/>
              <a:ext cx="974004" cy="519331"/>
              <a:chOff x="3328083" y="4230833"/>
              <a:chExt cx="974004" cy="519331"/>
            </a:xfrm>
          </p:grpSpPr>
          <p:sp>
            <p:nvSpPr>
              <p:cNvPr id="30" name="TextBox 29">
                <a:extLst>
                  <a:ext uri="{FF2B5EF4-FFF2-40B4-BE49-F238E27FC236}">
                    <a16:creationId xmlns:a16="http://schemas.microsoft.com/office/drawing/2014/main" id="{28DFA5EE-1053-3045-ABD5-4A760AF59561}"/>
                  </a:ext>
                </a:extLst>
              </p:cNvPr>
              <p:cNvSpPr txBox="1"/>
              <p:nvPr/>
            </p:nvSpPr>
            <p:spPr>
              <a:xfrm>
                <a:off x="3328083" y="4646289"/>
                <a:ext cx="974004"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HDMI / </a:t>
                </a:r>
                <a:r>
                  <a:rPr lang="en-US" sz="675" kern="0" dirty="0" err="1">
                    <a:solidFill>
                      <a:prstClr val="black">
                        <a:lumMod val="50000"/>
                        <a:lumOff val="50000"/>
                      </a:prstClr>
                    </a:solidFill>
                    <a:latin typeface="Arial"/>
                  </a:rPr>
                  <a:t>YCbCr</a:t>
                </a:r>
                <a:r>
                  <a:rPr lang="en-US" sz="675" kern="0" dirty="0">
                    <a:solidFill>
                      <a:prstClr val="black">
                        <a:lumMod val="50000"/>
                        <a:lumOff val="50000"/>
                      </a:prstClr>
                    </a:solidFill>
                    <a:latin typeface="Arial"/>
                  </a:rPr>
                  <a:t> / CVBS</a:t>
                </a:r>
              </a:p>
            </p:txBody>
          </p:sp>
          <p:sp>
            <p:nvSpPr>
              <p:cNvPr id="29" name="Rectangle 28">
                <a:extLst>
                  <a:ext uri="{FF2B5EF4-FFF2-40B4-BE49-F238E27FC236}">
                    <a16:creationId xmlns:a16="http://schemas.microsoft.com/office/drawing/2014/main" id="{68499D35-5FDD-D243-8E9B-C45EC81A2DFF}"/>
                  </a:ext>
                </a:extLst>
              </p:cNvPr>
              <p:cNvSpPr/>
              <p:nvPr/>
            </p:nvSpPr>
            <p:spPr>
              <a:xfrm>
                <a:off x="3574973" y="4230833"/>
                <a:ext cx="435167" cy="286083"/>
              </a:xfrm>
              <a:prstGeom prst="rect">
                <a:avLst/>
              </a:prstGeom>
              <a:no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33BD5CB-B3D3-B948-9A6F-615A9DEDF57C}"/>
                  </a:ext>
                </a:extLst>
              </p:cNvPr>
              <p:cNvCxnSpPr>
                <a:cxnSpLocks/>
              </p:cNvCxnSpPr>
              <p:nvPr/>
            </p:nvCxnSpPr>
            <p:spPr>
              <a:xfrm>
                <a:off x="3618294" y="4588193"/>
                <a:ext cx="336761" cy="0"/>
              </a:xfrm>
              <a:prstGeom prst="line">
                <a:avLst/>
              </a:prstGeom>
              <a:ln w="31750">
                <a:solidFill>
                  <a:schemeClr val="bg1">
                    <a:lumMod val="65000"/>
                  </a:schemeClr>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3E9E6DD0-FC37-7A4B-ACC1-29A500936696}"/>
                </a:ext>
              </a:extLst>
            </p:cNvPr>
            <p:cNvSpPr txBox="1"/>
            <p:nvPr/>
          </p:nvSpPr>
          <p:spPr>
            <a:xfrm>
              <a:off x="6506754" y="4538073"/>
              <a:ext cx="1249781"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Network Switch / Wireless AP</a:t>
              </a:r>
            </a:p>
          </p:txBody>
        </p:sp>
        <p:grpSp>
          <p:nvGrpSpPr>
            <p:cNvPr id="54" name="Group 53">
              <a:extLst>
                <a:ext uri="{FF2B5EF4-FFF2-40B4-BE49-F238E27FC236}">
                  <a16:creationId xmlns:a16="http://schemas.microsoft.com/office/drawing/2014/main" id="{0E7F3634-1C4D-CB4E-9B9E-20A6EABDA076}"/>
                </a:ext>
              </a:extLst>
            </p:cNvPr>
            <p:cNvGrpSpPr/>
            <p:nvPr/>
          </p:nvGrpSpPr>
          <p:grpSpPr>
            <a:xfrm>
              <a:off x="6751376" y="3851808"/>
              <a:ext cx="780081" cy="618909"/>
              <a:chOff x="7100003" y="3823669"/>
              <a:chExt cx="780081" cy="618909"/>
            </a:xfrm>
          </p:grpSpPr>
          <p:sp>
            <p:nvSpPr>
              <p:cNvPr id="37" name="Rounded Rectangle 36">
                <a:extLst>
                  <a:ext uri="{FF2B5EF4-FFF2-40B4-BE49-F238E27FC236}">
                    <a16:creationId xmlns:a16="http://schemas.microsoft.com/office/drawing/2014/main" id="{5C6E225A-1D80-7C47-9F21-B19B57BD796B}"/>
                  </a:ext>
                </a:extLst>
              </p:cNvPr>
              <p:cNvSpPr/>
              <p:nvPr/>
            </p:nvSpPr>
            <p:spPr>
              <a:xfrm>
                <a:off x="7100003" y="4195307"/>
                <a:ext cx="706872" cy="247271"/>
              </a:xfrm>
              <a:prstGeom prst="roundRect">
                <a:avLst/>
              </a:prstGeom>
              <a:no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3217DB7-C64D-2648-B397-FB6B2E8D68CF}"/>
                  </a:ext>
                </a:extLst>
              </p:cNvPr>
              <p:cNvSpPr/>
              <p:nvPr/>
            </p:nvSpPr>
            <p:spPr>
              <a:xfrm>
                <a:off x="7171068" y="4304174"/>
                <a:ext cx="45719" cy="45719"/>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D27BCC-8827-024B-8BB6-04B909494875}"/>
                  </a:ext>
                </a:extLst>
              </p:cNvPr>
              <p:cNvSpPr/>
              <p:nvPr/>
            </p:nvSpPr>
            <p:spPr>
              <a:xfrm>
                <a:off x="7242793" y="4304174"/>
                <a:ext cx="45719" cy="45719"/>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4972948-7D7F-A544-9797-586AFD24E301}"/>
                  </a:ext>
                </a:extLst>
              </p:cNvPr>
              <p:cNvSpPr/>
              <p:nvPr/>
            </p:nvSpPr>
            <p:spPr>
              <a:xfrm>
                <a:off x="7322168" y="4304174"/>
                <a:ext cx="45719" cy="45719"/>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CE9CCB70-C714-354F-A946-3EB3CA4A83F4}"/>
                  </a:ext>
                </a:extLst>
              </p:cNvPr>
              <p:cNvCxnSpPr>
                <a:cxnSpLocks/>
              </p:cNvCxnSpPr>
              <p:nvPr/>
            </p:nvCxnSpPr>
            <p:spPr>
              <a:xfrm flipV="1">
                <a:off x="7682702" y="3958460"/>
                <a:ext cx="0" cy="220435"/>
              </a:xfrm>
              <a:prstGeom prst="line">
                <a:avLst/>
              </a:prstGeom>
              <a:ln w="31750">
                <a:solidFill>
                  <a:schemeClr val="bg1">
                    <a:lumMod val="65000"/>
                  </a:schemeClr>
                </a:solidFill>
                <a:tailEnd type="none"/>
              </a:ln>
              <a:effectLst/>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12F47B5A-3018-7747-99DB-3B288887D3B6}"/>
                  </a:ext>
                </a:extLst>
              </p:cNvPr>
              <p:cNvGrpSpPr/>
              <p:nvPr/>
            </p:nvGrpSpPr>
            <p:grpSpPr>
              <a:xfrm rot="19122242">
                <a:off x="7485319" y="3823669"/>
                <a:ext cx="394765" cy="373580"/>
                <a:chOff x="8041576" y="3796939"/>
                <a:chExt cx="581093" cy="549909"/>
              </a:xfrm>
            </p:grpSpPr>
            <p:sp>
              <p:nvSpPr>
                <p:cNvPr id="48" name="Arc 47">
                  <a:extLst>
                    <a:ext uri="{FF2B5EF4-FFF2-40B4-BE49-F238E27FC236}">
                      <a16:creationId xmlns:a16="http://schemas.microsoft.com/office/drawing/2014/main" id="{1C889957-65E1-6042-A40E-8E037BE7130B}"/>
                    </a:ext>
                  </a:extLst>
                </p:cNvPr>
                <p:cNvSpPr/>
                <p:nvPr/>
              </p:nvSpPr>
              <p:spPr>
                <a:xfrm>
                  <a:off x="8201025" y="3927475"/>
                  <a:ext cx="267832" cy="267832"/>
                </a:xfrm>
                <a:prstGeom prst="arc">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4D3A2F3D-0541-D74C-9F54-0180583FE377}"/>
                    </a:ext>
                  </a:extLst>
                </p:cNvPr>
                <p:cNvSpPr/>
                <p:nvPr/>
              </p:nvSpPr>
              <p:spPr>
                <a:xfrm>
                  <a:off x="8123803" y="3857539"/>
                  <a:ext cx="422275" cy="422361"/>
                </a:xfrm>
                <a:prstGeom prst="arc">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AC64C82A-224D-B749-A92A-3CC7514DDD9A}"/>
                    </a:ext>
                  </a:extLst>
                </p:cNvPr>
                <p:cNvSpPr/>
                <p:nvPr/>
              </p:nvSpPr>
              <p:spPr>
                <a:xfrm>
                  <a:off x="8041576" y="3796939"/>
                  <a:ext cx="581093" cy="549909"/>
                </a:xfrm>
                <a:prstGeom prst="arc">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sp>
        <p:nvSpPr>
          <p:cNvPr id="3" name="Slide Number Placeholder 2">
            <a:extLst>
              <a:ext uri="{FF2B5EF4-FFF2-40B4-BE49-F238E27FC236}">
                <a16:creationId xmlns:a16="http://schemas.microsoft.com/office/drawing/2014/main" id="{21D767E9-9DFF-B34A-B421-671B92073092}"/>
              </a:ext>
            </a:extLst>
          </p:cNvPr>
          <p:cNvSpPr>
            <a:spLocks noGrp="1"/>
          </p:cNvSpPr>
          <p:nvPr>
            <p:ph type="sldNum" sz="quarter" idx="4"/>
          </p:nvPr>
        </p:nvSpPr>
        <p:spPr/>
        <p:txBody>
          <a:bodyPr/>
          <a:lstStyle/>
          <a:p>
            <a:fld id="{F22B260D-D430-D34B-9B6E-0F9FDE559292}" type="slidenum">
              <a:rPr lang="en-US" smtClean="0"/>
              <a:pPr/>
              <a:t>17</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25243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E90F6-2BB9-A442-BD22-F7DD3BF021EE}"/>
              </a:ext>
            </a:extLst>
          </p:cNvPr>
          <p:cNvSpPr>
            <a:spLocks noGrp="1"/>
          </p:cNvSpPr>
          <p:nvPr>
            <p:ph idx="1"/>
          </p:nvPr>
        </p:nvSpPr>
        <p:spPr>
          <a:xfrm>
            <a:off x="3567910" y="926796"/>
            <a:ext cx="4798168" cy="3658786"/>
          </a:xfrm>
        </p:spPr>
        <p:txBody>
          <a:bodyPr/>
          <a:lstStyle/>
          <a:p>
            <a:pPr marL="285750" indent="-285750">
              <a:buClr>
                <a:schemeClr val="accent6"/>
              </a:buClr>
              <a:buFont typeface="Wingdings" pitchFamily="2" charset="2"/>
              <a:buChar char="ü"/>
            </a:pPr>
            <a:r>
              <a:rPr lang="en-US" sz="1600" dirty="0"/>
              <a:t>HDMI, component, and composite inputs with auto detection</a:t>
            </a:r>
          </a:p>
          <a:p>
            <a:pPr marL="285750" indent="-285750">
              <a:buClr>
                <a:schemeClr val="accent6"/>
              </a:buClr>
              <a:buFont typeface="Wingdings" pitchFamily="2" charset="2"/>
              <a:buChar char="ü"/>
            </a:pPr>
            <a:r>
              <a:rPr lang="en-US" sz="1600" dirty="0"/>
              <a:t>Dual mode: H.264/MPEG-2 selectable</a:t>
            </a:r>
          </a:p>
          <a:p>
            <a:pPr marL="285750" indent="-285750">
              <a:buClr>
                <a:schemeClr val="accent6"/>
              </a:buClr>
              <a:buFont typeface="Wingdings" pitchFamily="2" charset="2"/>
              <a:buChar char="ü"/>
            </a:pPr>
            <a:r>
              <a:rPr lang="en-US" sz="1600" dirty="0"/>
              <a:t>Video resolution: Up to 1080p</a:t>
            </a:r>
          </a:p>
          <a:p>
            <a:pPr marL="285750" indent="-285750">
              <a:buClr>
                <a:schemeClr val="accent6"/>
              </a:buClr>
              <a:buFont typeface="Wingdings" pitchFamily="2" charset="2"/>
              <a:buChar char="ü"/>
            </a:pPr>
            <a:r>
              <a:rPr lang="en-US" sz="1600" dirty="0"/>
              <a:t>Audio format: MPEG-1 Layer II</a:t>
            </a:r>
          </a:p>
          <a:p>
            <a:pPr marL="285750" indent="-285750">
              <a:buClr>
                <a:schemeClr val="accent6"/>
              </a:buClr>
              <a:buFont typeface="Wingdings" pitchFamily="2" charset="2"/>
              <a:buChar char="ü"/>
            </a:pPr>
            <a:r>
              <a:rPr lang="en-US" sz="1600" dirty="0"/>
              <a:t>AC-3 2.0 encode &amp; 5.1 pass through</a:t>
            </a:r>
          </a:p>
          <a:p>
            <a:pPr marL="285750" indent="-285750">
              <a:buClr>
                <a:schemeClr val="accent6"/>
              </a:buClr>
              <a:buFont typeface="Wingdings" pitchFamily="2" charset="2"/>
              <a:buChar char="ü"/>
            </a:pPr>
            <a:r>
              <a:rPr lang="en-US" sz="1600" dirty="0"/>
              <a:t>Easy installation and use</a:t>
            </a:r>
          </a:p>
          <a:p>
            <a:pPr marL="285750" indent="-285750">
              <a:buClr>
                <a:schemeClr val="accent6"/>
              </a:buClr>
              <a:buFont typeface="Wingdings" pitchFamily="2" charset="2"/>
              <a:buChar char="ü"/>
            </a:pPr>
            <a:r>
              <a:rPr lang="en-US" sz="1600" dirty="0"/>
              <a:t>Web GUI for setup and control</a:t>
            </a:r>
          </a:p>
          <a:p>
            <a:pPr marL="285750" indent="-285750">
              <a:buClr>
                <a:schemeClr val="accent6"/>
              </a:buClr>
              <a:buFont typeface="Wingdings" pitchFamily="2" charset="2"/>
              <a:buChar char="ü"/>
            </a:pPr>
            <a:r>
              <a:rPr lang="en-US" sz="1600" dirty="0"/>
              <a:t>IP output</a:t>
            </a:r>
          </a:p>
          <a:p>
            <a:pPr marL="285750" indent="-285750">
              <a:buClr>
                <a:schemeClr val="accent6"/>
              </a:buClr>
              <a:buFont typeface="Wingdings" pitchFamily="2" charset="2"/>
              <a:buChar char="ü"/>
            </a:pPr>
            <a:r>
              <a:rPr lang="en-US" sz="1600" dirty="0"/>
              <a:t>Closed caption supported</a:t>
            </a:r>
          </a:p>
        </p:txBody>
      </p:sp>
      <p:pic>
        <p:nvPicPr>
          <p:cNvPr id="8" name="Picture Placeholder 7">
            <a:extLst>
              <a:ext uri="{FF2B5EF4-FFF2-40B4-BE49-F238E27FC236}">
                <a16:creationId xmlns:a16="http://schemas.microsoft.com/office/drawing/2014/main" id="{B974D008-7962-7C48-BF30-5C7E85469D8D}"/>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920E8013-2905-014A-995A-FB8CE92BF69F}"/>
              </a:ext>
            </a:extLst>
          </p:cNvPr>
          <p:cNvSpPr>
            <a:spLocks noGrp="1"/>
          </p:cNvSpPr>
          <p:nvPr>
            <p:ph type="title"/>
          </p:nvPr>
        </p:nvSpPr>
        <p:spPr/>
        <p:txBody>
          <a:bodyPr/>
          <a:lstStyle/>
          <a:p>
            <a:r>
              <a:rPr lang="en-US" dirty="0"/>
              <a:t>Key Features – PD100</a:t>
            </a:r>
          </a:p>
        </p:txBody>
      </p:sp>
      <p:sp>
        <p:nvSpPr>
          <p:cNvPr id="6" name="Rectangle 5">
            <a:extLst>
              <a:ext uri="{FF2B5EF4-FFF2-40B4-BE49-F238E27FC236}">
                <a16:creationId xmlns:a16="http://schemas.microsoft.com/office/drawing/2014/main" id="{11DF7762-97B3-FC40-BBEB-E643DD5088D3}"/>
              </a:ext>
            </a:extLst>
          </p:cNvPr>
          <p:cNvSpPr/>
          <p:nvPr/>
        </p:nvSpPr>
        <p:spPr>
          <a:xfrm>
            <a:off x="0" y="2406815"/>
            <a:ext cx="3307001" cy="2736685"/>
          </a:xfrm>
          <a:prstGeom prst="rect">
            <a:avLst/>
          </a:prstGeom>
          <a:gradFill>
            <a:gsLst>
              <a:gs pos="0">
                <a:schemeClr val="tx1">
                  <a:alpha val="57000"/>
                </a:schemeClr>
              </a:gs>
              <a:gs pos="100000">
                <a:schemeClr val="tx1">
                  <a:alpha val="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13">
            <a:extLst>
              <a:ext uri="{FF2B5EF4-FFF2-40B4-BE49-F238E27FC236}">
                <a16:creationId xmlns:a16="http://schemas.microsoft.com/office/drawing/2014/main" id="{0BB36338-7BFB-4D44-944C-795CD18029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735" y="3589113"/>
            <a:ext cx="1635379" cy="919901"/>
          </a:xfrm>
          <a:prstGeom prst="rect">
            <a:avLst/>
          </a:prstGeom>
        </p:spPr>
      </p:pic>
      <p:pic>
        <p:nvPicPr>
          <p:cNvPr id="11" name="Picture 10">
            <a:extLst>
              <a:ext uri="{FF2B5EF4-FFF2-40B4-BE49-F238E27FC236}">
                <a16:creationId xmlns:a16="http://schemas.microsoft.com/office/drawing/2014/main" id="{9F5E914C-2776-7B43-A12A-E97A28B5AE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953" y="4355956"/>
            <a:ext cx="1124647" cy="253278"/>
          </a:xfrm>
          <a:prstGeom prst="rect">
            <a:avLst/>
          </a:prstGeom>
        </p:spPr>
      </p:pic>
      <p:sp>
        <p:nvSpPr>
          <p:cNvPr id="4" name="Slide Number Placeholder 3">
            <a:extLst>
              <a:ext uri="{FF2B5EF4-FFF2-40B4-BE49-F238E27FC236}">
                <a16:creationId xmlns:a16="http://schemas.microsoft.com/office/drawing/2014/main" id="{37A4B864-3810-2C49-BD4E-2E3DFCA50518}"/>
              </a:ext>
            </a:extLst>
          </p:cNvPr>
          <p:cNvSpPr>
            <a:spLocks noGrp="1"/>
          </p:cNvSpPr>
          <p:nvPr>
            <p:ph type="sldNum" sz="quarter" idx="4"/>
          </p:nvPr>
        </p:nvSpPr>
        <p:spPr/>
        <p:txBody>
          <a:bodyPr/>
          <a:lstStyle/>
          <a:p>
            <a:fld id="{F22B260D-D430-D34B-9B6E-0F9FDE559292}" type="slidenum">
              <a:rPr lang="en-US" smtClean="0"/>
              <a:pPr/>
              <a:t>18</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19420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93035" y="1931530"/>
            <a:ext cx="7822097" cy="1102519"/>
          </a:xfrm>
        </p:spPr>
        <p:txBody>
          <a:bodyPr/>
          <a:lstStyle/>
          <a:p>
            <a:r>
              <a:rPr lang="en-US" sz="4800" dirty="0"/>
              <a:t>CHANNEL INSERTION</a:t>
            </a:r>
            <a:br>
              <a:rPr lang="en-US" sz="4800" dirty="0"/>
            </a:br>
            <a:r>
              <a:rPr lang="en-US" sz="2800" dirty="0"/>
              <a:t>Advanced Encoding </a:t>
            </a:r>
            <a:r>
              <a:rPr lang="en-US" sz="2400" dirty="0"/>
              <a:t>Solutions</a:t>
            </a:r>
          </a:p>
        </p:txBody>
      </p:sp>
      <p:cxnSp>
        <p:nvCxnSpPr>
          <p:cNvPr id="3" name="Straight Connector 2">
            <a:extLst>
              <a:ext uri="{FF2B5EF4-FFF2-40B4-BE49-F238E27FC236}">
                <a16:creationId xmlns:a16="http://schemas.microsoft.com/office/drawing/2014/main" id="{98491BE4-175D-294D-88D0-F0AB2BDABFAF}"/>
              </a:ext>
            </a:extLst>
          </p:cNvPr>
          <p:cNvCxnSpPr>
            <a:cxnSpLocks/>
          </p:cNvCxnSpPr>
          <p:nvPr/>
        </p:nvCxnSpPr>
        <p:spPr>
          <a:xfrm>
            <a:off x="685800" y="2634568"/>
            <a:ext cx="1031133" cy="0"/>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1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Encoding Solutions</a:t>
            </a:r>
          </a:p>
        </p:txBody>
      </p:sp>
      <p:sp>
        <p:nvSpPr>
          <p:cNvPr id="3" name="Content Placeholder 2"/>
          <p:cNvSpPr>
            <a:spLocks noGrp="1"/>
          </p:cNvSpPr>
          <p:nvPr>
            <p:ph idx="1"/>
          </p:nvPr>
        </p:nvSpPr>
        <p:spPr>
          <a:xfrm>
            <a:off x="445034" y="1655676"/>
            <a:ext cx="3891020" cy="1542319"/>
          </a:xfrm>
        </p:spPr>
        <p:txBody>
          <a:bodyPr anchor="ctr"/>
          <a:lstStyle/>
          <a:p>
            <a:pPr marL="0" indent="0">
              <a:lnSpc>
                <a:spcPct val="100000"/>
              </a:lnSpc>
              <a:buNone/>
            </a:pPr>
            <a:r>
              <a:rPr lang="en-US" sz="2000" i="1" dirty="0"/>
              <a:t>Designed to convert on-premises-generated video content to digital formats that can be viewed by digital televisions and digital-only STBs</a:t>
            </a:r>
          </a:p>
        </p:txBody>
      </p:sp>
      <p:pic>
        <p:nvPicPr>
          <p:cNvPr id="4" name="Picture 3">
            <a:extLst>
              <a:ext uri="{FF2B5EF4-FFF2-40B4-BE49-F238E27FC236}">
                <a16:creationId xmlns:a16="http://schemas.microsoft.com/office/drawing/2014/main" id="{33F6D3D4-13D7-9F44-B660-6ADE5C5867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02654" y="954636"/>
            <a:ext cx="1758646" cy="1101758"/>
          </a:xfrm>
          <a:prstGeom prst="rect">
            <a:avLst/>
          </a:prstGeom>
        </p:spPr>
      </p:pic>
      <p:pic>
        <p:nvPicPr>
          <p:cNvPr id="5" name="Picture 4">
            <a:extLst>
              <a:ext uri="{FF2B5EF4-FFF2-40B4-BE49-F238E27FC236}">
                <a16:creationId xmlns:a16="http://schemas.microsoft.com/office/drawing/2014/main" id="{929C115D-A23C-2D43-A4B9-B2A32CBA2E3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17464" y="1745643"/>
            <a:ext cx="1855001" cy="1250510"/>
          </a:xfrm>
          <a:prstGeom prst="rect">
            <a:avLst/>
          </a:prstGeom>
        </p:spPr>
      </p:pic>
      <p:pic>
        <p:nvPicPr>
          <p:cNvPr id="6" name="Picture 5">
            <a:extLst>
              <a:ext uri="{FF2B5EF4-FFF2-40B4-BE49-F238E27FC236}">
                <a16:creationId xmlns:a16="http://schemas.microsoft.com/office/drawing/2014/main" id="{E8B5C1A3-4D3A-6444-AA55-B6AA00744F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27629" y="1913022"/>
            <a:ext cx="1278506" cy="286743"/>
          </a:xfrm>
          <a:prstGeom prst="rect">
            <a:avLst/>
          </a:prstGeom>
        </p:spPr>
      </p:pic>
      <p:pic>
        <p:nvPicPr>
          <p:cNvPr id="7" name="Picture 6">
            <a:extLst>
              <a:ext uri="{FF2B5EF4-FFF2-40B4-BE49-F238E27FC236}">
                <a16:creationId xmlns:a16="http://schemas.microsoft.com/office/drawing/2014/main" id="{0FBF40B8-49A4-AE4A-9754-CF96529F52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79370" y="2830947"/>
            <a:ext cx="1131188" cy="286743"/>
          </a:xfrm>
          <a:prstGeom prst="rect">
            <a:avLst/>
          </a:prstGeom>
        </p:spPr>
      </p:pic>
      <p:pic>
        <p:nvPicPr>
          <p:cNvPr id="9" name="Picture 8">
            <a:extLst>
              <a:ext uri="{FF2B5EF4-FFF2-40B4-BE49-F238E27FC236}">
                <a16:creationId xmlns:a16="http://schemas.microsoft.com/office/drawing/2014/main" id="{2005739C-8C4D-494B-BB2D-F808A715B15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54986" y="2343815"/>
            <a:ext cx="1603717" cy="902091"/>
          </a:xfrm>
          <a:prstGeom prst="rect">
            <a:avLst/>
          </a:prstGeom>
        </p:spPr>
      </p:pic>
      <p:pic>
        <p:nvPicPr>
          <p:cNvPr id="10" name="Picture 9">
            <a:extLst>
              <a:ext uri="{FF2B5EF4-FFF2-40B4-BE49-F238E27FC236}">
                <a16:creationId xmlns:a16="http://schemas.microsoft.com/office/drawing/2014/main" id="{D9CA1B45-B3CC-7547-8008-657E362E54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13050" y="3063139"/>
            <a:ext cx="1131188" cy="254751"/>
          </a:xfrm>
          <a:prstGeom prst="rect">
            <a:avLst/>
          </a:prstGeom>
        </p:spPr>
      </p:pic>
      <p:pic>
        <p:nvPicPr>
          <p:cNvPr id="12" name="Picture 11">
            <a:extLst>
              <a:ext uri="{FF2B5EF4-FFF2-40B4-BE49-F238E27FC236}">
                <a16:creationId xmlns:a16="http://schemas.microsoft.com/office/drawing/2014/main" id="{0A92478A-2B62-C64A-8987-44678B6759E1}"/>
              </a:ext>
            </a:extLst>
          </p:cNvPr>
          <p:cNvPicPr>
            <a:picLocks noChangeAspect="1"/>
          </p:cNvPicPr>
          <p:nvPr/>
        </p:nvPicPr>
        <p:blipFill>
          <a:blip r:embed="rId9"/>
          <a:stretch>
            <a:fillRect/>
          </a:stretch>
        </p:blipFill>
        <p:spPr>
          <a:xfrm>
            <a:off x="3913104" y="3021212"/>
            <a:ext cx="2664868" cy="1498988"/>
          </a:xfrm>
          <a:prstGeom prst="rect">
            <a:avLst/>
          </a:prstGeom>
        </p:spPr>
      </p:pic>
      <p:pic>
        <p:nvPicPr>
          <p:cNvPr id="13" name="Picture 12">
            <a:extLst>
              <a:ext uri="{FF2B5EF4-FFF2-40B4-BE49-F238E27FC236}">
                <a16:creationId xmlns:a16="http://schemas.microsoft.com/office/drawing/2014/main" id="{22654998-6D6B-C945-A4F5-C1273DCD3B2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36053" y="3981684"/>
            <a:ext cx="1286634" cy="268664"/>
          </a:xfrm>
          <a:prstGeom prst="rect">
            <a:avLst/>
          </a:prstGeom>
        </p:spPr>
      </p:pic>
      <p:sp>
        <p:nvSpPr>
          <p:cNvPr id="8" name="Slide Number Placeholder 7">
            <a:extLst>
              <a:ext uri="{FF2B5EF4-FFF2-40B4-BE49-F238E27FC236}">
                <a16:creationId xmlns:a16="http://schemas.microsoft.com/office/drawing/2014/main" id="{51F5C049-F602-8A42-B3CC-26FDD7A15D91}"/>
              </a:ext>
            </a:extLst>
          </p:cNvPr>
          <p:cNvSpPr>
            <a:spLocks noGrp="1"/>
          </p:cNvSpPr>
          <p:nvPr>
            <p:ph type="sldNum" sz="quarter" idx="4"/>
          </p:nvPr>
        </p:nvSpPr>
        <p:spPr/>
        <p:txBody>
          <a:bodyPr/>
          <a:lstStyle/>
          <a:p>
            <a:fld id="{F22B260D-D430-D34B-9B6E-0F9FDE559292}" type="slidenum">
              <a:rPr lang="en-US" smtClean="0"/>
              <a:pPr/>
              <a:t>3</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46643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DVIS Encoding Solutions</a:t>
            </a:r>
          </a:p>
        </p:txBody>
      </p:sp>
      <p:grpSp>
        <p:nvGrpSpPr>
          <p:cNvPr id="3" name="Group 2">
            <a:extLst>
              <a:ext uri="{FF2B5EF4-FFF2-40B4-BE49-F238E27FC236}">
                <a16:creationId xmlns:a16="http://schemas.microsoft.com/office/drawing/2014/main" id="{44DA3247-2EDD-6E42-B9BA-79AE5268D31B}"/>
              </a:ext>
            </a:extLst>
          </p:cNvPr>
          <p:cNvGrpSpPr/>
          <p:nvPr/>
        </p:nvGrpSpPr>
        <p:grpSpPr>
          <a:xfrm>
            <a:off x="975451" y="760112"/>
            <a:ext cx="7193097" cy="4016652"/>
            <a:chOff x="757058" y="949548"/>
            <a:chExt cx="7193097" cy="4016652"/>
          </a:xfrm>
        </p:grpSpPr>
        <p:pic>
          <p:nvPicPr>
            <p:cNvPr id="63" name="Picture 62">
              <a:extLst>
                <a:ext uri="{FF2B5EF4-FFF2-40B4-BE49-F238E27FC236}">
                  <a16:creationId xmlns:a16="http://schemas.microsoft.com/office/drawing/2014/main" id="{B921FB0C-6DA5-854A-B3AB-8C9C981001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5290" y="3375533"/>
              <a:ext cx="632042" cy="215974"/>
            </a:xfrm>
            <a:prstGeom prst="rect">
              <a:avLst/>
            </a:prstGeom>
          </p:spPr>
        </p:pic>
        <p:pic>
          <p:nvPicPr>
            <p:cNvPr id="64" name="Picture 63">
              <a:extLst>
                <a:ext uri="{FF2B5EF4-FFF2-40B4-BE49-F238E27FC236}">
                  <a16:creationId xmlns:a16="http://schemas.microsoft.com/office/drawing/2014/main" id="{F2B4E9CF-5CCB-8346-A4E9-696D8FAE1C4E}"/>
                </a:ext>
              </a:extLst>
            </p:cNvPr>
            <p:cNvPicPr>
              <a:picLocks noChangeAspect="1"/>
            </p:cNvPicPr>
            <p:nvPr/>
          </p:nvPicPr>
          <p:blipFill>
            <a:blip r:embed="rId4"/>
            <a:stretch>
              <a:fillRect/>
            </a:stretch>
          </p:blipFill>
          <p:spPr>
            <a:xfrm>
              <a:off x="2741419" y="1548253"/>
              <a:ext cx="1019784" cy="911965"/>
            </a:xfrm>
            <a:prstGeom prst="rect">
              <a:avLst/>
            </a:prstGeom>
          </p:spPr>
        </p:pic>
        <p:pic>
          <p:nvPicPr>
            <p:cNvPr id="65" name="Picture 64">
              <a:extLst>
                <a:ext uri="{FF2B5EF4-FFF2-40B4-BE49-F238E27FC236}">
                  <a16:creationId xmlns:a16="http://schemas.microsoft.com/office/drawing/2014/main" id="{5A5C0F8B-DE8E-BC41-8DC4-0B0BC9289AD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33425" y="3667994"/>
              <a:ext cx="1035773" cy="182880"/>
            </a:xfrm>
            <a:prstGeom prst="rect">
              <a:avLst/>
            </a:prstGeom>
          </p:spPr>
        </p:pic>
        <p:pic>
          <p:nvPicPr>
            <p:cNvPr id="66" name="Picture 65">
              <a:extLst>
                <a:ext uri="{FF2B5EF4-FFF2-40B4-BE49-F238E27FC236}">
                  <a16:creationId xmlns:a16="http://schemas.microsoft.com/office/drawing/2014/main" id="{E98407DB-87C8-7F4D-BDA9-EEA55DDF3EB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61444" y="2530461"/>
              <a:ext cx="779734" cy="182880"/>
            </a:xfrm>
            <a:prstGeom prst="rect">
              <a:avLst/>
            </a:prstGeom>
          </p:spPr>
        </p:pic>
        <p:cxnSp>
          <p:nvCxnSpPr>
            <p:cNvPr id="67" name="Elbow Connector 66">
              <a:extLst>
                <a:ext uri="{FF2B5EF4-FFF2-40B4-BE49-F238E27FC236}">
                  <a16:creationId xmlns:a16="http://schemas.microsoft.com/office/drawing/2014/main" id="{AE37133A-490F-7544-97E9-2BF7A58F55E1}"/>
                </a:ext>
              </a:extLst>
            </p:cNvPr>
            <p:cNvCxnSpPr>
              <a:cxnSpLocks/>
            </p:cNvCxnSpPr>
            <p:nvPr/>
          </p:nvCxnSpPr>
          <p:spPr>
            <a:xfrm flipV="1">
              <a:off x="1361418" y="2311640"/>
              <a:ext cx="1371197" cy="570825"/>
            </a:xfrm>
            <a:prstGeom prst="bentConnector3">
              <a:avLst>
                <a:gd name="adj1" fmla="val 50000"/>
              </a:avLst>
            </a:prstGeom>
            <a:noFill/>
            <a:ln w="19050" cap="flat" cmpd="sng" algn="ctr">
              <a:solidFill>
                <a:schemeClr val="bg1">
                  <a:lumMod val="65000"/>
                </a:schemeClr>
              </a:solidFill>
              <a:prstDash val="solid"/>
              <a:tailEnd type="triangle"/>
            </a:ln>
            <a:effectLst/>
          </p:spPr>
        </p:cxnSp>
        <p:cxnSp>
          <p:nvCxnSpPr>
            <p:cNvPr id="68" name="Elbow Connector 67">
              <a:extLst>
                <a:ext uri="{FF2B5EF4-FFF2-40B4-BE49-F238E27FC236}">
                  <a16:creationId xmlns:a16="http://schemas.microsoft.com/office/drawing/2014/main" id="{A0D4B494-782F-1B4A-9792-C5A1B1C474B1}"/>
                </a:ext>
              </a:extLst>
            </p:cNvPr>
            <p:cNvCxnSpPr>
              <a:cxnSpLocks/>
            </p:cNvCxnSpPr>
            <p:nvPr/>
          </p:nvCxnSpPr>
          <p:spPr>
            <a:xfrm>
              <a:off x="1361417" y="2941906"/>
              <a:ext cx="1573063" cy="555828"/>
            </a:xfrm>
            <a:prstGeom prst="bentConnector3">
              <a:avLst>
                <a:gd name="adj1" fmla="val 43073"/>
              </a:avLst>
            </a:prstGeom>
            <a:noFill/>
            <a:ln w="19050" cap="flat" cmpd="sng" algn="ctr">
              <a:solidFill>
                <a:schemeClr val="bg1">
                  <a:lumMod val="65000"/>
                </a:schemeClr>
              </a:solidFill>
              <a:prstDash val="solid"/>
              <a:tailEnd type="triangle"/>
            </a:ln>
            <a:effectLst/>
          </p:spPr>
        </p:cxnSp>
        <p:cxnSp>
          <p:nvCxnSpPr>
            <p:cNvPr id="69" name="Straight Connector 68">
              <a:extLst>
                <a:ext uri="{FF2B5EF4-FFF2-40B4-BE49-F238E27FC236}">
                  <a16:creationId xmlns:a16="http://schemas.microsoft.com/office/drawing/2014/main" id="{12B75C61-6CE0-8947-A36B-28D18DA9725E}"/>
                </a:ext>
              </a:extLst>
            </p:cNvPr>
            <p:cNvCxnSpPr>
              <a:cxnSpLocks/>
            </p:cNvCxnSpPr>
            <p:nvPr/>
          </p:nvCxnSpPr>
          <p:spPr>
            <a:xfrm>
              <a:off x="1361418" y="1737269"/>
              <a:ext cx="1371197" cy="2689"/>
            </a:xfrm>
            <a:prstGeom prst="line">
              <a:avLst/>
            </a:prstGeom>
            <a:noFill/>
            <a:ln w="19050" cap="flat" cmpd="sng" algn="ctr">
              <a:solidFill>
                <a:schemeClr val="bg1">
                  <a:lumMod val="65000"/>
                </a:schemeClr>
              </a:solidFill>
              <a:prstDash val="dash"/>
              <a:tailEnd type="none"/>
            </a:ln>
            <a:effectLst/>
          </p:spPr>
        </p:cxnSp>
        <p:cxnSp>
          <p:nvCxnSpPr>
            <p:cNvPr id="70" name="Straight Connector 69">
              <a:extLst>
                <a:ext uri="{FF2B5EF4-FFF2-40B4-BE49-F238E27FC236}">
                  <a16:creationId xmlns:a16="http://schemas.microsoft.com/office/drawing/2014/main" id="{12C404F9-68DA-F246-B8F6-627BD1748BC1}"/>
                </a:ext>
              </a:extLst>
            </p:cNvPr>
            <p:cNvCxnSpPr>
              <a:cxnSpLocks/>
            </p:cNvCxnSpPr>
            <p:nvPr/>
          </p:nvCxnSpPr>
          <p:spPr>
            <a:xfrm>
              <a:off x="3768233" y="1737269"/>
              <a:ext cx="3613296" cy="0"/>
            </a:xfrm>
            <a:prstGeom prst="line">
              <a:avLst/>
            </a:prstGeom>
            <a:noFill/>
            <a:ln w="19050" cap="flat" cmpd="sng" algn="ctr">
              <a:solidFill>
                <a:schemeClr val="accent6"/>
              </a:solidFill>
              <a:prstDash val="dash"/>
              <a:tailEnd type="none"/>
            </a:ln>
            <a:effectLst/>
          </p:spPr>
        </p:cxnSp>
        <p:grpSp>
          <p:nvGrpSpPr>
            <p:cNvPr id="71" name="Group 70">
              <a:extLst>
                <a:ext uri="{FF2B5EF4-FFF2-40B4-BE49-F238E27FC236}">
                  <a16:creationId xmlns:a16="http://schemas.microsoft.com/office/drawing/2014/main" id="{CDB7FEF2-55CD-F541-AFD5-925548799415}"/>
                </a:ext>
              </a:extLst>
            </p:cNvPr>
            <p:cNvGrpSpPr/>
            <p:nvPr/>
          </p:nvGrpSpPr>
          <p:grpSpPr>
            <a:xfrm>
              <a:off x="7275239" y="949548"/>
              <a:ext cx="674916" cy="859261"/>
              <a:chOff x="7024135" y="589473"/>
              <a:chExt cx="674916" cy="859261"/>
            </a:xfrm>
          </p:grpSpPr>
          <p:pic>
            <p:nvPicPr>
              <p:cNvPr id="72" name="Picture 71">
                <a:extLst>
                  <a:ext uri="{FF2B5EF4-FFF2-40B4-BE49-F238E27FC236}">
                    <a16:creationId xmlns:a16="http://schemas.microsoft.com/office/drawing/2014/main" id="{2B4F8207-8291-D54D-93C6-5A6AFA6AFC0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140784" y="1296108"/>
                <a:ext cx="446656" cy="152626"/>
              </a:xfrm>
              <a:prstGeom prst="rect">
                <a:avLst/>
              </a:prstGeom>
            </p:spPr>
          </p:pic>
          <p:grpSp>
            <p:nvGrpSpPr>
              <p:cNvPr id="73" name="Group 72">
                <a:extLst>
                  <a:ext uri="{FF2B5EF4-FFF2-40B4-BE49-F238E27FC236}">
                    <a16:creationId xmlns:a16="http://schemas.microsoft.com/office/drawing/2014/main" id="{157E4FC6-F542-9A4C-A78F-06E31735C5FF}"/>
                  </a:ext>
                </a:extLst>
              </p:cNvPr>
              <p:cNvGrpSpPr/>
              <p:nvPr/>
            </p:nvGrpSpPr>
            <p:grpSpPr>
              <a:xfrm>
                <a:off x="7024135" y="589473"/>
                <a:ext cx="674916" cy="479179"/>
                <a:chOff x="2760911" y="425116"/>
                <a:chExt cx="3618733" cy="2569247"/>
              </a:xfrm>
            </p:grpSpPr>
            <p:pic>
              <p:nvPicPr>
                <p:cNvPr id="75" name="Picture 74">
                  <a:extLst>
                    <a:ext uri="{FF2B5EF4-FFF2-40B4-BE49-F238E27FC236}">
                      <a16:creationId xmlns:a16="http://schemas.microsoft.com/office/drawing/2014/main" id="{610E5E77-FE95-0640-B017-2E4FAA24C9E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760911" y="425116"/>
                  <a:ext cx="3618733" cy="2569247"/>
                </a:xfrm>
                <a:prstGeom prst="rect">
                  <a:avLst/>
                </a:prstGeom>
              </p:spPr>
            </p:pic>
            <p:pic>
              <p:nvPicPr>
                <p:cNvPr id="76" name="Picture 75">
                  <a:extLst>
                    <a:ext uri="{FF2B5EF4-FFF2-40B4-BE49-F238E27FC236}">
                      <a16:creationId xmlns:a16="http://schemas.microsoft.com/office/drawing/2014/main" id="{1397C0F0-C0C3-DC46-A2BA-03840BB3424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038998" y="633662"/>
                  <a:ext cx="3089576" cy="1792659"/>
                </a:xfrm>
                <a:prstGeom prst="rect">
                  <a:avLst/>
                </a:prstGeom>
              </p:spPr>
            </p:pic>
          </p:grpSp>
          <p:cxnSp>
            <p:nvCxnSpPr>
              <p:cNvPr id="74" name="Straight Connector 73">
                <a:extLst>
                  <a:ext uri="{FF2B5EF4-FFF2-40B4-BE49-F238E27FC236}">
                    <a16:creationId xmlns:a16="http://schemas.microsoft.com/office/drawing/2014/main" id="{240BB8B3-834E-904D-B4D0-441D809D5CAD}"/>
                  </a:ext>
                </a:extLst>
              </p:cNvPr>
              <p:cNvCxnSpPr>
                <a:cxnSpLocks/>
              </p:cNvCxnSpPr>
              <p:nvPr/>
            </p:nvCxnSpPr>
            <p:spPr>
              <a:xfrm flipH="1" flipV="1">
                <a:off x="7362853" y="1068652"/>
                <a:ext cx="2519" cy="227456"/>
              </a:xfrm>
              <a:prstGeom prst="line">
                <a:avLst/>
              </a:prstGeom>
              <a:noFill/>
              <a:ln w="19050" cap="flat" cmpd="sng" algn="ctr">
                <a:solidFill>
                  <a:schemeClr val="accent6"/>
                </a:solidFill>
                <a:prstDash val="sysDash"/>
                <a:tailEnd type="none"/>
              </a:ln>
              <a:effectLst/>
            </p:spPr>
          </p:cxnSp>
        </p:grpSp>
        <p:sp>
          <p:nvSpPr>
            <p:cNvPr id="77" name="TextBox 76">
              <a:extLst>
                <a:ext uri="{FF2B5EF4-FFF2-40B4-BE49-F238E27FC236}">
                  <a16:creationId xmlns:a16="http://schemas.microsoft.com/office/drawing/2014/main" id="{C5C15C91-6F6C-D240-BED7-0C918B01A3FE}"/>
                </a:ext>
              </a:extLst>
            </p:cNvPr>
            <p:cNvSpPr txBox="1"/>
            <p:nvPr/>
          </p:nvSpPr>
          <p:spPr>
            <a:xfrm>
              <a:off x="2733502" y="1310921"/>
              <a:ext cx="1035618" cy="207749"/>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QAM Filtering &amp;</a:t>
              </a:r>
            </a:p>
            <a:p>
              <a:pPr algn="ctr" defTabSz="342900">
                <a:defRPr/>
              </a:pPr>
              <a:r>
                <a:rPr lang="en-US" sz="675" kern="0" dirty="0">
                  <a:solidFill>
                    <a:prstClr val="black">
                      <a:lumMod val="50000"/>
                      <a:lumOff val="50000"/>
                    </a:prstClr>
                  </a:solidFill>
                  <a:latin typeface="Arial"/>
                </a:rPr>
                <a:t>Add/Drop Capability</a:t>
              </a:r>
            </a:p>
          </p:txBody>
        </p:sp>
        <p:sp>
          <p:nvSpPr>
            <p:cNvPr id="78" name="TextBox 77">
              <a:extLst>
                <a:ext uri="{FF2B5EF4-FFF2-40B4-BE49-F238E27FC236}">
                  <a16:creationId xmlns:a16="http://schemas.microsoft.com/office/drawing/2014/main" id="{DE1DA4C3-069C-FE4D-BF1C-EEC00A4C7DEF}"/>
                </a:ext>
              </a:extLst>
            </p:cNvPr>
            <p:cNvSpPr txBox="1"/>
            <p:nvPr/>
          </p:nvSpPr>
          <p:spPr>
            <a:xfrm>
              <a:off x="2733502" y="3144459"/>
              <a:ext cx="1035618" cy="207749"/>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Band-Edge or</a:t>
              </a:r>
              <a:br>
                <a:rPr lang="en-US" sz="675" kern="0" dirty="0">
                  <a:solidFill>
                    <a:prstClr val="black">
                      <a:lumMod val="50000"/>
                      <a:lumOff val="50000"/>
                    </a:prstClr>
                  </a:solidFill>
                  <a:latin typeface="Arial"/>
                </a:rPr>
              </a:br>
              <a:r>
                <a:rPr lang="en-US" sz="675" kern="0" dirty="0">
                  <a:solidFill>
                    <a:prstClr val="black">
                      <a:lumMod val="50000"/>
                      <a:lumOff val="50000"/>
                    </a:prstClr>
                  </a:solidFill>
                  <a:latin typeface="Arial"/>
                </a:rPr>
                <a:t>Blank QAM Insertion</a:t>
              </a:r>
            </a:p>
          </p:txBody>
        </p:sp>
        <p:sp>
          <p:nvSpPr>
            <p:cNvPr id="79" name="TextBox 78">
              <a:extLst>
                <a:ext uri="{FF2B5EF4-FFF2-40B4-BE49-F238E27FC236}">
                  <a16:creationId xmlns:a16="http://schemas.microsoft.com/office/drawing/2014/main" id="{13BA46EC-6677-D747-801F-63230FF69EA4}"/>
                </a:ext>
              </a:extLst>
            </p:cNvPr>
            <p:cNvSpPr txBox="1"/>
            <p:nvPr/>
          </p:nvSpPr>
          <p:spPr>
            <a:xfrm>
              <a:off x="2091525" y="2803153"/>
              <a:ext cx="391093" cy="246221"/>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1600" kern="0" dirty="0">
                  <a:solidFill>
                    <a:schemeClr val="accent2"/>
                  </a:solidFill>
                  <a:latin typeface="Arial"/>
                </a:rPr>
                <a:t>OR</a:t>
              </a:r>
            </a:p>
          </p:txBody>
        </p:sp>
        <p:cxnSp>
          <p:nvCxnSpPr>
            <p:cNvPr id="80" name="Straight Arrow Connector 79">
              <a:extLst>
                <a:ext uri="{FF2B5EF4-FFF2-40B4-BE49-F238E27FC236}">
                  <a16:creationId xmlns:a16="http://schemas.microsoft.com/office/drawing/2014/main" id="{5E9A8DB6-359E-2145-8DD1-5F993BE1DBB2}"/>
                </a:ext>
              </a:extLst>
            </p:cNvPr>
            <p:cNvCxnSpPr/>
            <p:nvPr/>
          </p:nvCxnSpPr>
          <p:spPr>
            <a:xfrm>
              <a:off x="2150971" y="2311640"/>
              <a:ext cx="369550" cy="0"/>
            </a:xfrm>
            <a:prstGeom prst="straightConnector1">
              <a:avLst/>
            </a:prstGeom>
            <a:ln w="4762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F6BB31CE-41B1-6E40-94B1-987A8171E860}"/>
                </a:ext>
              </a:extLst>
            </p:cNvPr>
            <p:cNvCxnSpPr/>
            <p:nvPr/>
          </p:nvCxnSpPr>
          <p:spPr>
            <a:xfrm>
              <a:off x="2150971" y="3500834"/>
              <a:ext cx="369550" cy="0"/>
            </a:xfrm>
            <a:prstGeom prst="straightConnector1">
              <a:avLst/>
            </a:prstGeom>
            <a:ln w="47625">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F9A42BDC-50D2-EA42-BE8B-7B0161A5B6BF}"/>
                </a:ext>
              </a:extLst>
            </p:cNvPr>
            <p:cNvGrpSpPr/>
            <p:nvPr/>
          </p:nvGrpSpPr>
          <p:grpSpPr>
            <a:xfrm>
              <a:off x="5303616" y="1461139"/>
              <a:ext cx="1177531" cy="645021"/>
              <a:chOff x="4986116" y="1461139"/>
              <a:chExt cx="1177531" cy="645021"/>
            </a:xfrm>
          </p:grpSpPr>
          <p:pic>
            <p:nvPicPr>
              <p:cNvPr id="83" name="Picture 82">
                <a:extLst>
                  <a:ext uri="{FF2B5EF4-FFF2-40B4-BE49-F238E27FC236}">
                    <a16:creationId xmlns:a16="http://schemas.microsoft.com/office/drawing/2014/main" id="{82D3F1C5-5DFC-EA42-B7DB-423396C79EF6}"/>
                  </a:ext>
                </a:extLst>
              </p:cNvPr>
              <p:cNvPicPr>
                <a:picLocks noChangeAspect="1"/>
              </p:cNvPicPr>
              <p:nvPr/>
            </p:nvPicPr>
            <p:blipFill>
              <a:blip r:embed="rId10" cstate="print">
                <a:duotone>
                  <a:schemeClr val="bg2">
                    <a:shade val="45000"/>
                    <a:satMod val="135000"/>
                  </a:schemeClr>
                  <a:prstClr val="white"/>
                </a:duotone>
                <a:lum contrast="-32000"/>
                <a:extLst>
                  <a:ext uri="{28A0092B-C50C-407E-A947-70E740481C1C}">
                    <a14:useLocalDpi xmlns:a14="http://schemas.microsoft.com/office/drawing/2010/main"/>
                  </a:ext>
                </a:extLst>
              </a:blip>
              <a:stretch>
                <a:fillRect/>
              </a:stretch>
            </p:blipFill>
            <p:spPr>
              <a:xfrm>
                <a:off x="5303888" y="1461139"/>
                <a:ext cx="281047" cy="214190"/>
              </a:xfrm>
              <a:prstGeom prst="rect">
                <a:avLst/>
              </a:prstGeom>
            </p:spPr>
          </p:pic>
          <p:sp>
            <p:nvSpPr>
              <p:cNvPr id="84" name="Rectangle 83">
                <a:extLst>
                  <a:ext uri="{FF2B5EF4-FFF2-40B4-BE49-F238E27FC236}">
                    <a16:creationId xmlns:a16="http://schemas.microsoft.com/office/drawing/2014/main" id="{3C625512-8856-8C48-8C4E-588BB4E93DF4}"/>
                  </a:ext>
                </a:extLst>
              </p:cNvPr>
              <p:cNvSpPr/>
              <p:nvPr/>
            </p:nvSpPr>
            <p:spPr>
              <a:xfrm>
                <a:off x="5404573" y="1579799"/>
                <a:ext cx="431141" cy="291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5" name="Picture 84">
                <a:extLst>
                  <a:ext uri="{FF2B5EF4-FFF2-40B4-BE49-F238E27FC236}">
                    <a16:creationId xmlns:a16="http://schemas.microsoft.com/office/drawing/2014/main" id="{C9649809-BCCA-984D-B420-2A46F67F25E0}"/>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442141" y="1594550"/>
                <a:ext cx="363434" cy="276978"/>
              </a:xfrm>
              <a:prstGeom prst="rect">
                <a:avLst/>
              </a:prstGeom>
            </p:spPr>
          </p:pic>
          <p:sp>
            <p:nvSpPr>
              <p:cNvPr id="86" name="TextBox 85">
                <a:extLst>
                  <a:ext uri="{FF2B5EF4-FFF2-40B4-BE49-F238E27FC236}">
                    <a16:creationId xmlns:a16="http://schemas.microsoft.com/office/drawing/2014/main" id="{56DDF3CA-344A-2C4E-876C-5D1FE2BB3561}"/>
                  </a:ext>
                </a:extLst>
              </p:cNvPr>
              <p:cNvSpPr txBox="1"/>
              <p:nvPr/>
            </p:nvSpPr>
            <p:spPr>
              <a:xfrm>
                <a:off x="4986116" y="1898411"/>
                <a:ext cx="1177531" cy="207749"/>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Full RF Spectrum</a:t>
                </a:r>
              </a:p>
              <a:p>
                <a:pPr algn="ctr" defTabSz="342900">
                  <a:defRPr/>
                </a:pPr>
                <a:r>
                  <a:rPr lang="en-US" sz="675" kern="0" dirty="0">
                    <a:solidFill>
                      <a:prstClr val="black">
                        <a:lumMod val="50000"/>
                        <a:lumOff val="50000"/>
                      </a:prstClr>
                    </a:solidFill>
                    <a:latin typeface="Arial"/>
                  </a:rPr>
                  <a:t>Including Inserted Program</a:t>
                </a:r>
              </a:p>
            </p:txBody>
          </p:sp>
        </p:grpSp>
        <p:sp>
          <p:nvSpPr>
            <p:cNvPr id="87" name="TextBox 86">
              <a:extLst>
                <a:ext uri="{FF2B5EF4-FFF2-40B4-BE49-F238E27FC236}">
                  <a16:creationId xmlns:a16="http://schemas.microsoft.com/office/drawing/2014/main" id="{A6D9B633-9802-9846-A001-50A41A9281F4}"/>
                </a:ext>
              </a:extLst>
            </p:cNvPr>
            <p:cNvSpPr txBox="1"/>
            <p:nvPr/>
          </p:nvSpPr>
          <p:spPr>
            <a:xfrm>
              <a:off x="7400907" y="1851340"/>
              <a:ext cx="428618" cy="106291"/>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STB</a:t>
              </a:r>
            </a:p>
          </p:txBody>
        </p:sp>
        <p:cxnSp>
          <p:nvCxnSpPr>
            <p:cNvPr id="88" name="Straight Connector 87">
              <a:extLst>
                <a:ext uri="{FF2B5EF4-FFF2-40B4-BE49-F238E27FC236}">
                  <a16:creationId xmlns:a16="http://schemas.microsoft.com/office/drawing/2014/main" id="{4436461F-EA2E-964D-938D-11238280884F}"/>
                </a:ext>
              </a:extLst>
            </p:cNvPr>
            <p:cNvCxnSpPr>
              <a:cxnSpLocks/>
            </p:cNvCxnSpPr>
            <p:nvPr/>
          </p:nvCxnSpPr>
          <p:spPr>
            <a:xfrm>
              <a:off x="5805575" y="4101969"/>
              <a:ext cx="1575954" cy="0"/>
            </a:xfrm>
            <a:prstGeom prst="line">
              <a:avLst/>
            </a:prstGeom>
            <a:noFill/>
            <a:ln w="19050" cap="flat" cmpd="sng" algn="ctr">
              <a:solidFill>
                <a:schemeClr val="accent6"/>
              </a:solidFill>
              <a:prstDash val="dash"/>
              <a:tailEnd type="none"/>
            </a:ln>
            <a:effectLst/>
          </p:spPr>
        </p:cxnSp>
        <p:grpSp>
          <p:nvGrpSpPr>
            <p:cNvPr id="89" name="Group 88">
              <a:extLst>
                <a:ext uri="{FF2B5EF4-FFF2-40B4-BE49-F238E27FC236}">
                  <a16:creationId xmlns:a16="http://schemas.microsoft.com/office/drawing/2014/main" id="{17C5493B-220D-6C4F-A00C-A9C8DB947FC2}"/>
                </a:ext>
              </a:extLst>
            </p:cNvPr>
            <p:cNvGrpSpPr/>
            <p:nvPr/>
          </p:nvGrpSpPr>
          <p:grpSpPr>
            <a:xfrm>
              <a:off x="7275239" y="3313723"/>
              <a:ext cx="674916" cy="859261"/>
              <a:chOff x="7024135" y="589473"/>
              <a:chExt cx="674916" cy="859261"/>
            </a:xfrm>
          </p:grpSpPr>
          <p:pic>
            <p:nvPicPr>
              <p:cNvPr id="90" name="Picture 89">
                <a:extLst>
                  <a:ext uri="{FF2B5EF4-FFF2-40B4-BE49-F238E27FC236}">
                    <a16:creationId xmlns:a16="http://schemas.microsoft.com/office/drawing/2014/main" id="{A5DE64E5-188D-4A43-A408-F2DF28D049E0}"/>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140784" y="1296108"/>
                <a:ext cx="446656" cy="152626"/>
              </a:xfrm>
              <a:prstGeom prst="rect">
                <a:avLst/>
              </a:prstGeom>
            </p:spPr>
          </p:pic>
          <p:grpSp>
            <p:nvGrpSpPr>
              <p:cNvPr id="91" name="Group 90">
                <a:extLst>
                  <a:ext uri="{FF2B5EF4-FFF2-40B4-BE49-F238E27FC236}">
                    <a16:creationId xmlns:a16="http://schemas.microsoft.com/office/drawing/2014/main" id="{0B9C97CB-C159-8B47-9269-42DEA93AB365}"/>
                  </a:ext>
                </a:extLst>
              </p:cNvPr>
              <p:cNvGrpSpPr/>
              <p:nvPr/>
            </p:nvGrpSpPr>
            <p:grpSpPr>
              <a:xfrm>
                <a:off x="7024135" y="589473"/>
                <a:ext cx="674916" cy="479179"/>
                <a:chOff x="2760911" y="425116"/>
                <a:chExt cx="3618733" cy="2569247"/>
              </a:xfrm>
            </p:grpSpPr>
            <p:pic>
              <p:nvPicPr>
                <p:cNvPr id="93" name="Picture 92">
                  <a:extLst>
                    <a:ext uri="{FF2B5EF4-FFF2-40B4-BE49-F238E27FC236}">
                      <a16:creationId xmlns:a16="http://schemas.microsoft.com/office/drawing/2014/main" id="{7A55F485-E811-594C-AF41-CCCF025BCD2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760911" y="425116"/>
                  <a:ext cx="3618733" cy="2569247"/>
                </a:xfrm>
                <a:prstGeom prst="rect">
                  <a:avLst/>
                </a:prstGeom>
              </p:spPr>
            </p:pic>
            <p:pic>
              <p:nvPicPr>
                <p:cNvPr id="94" name="Picture 93">
                  <a:extLst>
                    <a:ext uri="{FF2B5EF4-FFF2-40B4-BE49-F238E27FC236}">
                      <a16:creationId xmlns:a16="http://schemas.microsoft.com/office/drawing/2014/main" id="{28F6A364-C9B5-454D-A616-0063B9ABDE8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038998" y="633662"/>
                  <a:ext cx="3089576" cy="1792659"/>
                </a:xfrm>
                <a:prstGeom prst="rect">
                  <a:avLst/>
                </a:prstGeom>
              </p:spPr>
            </p:pic>
          </p:grpSp>
          <p:cxnSp>
            <p:nvCxnSpPr>
              <p:cNvPr id="92" name="Straight Connector 91">
                <a:extLst>
                  <a:ext uri="{FF2B5EF4-FFF2-40B4-BE49-F238E27FC236}">
                    <a16:creationId xmlns:a16="http://schemas.microsoft.com/office/drawing/2014/main" id="{8D9DD506-33B6-3A42-8DE9-2A6BB81275C9}"/>
                  </a:ext>
                </a:extLst>
              </p:cNvPr>
              <p:cNvCxnSpPr>
                <a:cxnSpLocks/>
              </p:cNvCxnSpPr>
              <p:nvPr/>
            </p:nvCxnSpPr>
            <p:spPr>
              <a:xfrm flipH="1" flipV="1">
                <a:off x="7362853" y="1068652"/>
                <a:ext cx="2519" cy="227456"/>
              </a:xfrm>
              <a:prstGeom prst="line">
                <a:avLst/>
              </a:prstGeom>
              <a:noFill/>
              <a:ln w="19050" cap="flat" cmpd="sng" algn="ctr">
                <a:solidFill>
                  <a:schemeClr val="accent6"/>
                </a:solidFill>
                <a:prstDash val="sysDash"/>
                <a:tailEnd type="none"/>
              </a:ln>
              <a:effectLst/>
            </p:spPr>
          </p:cxnSp>
        </p:grpSp>
        <p:cxnSp>
          <p:nvCxnSpPr>
            <p:cNvPr id="95" name="Straight Connector 94">
              <a:extLst>
                <a:ext uri="{FF2B5EF4-FFF2-40B4-BE49-F238E27FC236}">
                  <a16:creationId xmlns:a16="http://schemas.microsoft.com/office/drawing/2014/main" id="{0A2F2B2E-85A8-994B-8228-390B903C871F}"/>
                </a:ext>
              </a:extLst>
            </p:cNvPr>
            <p:cNvCxnSpPr>
              <a:cxnSpLocks/>
            </p:cNvCxnSpPr>
            <p:nvPr/>
          </p:nvCxnSpPr>
          <p:spPr>
            <a:xfrm>
              <a:off x="1332521" y="4101969"/>
              <a:ext cx="4473054" cy="0"/>
            </a:xfrm>
            <a:prstGeom prst="line">
              <a:avLst/>
            </a:prstGeom>
            <a:noFill/>
            <a:ln w="19050" cap="flat" cmpd="sng" algn="ctr">
              <a:solidFill>
                <a:schemeClr val="bg1">
                  <a:lumMod val="65000"/>
                </a:schemeClr>
              </a:solidFill>
              <a:prstDash val="dash"/>
              <a:tailEnd type="none"/>
            </a:ln>
            <a:effectLst/>
          </p:spPr>
        </p:cxnSp>
        <p:sp>
          <p:nvSpPr>
            <p:cNvPr id="96" name="Oval 95">
              <a:extLst>
                <a:ext uri="{FF2B5EF4-FFF2-40B4-BE49-F238E27FC236}">
                  <a16:creationId xmlns:a16="http://schemas.microsoft.com/office/drawing/2014/main" id="{CF03BCA8-91F0-7145-BD02-749769E82D5E}"/>
                </a:ext>
              </a:extLst>
            </p:cNvPr>
            <p:cNvSpPr/>
            <p:nvPr/>
          </p:nvSpPr>
          <p:spPr>
            <a:xfrm>
              <a:off x="5624333" y="3931791"/>
              <a:ext cx="312250" cy="312250"/>
            </a:xfrm>
            <a:prstGeom prst="ellipse">
              <a:avLst/>
            </a:prstGeom>
            <a:noFill/>
            <a:ln w="25400" cap="flat" cmpd="sng" algn="ctr">
              <a:solidFill>
                <a:schemeClr val="accent6"/>
              </a:solidFill>
              <a:prstDash val="solid"/>
            </a:ln>
            <a:effectLst/>
          </p:spPr>
          <p:txBody>
            <a:bodyPr rtlCol="0" anchor="ctr"/>
            <a:lstStyle/>
            <a:p>
              <a:pPr algn="ctr" defTabSz="342900">
                <a:defRPr/>
              </a:pPr>
              <a:endParaRPr lang="en-US" sz="1350" kern="0">
                <a:solidFill>
                  <a:prstClr val="white"/>
                </a:solidFill>
                <a:latin typeface="Arial"/>
              </a:endParaRPr>
            </a:p>
          </p:txBody>
        </p:sp>
        <p:cxnSp>
          <p:nvCxnSpPr>
            <p:cNvPr id="97" name="Straight Connector 96">
              <a:extLst>
                <a:ext uri="{FF2B5EF4-FFF2-40B4-BE49-F238E27FC236}">
                  <a16:creationId xmlns:a16="http://schemas.microsoft.com/office/drawing/2014/main" id="{ED49AFDE-A71A-7F4C-A17B-EDAE9661933E}"/>
                </a:ext>
              </a:extLst>
            </p:cNvPr>
            <p:cNvCxnSpPr>
              <a:cxnSpLocks/>
              <a:stCxn id="96" idx="0"/>
            </p:cNvCxnSpPr>
            <p:nvPr/>
          </p:nvCxnSpPr>
          <p:spPr>
            <a:xfrm>
              <a:off x="5780458" y="3931791"/>
              <a:ext cx="25117" cy="170178"/>
            </a:xfrm>
            <a:prstGeom prst="line">
              <a:avLst/>
            </a:prstGeom>
            <a:noFill/>
            <a:ln w="19050" cap="flat" cmpd="sng" algn="ctr">
              <a:solidFill>
                <a:schemeClr val="accent6"/>
              </a:solidFill>
              <a:prstDash val="solid"/>
              <a:tailEnd type="none"/>
            </a:ln>
            <a:effectLst/>
          </p:spPr>
        </p:cxnSp>
        <p:cxnSp>
          <p:nvCxnSpPr>
            <p:cNvPr id="98" name="Elbow Connector 97">
              <a:extLst>
                <a:ext uri="{FF2B5EF4-FFF2-40B4-BE49-F238E27FC236}">
                  <a16:creationId xmlns:a16="http://schemas.microsoft.com/office/drawing/2014/main" id="{8CAC4132-AC2D-2C40-9114-91E6B0C06527}"/>
                </a:ext>
              </a:extLst>
            </p:cNvPr>
            <p:cNvCxnSpPr>
              <a:cxnSpLocks/>
              <a:stCxn id="63" idx="3"/>
              <a:endCxn id="96" idx="0"/>
            </p:cNvCxnSpPr>
            <p:nvPr/>
          </p:nvCxnSpPr>
          <p:spPr>
            <a:xfrm>
              <a:off x="3567332" y="3483520"/>
              <a:ext cx="2213126" cy="448271"/>
            </a:xfrm>
            <a:prstGeom prst="bentConnector2">
              <a:avLst/>
            </a:prstGeom>
            <a:noFill/>
            <a:ln w="19050" cap="flat" cmpd="sng" algn="ctr">
              <a:solidFill>
                <a:schemeClr val="accent6"/>
              </a:solidFill>
              <a:prstDash val="solid"/>
              <a:tailEnd type="none"/>
            </a:ln>
            <a:effectLst/>
          </p:spPr>
        </p:cxnSp>
        <p:grpSp>
          <p:nvGrpSpPr>
            <p:cNvPr id="99" name="Group 98">
              <a:extLst>
                <a:ext uri="{FF2B5EF4-FFF2-40B4-BE49-F238E27FC236}">
                  <a16:creationId xmlns:a16="http://schemas.microsoft.com/office/drawing/2014/main" id="{8D3E8B4C-F4AB-184E-AD0A-211DA4331DE4}"/>
                </a:ext>
              </a:extLst>
            </p:cNvPr>
            <p:cNvGrpSpPr/>
            <p:nvPr/>
          </p:nvGrpSpPr>
          <p:grpSpPr>
            <a:xfrm>
              <a:off x="757058" y="1516907"/>
              <a:ext cx="767997" cy="550071"/>
              <a:chOff x="505954" y="1531120"/>
              <a:chExt cx="767997" cy="550071"/>
            </a:xfrm>
          </p:grpSpPr>
          <p:grpSp>
            <p:nvGrpSpPr>
              <p:cNvPr id="100" name="Group 99">
                <a:extLst>
                  <a:ext uri="{FF2B5EF4-FFF2-40B4-BE49-F238E27FC236}">
                    <a16:creationId xmlns:a16="http://schemas.microsoft.com/office/drawing/2014/main" id="{4D5E3C23-4CFC-6041-80CA-631C04ADC75A}"/>
                  </a:ext>
                </a:extLst>
              </p:cNvPr>
              <p:cNvGrpSpPr/>
              <p:nvPr/>
            </p:nvGrpSpPr>
            <p:grpSpPr>
              <a:xfrm>
                <a:off x="669590" y="1531120"/>
                <a:ext cx="440724" cy="440724"/>
                <a:chOff x="2038012" y="1410632"/>
                <a:chExt cx="354621" cy="354621"/>
              </a:xfrm>
            </p:grpSpPr>
            <p:sp>
              <p:nvSpPr>
                <p:cNvPr id="102" name="Oval 101">
                  <a:extLst>
                    <a:ext uri="{FF2B5EF4-FFF2-40B4-BE49-F238E27FC236}">
                      <a16:creationId xmlns:a16="http://schemas.microsoft.com/office/drawing/2014/main" id="{EBC8CBF4-5CCA-A14B-876D-57284E338A74}"/>
                    </a:ext>
                  </a:extLst>
                </p:cNvPr>
                <p:cNvSpPr/>
                <p:nvPr/>
              </p:nvSpPr>
              <p:spPr>
                <a:xfrm>
                  <a:off x="2038012" y="1410632"/>
                  <a:ext cx="354621" cy="354621"/>
                </a:xfrm>
                <a:prstGeom prst="ellipse">
                  <a:avLst/>
                </a:prstGeom>
                <a:gradFill rotWithShape="1">
                  <a:gsLst>
                    <a:gs pos="0">
                      <a:srgbClr val="E77D24">
                        <a:lumMod val="50000"/>
                      </a:srgbClr>
                    </a:gs>
                    <a:gs pos="100000">
                      <a:srgbClr val="E77D24"/>
                    </a:gs>
                  </a:gsLst>
                  <a:lin ang="16200000" scaled="0"/>
                </a:gra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endParaRPr lang="en-US" kern="0">
                    <a:solidFill>
                      <a:prstClr val="white"/>
                    </a:solidFill>
                    <a:latin typeface="Arial"/>
                  </a:endParaRPr>
                </a:p>
              </p:txBody>
            </p:sp>
            <p:pic>
              <p:nvPicPr>
                <p:cNvPr id="103" name="Picture 102">
                  <a:extLst>
                    <a:ext uri="{FF2B5EF4-FFF2-40B4-BE49-F238E27FC236}">
                      <a16:creationId xmlns:a16="http://schemas.microsoft.com/office/drawing/2014/main" id="{38FD66C2-6699-7647-8C47-6921EDF06E3D}"/>
                    </a:ext>
                  </a:extLst>
                </p:cNvPr>
                <p:cNvPicPr>
                  <a:picLocks noChangeAspect="1"/>
                </p:cNvPicPr>
                <p:nvPr/>
              </p:nvPicPr>
              <p:blipFill>
                <a:blip r:embed="rId11" cstate="print">
                  <a:lum bright="100000" contrast="100000"/>
                  <a:extLst>
                    <a:ext uri="{28A0092B-C50C-407E-A947-70E740481C1C}">
                      <a14:useLocalDpi xmlns:a14="http://schemas.microsoft.com/office/drawing/2010/main"/>
                    </a:ext>
                  </a:extLst>
                </a:blip>
                <a:stretch>
                  <a:fillRect/>
                </a:stretch>
              </p:blipFill>
              <p:spPr>
                <a:xfrm flipH="1">
                  <a:off x="2098750" y="1468862"/>
                  <a:ext cx="233819" cy="233819"/>
                </a:xfrm>
                <a:prstGeom prst="rect">
                  <a:avLst/>
                </a:prstGeom>
              </p:spPr>
            </p:pic>
          </p:grpSp>
          <p:sp>
            <p:nvSpPr>
              <p:cNvPr id="101" name="TextBox 100">
                <a:extLst>
                  <a:ext uri="{FF2B5EF4-FFF2-40B4-BE49-F238E27FC236}">
                    <a16:creationId xmlns:a16="http://schemas.microsoft.com/office/drawing/2014/main" id="{A3C8E251-C029-B241-B048-F62BA9D5034C}"/>
                  </a:ext>
                </a:extLst>
              </p:cNvPr>
              <p:cNvSpPr txBox="1"/>
              <p:nvPr/>
            </p:nvSpPr>
            <p:spPr>
              <a:xfrm>
                <a:off x="505954" y="1977316"/>
                <a:ext cx="767997" cy="103875"/>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Full RF Spectrum</a:t>
                </a:r>
              </a:p>
            </p:txBody>
          </p:sp>
        </p:grpSp>
        <p:grpSp>
          <p:nvGrpSpPr>
            <p:cNvPr id="104" name="Group 103">
              <a:extLst>
                <a:ext uri="{FF2B5EF4-FFF2-40B4-BE49-F238E27FC236}">
                  <a16:creationId xmlns:a16="http://schemas.microsoft.com/office/drawing/2014/main" id="{D32DA47A-67EB-7E46-AE02-A0FB08C0ADBE}"/>
                </a:ext>
              </a:extLst>
            </p:cNvPr>
            <p:cNvGrpSpPr/>
            <p:nvPr/>
          </p:nvGrpSpPr>
          <p:grpSpPr>
            <a:xfrm>
              <a:off x="811878" y="2683640"/>
              <a:ext cx="658355" cy="548360"/>
              <a:chOff x="560775" y="2147903"/>
              <a:chExt cx="658355" cy="548360"/>
            </a:xfrm>
          </p:grpSpPr>
          <p:grpSp>
            <p:nvGrpSpPr>
              <p:cNvPr id="105" name="Group 104">
                <a:extLst>
                  <a:ext uri="{FF2B5EF4-FFF2-40B4-BE49-F238E27FC236}">
                    <a16:creationId xmlns:a16="http://schemas.microsoft.com/office/drawing/2014/main" id="{9A69532D-2026-BD41-9831-A306B37D2882}"/>
                  </a:ext>
                </a:extLst>
              </p:cNvPr>
              <p:cNvGrpSpPr/>
              <p:nvPr/>
            </p:nvGrpSpPr>
            <p:grpSpPr>
              <a:xfrm>
                <a:off x="669590" y="2147903"/>
                <a:ext cx="440724" cy="440724"/>
                <a:chOff x="2031662" y="1918632"/>
                <a:chExt cx="354621" cy="354621"/>
              </a:xfrm>
            </p:grpSpPr>
            <p:sp>
              <p:nvSpPr>
                <p:cNvPr id="107" name="Oval 106">
                  <a:extLst>
                    <a:ext uri="{FF2B5EF4-FFF2-40B4-BE49-F238E27FC236}">
                      <a16:creationId xmlns:a16="http://schemas.microsoft.com/office/drawing/2014/main" id="{42566FB1-7AA5-4346-AA53-A4BF512B5B89}"/>
                    </a:ext>
                  </a:extLst>
                </p:cNvPr>
                <p:cNvSpPr/>
                <p:nvPr/>
              </p:nvSpPr>
              <p:spPr>
                <a:xfrm>
                  <a:off x="2031662" y="1918632"/>
                  <a:ext cx="354621" cy="354621"/>
                </a:xfrm>
                <a:prstGeom prst="ellipse">
                  <a:avLst/>
                </a:prstGeom>
                <a:gradFill rotWithShape="1">
                  <a:gsLst>
                    <a:gs pos="0">
                      <a:srgbClr val="E77D24">
                        <a:lumMod val="50000"/>
                      </a:srgbClr>
                    </a:gs>
                    <a:gs pos="100000">
                      <a:srgbClr val="E77D24"/>
                    </a:gs>
                  </a:gsLst>
                  <a:lin ang="16200000" scaled="0"/>
                </a:gra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endParaRPr lang="en-US" kern="0">
                    <a:solidFill>
                      <a:prstClr val="white"/>
                    </a:solidFill>
                    <a:latin typeface="Arial"/>
                  </a:endParaRPr>
                </a:p>
              </p:txBody>
            </p:sp>
            <p:pic>
              <p:nvPicPr>
                <p:cNvPr id="108" name="Picture 107">
                  <a:extLst>
                    <a:ext uri="{FF2B5EF4-FFF2-40B4-BE49-F238E27FC236}">
                      <a16:creationId xmlns:a16="http://schemas.microsoft.com/office/drawing/2014/main" id="{BCB613DA-B757-5C43-A643-18F998F12487}"/>
                    </a:ext>
                  </a:extLst>
                </p:cNvPr>
                <p:cNvPicPr>
                  <a:picLocks noChangeAspect="1"/>
                </p:cNvPicPr>
                <p:nvPr/>
              </p:nvPicPr>
              <p:blipFill>
                <a:blip r:embed="rId12" cstate="print">
                  <a:lum bright="100000" contrast="100000"/>
                  <a:extLst>
                    <a:ext uri="{28A0092B-C50C-407E-A947-70E740481C1C}">
                      <a14:useLocalDpi xmlns:a14="http://schemas.microsoft.com/office/drawing/2010/main"/>
                    </a:ext>
                  </a:extLst>
                </a:blip>
                <a:stretch>
                  <a:fillRect/>
                </a:stretch>
              </p:blipFill>
              <p:spPr>
                <a:xfrm flipH="1">
                  <a:off x="2092400" y="2000762"/>
                  <a:ext cx="230980" cy="202442"/>
                </a:xfrm>
                <a:prstGeom prst="rect">
                  <a:avLst/>
                </a:prstGeom>
              </p:spPr>
            </p:pic>
          </p:grpSp>
          <p:sp>
            <p:nvSpPr>
              <p:cNvPr id="106" name="TextBox 105">
                <a:extLst>
                  <a:ext uri="{FF2B5EF4-FFF2-40B4-BE49-F238E27FC236}">
                    <a16:creationId xmlns:a16="http://schemas.microsoft.com/office/drawing/2014/main" id="{4048E982-53E8-6A40-8037-A63C3658A93A}"/>
                  </a:ext>
                </a:extLst>
              </p:cNvPr>
              <p:cNvSpPr txBox="1"/>
              <p:nvPr/>
            </p:nvSpPr>
            <p:spPr>
              <a:xfrm>
                <a:off x="560775" y="2592388"/>
                <a:ext cx="658355" cy="103875"/>
              </a:xfrm>
              <a:prstGeom prst="rect">
                <a:avLst/>
              </a:prstGeom>
              <a:noFill/>
            </p:spPr>
            <p:txBody>
              <a:bodyPr wrap="square" lIns="0" tIns="0" rIns="0" bIns="0" rtlCol="0">
                <a:spAutoFit/>
              </a:bodyPr>
              <a:lstStyle>
                <a:defPPr>
                  <a:defRPr lang="en-US"/>
                </a:defPPr>
                <a:lvl1pPr algn="ctr">
                  <a:defRPr sz="700" b="1">
                    <a:solidFill>
                      <a:schemeClr val="tx1">
                        <a:lumMod val="50000"/>
                        <a:lumOff val="50000"/>
                      </a:schemeClr>
                    </a:solidFill>
                  </a:defRPr>
                </a:lvl1pPr>
              </a:lstStyle>
              <a:p>
                <a:pPr defTabSz="342900">
                  <a:defRPr/>
                </a:pPr>
                <a:r>
                  <a:rPr lang="en-US" sz="675" kern="0" dirty="0">
                    <a:solidFill>
                      <a:prstClr val="black">
                        <a:lumMod val="50000"/>
                        <a:lumOff val="50000"/>
                      </a:prstClr>
                    </a:solidFill>
                    <a:latin typeface="Arial"/>
                  </a:rPr>
                  <a:t>Local Content</a:t>
                </a:r>
              </a:p>
            </p:txBody>
          </p:sp>
        </p:grpSp>
        <p:grpSp>
          <p:nvGrpSpPr>
            <p:cNvPr id="109" name="Group 108">
              <a:extLst>
                <a:ext uri="{FF2B5EF4-FFF2-40B4-BE49-F238E27FC236}">
                  <a16:creationId xmlns:a16="http://schemas.microsoft.com/office/drawing/2014/main" id="{4916812D-3599-C64F-8C6D-2287E64B2D02}"/>
                </a:ext>
              </a:extLst>
            </p:cNvPr>
            <p:cNvGrpSpPr/>
            <p:nvPr/>
          </p:nvGrpSpPr>
          <p:grpSpPr>
            <a:xfrm>
              <a:off x="757058" y="3881081"/>
              <a:ext cx="767997" cy="550071"/>
              <a:chOff x="505954" y="1531120"/>
              <a:chExt cx="767997" cy="550071"/>
            </a:xfrm>
          </p:grpSpPr>
          <p:grpSp>
            <p:nvGrpSpPr>
              <p:cNvPr id="110" name="Group 109">
                <a:extLst>
                  <a:ext uri="{FF2B5EF4-FFF2-40B4-BE49-F238E27FC236}">
                    <a16:creationId xmlns:a16="http://schemas.microsoft.com/office/drawing/2014/main" id="{9E41C547-3528-E944-9F10-9BA77E33D01B}"/>
                  </a:ext>
                </a:extLst>
              </p:cNvPr>
              <p:cNvGrpSpPr/>
              <p:nvPr/>
            </p:nvGrpSpPr>
            <p:grpSpPr>
              <a:xfrm>
                <a:off x="669590" y="1531120"/>
                <a:ext cx="440724" cy="440724"/>
                <a:chOff x="2038012" y="1410632"/>
                <a:chExt cx="354621" cy="354621"/>
              </a:xfrm>
            </p:grpSpPr>
            <p:sp>
              <p:nvSpPr>
                <p:cNvPr id="112" name="Oval 111">
                  <a:extLst>
                    <a:ext uri="{FF2B5EF4-FFF2-40B4-BE49-F238E27FC236}">
                      <a16:creationId xmlns:a16="http://schemas.microsoft.com/office/drawing/2014/main" id="{A44BBB96-CD35-9548-86ED-BB64CE199966}"/>
                    </a:ext>
                  </a:extLst>
                </p:cNvPr>
                <p:cNvSpPr/>
                <p:nvPr/>
              </p:nvSpPr>
              <p:spPr>
                <a:xfrm>
                  <a:off x="2038012" y="1410632"/>
                  <a:ext cx="354621" cy="354621"/>
                </a:xfrm>
                <a:prstGeom prst="ellipse">
                  <a:avLst/>
                </a:prstGeom>
                <a:gradFill rotWithShape="1">
                  <a:gsLst>
                    <a:gs pos="0">
                      <a:srgbClr val="E77D24">
                        <a:lumMod val="50000"/>
                      </a:srgbClr>
                    </a:gs>
                    <a:gs pos="100000">
                      <a:srgbClr val="E77D24"/>
                    </a:gs>
                  </a:gsLst>
                  <a:lin ang="16200000" scaled="0"/>
                </a:gra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defRPr/>
                  </a:pPr>
                  <a:endParaRPr lang="en-US" kern="0">
                    <a:solidFill>
                      <a:prstClr val="white"/>
                    </a:solidFill>
                    <a:latin typeface="Arial"/>
                  </a:endParaRPr>
                </a:p>
              </p:txBody>
            </p:sp>
            <p:pic>
              <p:nvPicPr>
                <p:cNvPr id="113" name="Picture 112">
                  <a:extLst>
                    <a:ext uri="{FF2B5EF4-FFF2-40B4-BE49-F238E27FC236}">
                      <a16:creationId xmlns:a16="http://schemas.microsoft.com/office/drawing/2014/main" id="{C2DC3C9D-2545-2942-B5AE-7AA7313147C3}"/>
                    </a:ext>
                  </a:extLst>
                </p:cNvPr>
                <p:cNvPicPr>
                  <a:picLocks noChangeAspect="1"/>
                </p:cNvPicPr>
                <p:nvPr/>
              </p:nvPicPr>
              <p:blipFill>
                <a:blip r:embed="rId11" cstate="print">
                  <a:lum bright="100000" contrast="100000"/>
                  <a:extLst>
                    <a:ext uri="{28A0092B-C50C-407E-A947-70E740481C1C}">
                      <a14:useLocalDpi xmlns:a14="http://schemas.microsoft.com/office/drawing/2010/main"/>
                    </a:ext>
                  </a:extLst>
                </a:blip>
                <a:stretch>
                  <a:fillRect/>
                </a:stretch>
              </p:blipFill>
              <p:spPr>
                <a:xfrm flipH="1">
                  <a:off x="2098750" y="1468862"/>
                  <a:ext cx="233819" cy="233819"/>
                </a:xfrm>
                <a:prstGeom prst="rect">
                  <a:avLst/>
                </a:prstGeom>
              </p:spPr>
            </p:pic>
          </p:grpSp>
          <p:sp>
            <p:nvSpPr>
              <p:cNvPr id="111" name="TextBox 110">
                <a:extLst>
                  <a:ext uri="{FF2B5EF4-FFF2-40B4-BE49-F238E27FC236}">
                    <a16:creationId xmlns:a16="http://schemas.microsoft.com/office/drawing/2014/main" id="{6905AE6F-5913-4B47-8569-4FBAA983D536}"/>
                  </a:ext>
                </a:extLst>
              </p:cNvPr>
              <p:cNvSpPr txBox="1"/>
              <p:nvPr/>
            </p:nvSpPr>
            <p:spPr>
              <a:xfrm>
                <a:off x="505954" y="1977316"/>
                <a:ext cx="767997" cy="103875"/>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Full RF Spectrum</a:t>
                </a:r>
              </a:p>
            </p:txBody>
          </p:sp>
        </p:grpSp>
        <p:sp>
          <p:nvSpPr>
            <p:cNvPr id="114" name="TextBox 113">
              <a:extLst>
                <a:ext uri="{FF2B5EF4-FFF2-40B4-BE49-F238E27FC236}">
                  <a16:creationId xmlns:a16="http://schemas.microsoft.com/office/drawing/2014/main" id="{89F71448-D9D1-DD4A-90A0-3F8DEC4CBB5B}"/>
                </a:ext>
              </a:extLst>
            </p:cNvPr>
            <p:cNvSpPr txBox="1"/>
            <p:nvPr/>
          </p:nvSpPr>
          <p:spPr>
            <a:xfrm>
              <a:off x="7400907" y="4203380"/>
              <a:ext cx="428618" cy="106291"/>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STB</a:t>
              </a:r>
            </a:p>
          </p:txBody>
        </p:sp>
        <p:grpSp>
          <p:nvGrpSpPr>
            <p:cNvPr id="115" name="Group 114">
              <a:extLst>
                <a:ext uri="{FF2B5EF4-FFF2-40B4-BE49-F238E27FC236}">
                  <a16:creationId xmlns:a16="http://schemas.microsoft.com/office/drawing/2014/main" id="{03401693-BAD4-B441-8926-FC85B7DF53B5}"/>
                </a:ext>
              </a:extLst>
            </p:cNvPr>
            <p:cNvGrpSpPr/>
            <p:nvPr/>
          </p:nvGrpSpPr>
          <p:grpSpPr>
            <a:xfrm>
              <a:off x="5303616" y="4321179"/>
              <a:ext cx="1177531" cy="645021"/>
              <a:chOff x="4986116" y="1461139"/>
              <a:chExt cx="1177531" cy="645021"/>
            </a:xfrm>
          </p:grpSpPr>
          <p:pic>
            <p:nvPicPr>
              <p:cNvPr id="116" name="Picture 115">
                <a:extLst>
                  <a:ext uri="{FF2B5EF4-FFF2-40B4-BE49-F238E27FC236}">
                    <a16:creationId xmlns:a16="http://schemas.microsoft.com/office/drawing/2014/main" id="{6360C6FD-CF45-F64B-86C9-C5D024E34778}"/>
                  </a:ext>
                </a:extLst>
              </p:cNvPr>
              <p:cNvPicPr>
                <a:picLocks noChangeAspect="1"/>
              </p:cNvPicPr>
              <p:nvPr/>
            </p:nvPicPr>
            <p:blipFill>
              <a:blip r:embed="rId10" cstate="print">
                <a:duotone>
                  <a:schemeClr val="bg2">
                    <a:shade val="45000"/>
                    <a:satMod val="135000"/>
                  </a:schemeClr>
                  <a:prstClr val="white"/>
                </a:duotone>
                <a:lum contrast="-32000"/>
                <a:extLst>
                  <a:ext uri="{28A0092B-C50C-407E-A947-70E740481C1C}">
                    <a14:useLocalDpi xmlns:a14="http://schemas.microsoft.com/office/drawing/2010/main"/>
                  </a:ext>
                </a:extLst>
              </a:blip>
              <a:stretch>
                <a:fillRect/>
              </a:stretch>
            </p:blipFill>
            <p:spPr>
              <a:xfrm>
                <a:off x="5303888" y="1461139"/>
                <a:ext cx="281047" cy="214190"/>
              </a:xfrm>
              <a:prstGeom prst="rect">
                <a:avLst/>
              </a:prstGeom>
            </p:spPr>
          </p:pic>
          <p:sp>
            <p:nvSpPr>
              <p:cNvPr id="117" name="Rectangle 116">
                <a:extLst>
                  <a:ext uri="{FF2B5EF4-FFF2-40B4-BE49-F238E27FC236}">
                    <a16:creationId xmlns:a16="http://schemas.microsoft.com/office/drawing/2014/main" id="{21E57FAF-B954-AD4A-8572-A5E5186B85EB}"/>
                  </a:ext>
                </a:extLst>
              </p:cNvPr>
              <p:cNvSpPr/>
              <p:nvPr/>
            </p:nvSpPr>
            <p:spPr>
              <a:xfrm>
                <a:off x="5404573" y="1579799"/>
                <a:ext cx="431141" cy="291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E952309D-D54E-4E48-A54E-B701A36CBC2F}"/>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442141" y="1594550"/>
                <a:ext cx="363434" cy="276978"/>
              </a:xfrm>
              <a:prstGeom prst="rect">
                <a:avLst/>
              </a:prstGeom>
            </p:spPr>
          </p:pic>
          <p:sp>
            <p:nvSpPr>
              <p:cNvPr id="119" name="TextBox 118">
                <a:extLst>
                  <a:ext uri="{FF2B5EF4-FFF2-40B4-BE49-F238E27FC236}">
                    <a16:creationId xmlns:a16="http://schemas.microsoft.com/office/drawing/2014/main" id="{FFFE4D42-A35F-4B41-AD37-25097A955ACB}"/>
                  </a:ext>
                </a:extLst>
              </p:cNvPr>
              <p:cNvSpPr txBox="1"/>
              <p:nvPr/>
            </p:nvSpPr>
            <p:spPr>
              <a:xfrm>
                <a:off x="4986116" y="1898411"/>
                <a:ext cx="1177531" cy="207749"/>
              </a:xfrm>
              <a:prstGeom prst="rect">
                <a:avLst/>
              </a:prstGeom>
              <a:noFill/>
            </p:spPr>
            <p:txBody>
              <a:bodyPr wrap="square" lIns="0" tIns="0" rIns="0" bIns="0" rtlCol="0">
                <a:spAutoFit/>
              </a:bodyPr>
              <a:lstStyle>
                <a:defPPr>
                  <a:defRPr lang="en-US"/>
                </a:defPPr>
                <a:lvl1pPr>
                  <a:defRPr sz="700" b="1">
                    <a:solidFill>
                      <a:schemeClr val="tx1">
                        <a:lumMod val="50000"/>
                        <a:lumOff val="50000"/>
                      </a:schemeClr>
                    </a:solidFill>
                  </a:defRPr>
                </a:lvl1pPr>
              </a:lstStyle>
              <a:p>
                <a:pPr algn="ctr" defTabSz="342900">
                  <a:defRPr/>
                </a:pPr>
                <a:r>
                  <a:rPr lang="en-US" sz="675" kern="0" dirty="0">
                    <a:solidFill>
                      <a:prstClr val="black">
                        <a:lumMod val="50000"/>
                        <a:lumOff val="50000"/>
                      </a:prstClr>
                    </a:solidFill>
                    <a:latin typeface="Arial"/>
                  </a:rPr>
                  <a:t>Full RF Spectrum</a:t>
                </a:r>
              </a:p>
              <a:p>
                <a:pPr algn="ctr" defTabSz="342900">
                  <a:defRPr/>
                </a:pPr>
                <a:r>
                  <a:rPr lang="en-US" sz="675" kern="0" dirty="0">
                    <a:solidFill>
                      <a:prstClr val="black">
                        <a:lumMod val="50000"/>
                        <a:lumOff val="50000"/>
                      </a:prstClr>
                    </a:solidFill>
                    <a:latin typeface="Arial"/>
                  </a:rPr>
                  <a:t>Including Inserted Program</a:t>
                </a:r>
              </a:p>
            </p:txBody>
          </p:sp>
        </p:grpSp>
      </p:grpSp>
      <p:sp>
        <p:nvSpPr>
          <p:cNvPr id="61" name="TextBox 60">
            <a:hlinkClick r:id="rId13" action="ppaction://hlinksldjump"/>
            <a:extLst>
              <a:ext uri="{FF2B5EF4-FFF2-40B4-BE49-F238E27FC236}">
                <a16:creationId xmlns:a16="http://schemas.microsoft.com/office/drawing/2014/main" id="{E7C57843-4850-3B4F-88B3-C052AE40AA9A}"/>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AC9F66F8-4D43-2444-AD9D-9E13EAC724CD}"/>
              </a:ext>
            </a:extLst>
          </p:cNvPr>
          <p:cNvSpPr>
            <a:spLocks noGrp="1"/>
          </p:cNvSpPr>
          <p:nvPr>
            <p:ph type="sldNum" sz="quarter" idx="4"/>
          </p:nvPr>
        </p:nvSpPr>
        <p:spPr/>
        <p:txBody>
          <a:bodyPr/>
          <a:lstStyle/>
          <a:p>
            <a:fld id="{F22B260D-D430-D34B-9B6E-0F9FDE559292}" type="slidenum">
              <a:rPr lang="en-US" smtClean="0"/>
              <a:pPr/>
              <a:t>4</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73426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60E5A7-BD88-F04F-919E-C2A0299B1A65}"/>
              </a:ext>
            </a:extLst>
          </p:cNvPr>
          <p:cNvSpPr/>
          <p:nvPr/>
        </p:nvSpPr>
        <p:spPr>
          <a:xfrm>
            <a:off x="5668726" y="0"/>
            <a:ext cx="3273840" cy="3346297"/>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08BAE28-D5B7-4349-A2E3-13932F84612D}"/>
              </a:ext>
            </a:extLst>
          </p:cNvPr>
          <p:cNvCxnSpPr/>
          <p:nvPr/>
        </p:nvCxnSpPr>
        <p:spPr>
          <a:xfrm>
            <a:off x="5823585" y="2488829"/>
            <a:ext cx="29432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Product Overview – DVIS</a:t>
            </a:r>
          </a:p>
        </p:txBody>
      </p:sp>
      <p:sp>
        <p:nvSpPr>
          <p:cNvPr id="10" name="Content Placeholder 9">
            <a:extLst>
              <a:ext uri="{FF2B5EF4-FFF2-40B4-BE49-F238E27FC236}">
                <a16:creationId xmlns:a16="http://schemas.microsoft.com/office/drawing/2014/main" id="{787C82E3-7847-B94B-9AC4-741A2A60E2E7}"/>
              </a:ext>
            </a:extLst>
          </p:cNvPr>
          <p:cNvSpPr>
            <a:spLocks noGrp="1"/>
          </p:cNvSpPr>
          <p:nvPr>
            <p:ph sz="quarter" idx="12"/>
          </p:nvPr>
        </p:nvSpPr>
        <p:spPr/>
        <p:txBody>
          <a:bodyPr/>
          <a:lstStyle/>
          <a:p>
            <a:pPr>
              <a:buClr>
                <a:schemeClr val="accent6"/>
              </a:buClr>
              <a:buFont typeface="Wingdings" pitchFamily="2" charset="2"/>
              <a:buChar char="ü"/>
            </a:pPr>
            <a:r>
              <a:rPr lang="en-US" sz="1800" dirty="0"/>
              <a:t>2 sizes</a:t>
            </a:r>
          </a:p>
          <a:p>
            <a:pPr lvl="1">
              <a:buFont typeface="Arial" panose="020B0604020202020204" pitchFamily="34" charset="0"/>
              <a:buChar char="•"/>
            </a:pPr>
            <a:r>
              <a:rPr lang="en-US" sz="1400" dirty="0"/>
              <a:t>DVIS (5 card slots)</a:t>
            </a:r>
          </a:p>
          <a:p>
            <a:pPr lvl="1">
              <a:buFont typeface="Arial" panose="020B0604020202020204" pitchFamily="34" charset="0"/>
              <a:buChar char="•"/>
            </a:pPr>
            <a:r>
              <a:rPr lang="en-US" sz="1400" dirty="0" err="1"/>
              <a:t>DVISm</a:t>
            </a:r>
            <a:r>
              <a:rPr lang="en-US" sz="1400" dirty="0"/>
              <a:t> (3 card slots)</a:t>
            </a:r>
          </a:p>
          <a:p>
            <a:pPr>
              <a:buClr>
                <a:schemeClr val="accent6"/>
              </a:buClr>
              <a:buFont typeface="Wingdings" pitchFamily="2" charset="2"/>
              <a:buChar char="ü"/>
            </a:pPr>
            <a:r>
              <a:rPr lang="en-US" sz="1800" dirty="0"/>
              <a:t>Wall-mounted</a:t>
            </a:r>
          </a:p>
          <a:p>
            <a:pPr lvl="1">
              <a:buFont typeface="Arial" panose="020B0604020202020204" pitchFamily="34" charset="0"/>
              <a:buChar char="•"/>
            </a:pPr>
            <a:r>
              <a:rPr lang="en-US" sz="1400" dirty="0"/>
              <a:t>Hardened enclosure for MDU, hospitality, &amp; enterprise sites without a secure server room </a:t>
            </a:r>
          </a:p>
          <a:p>
            <a:pPr>
              <a:buClr>
                <a:schemeClr val="accent6"/>
              </a:buClr>
              <a:buFont typeface="Wingdings" pitchFamily="2" charset="2"/>
              <a:buChar char="ü"/>
            </a:pPr>
            <a:r>
              <a:rPr lang="en-US" sz="1800" dirty="0"/>
              <a:t>Secure</a:t>
            </a:r>
          </a:p>
          <a:p>
            <a:pPr lvl="1">
              <a:buFont typeface="Arial" panose="020B0604020202020204" pitchFamily="34" charset="0"/>
              <a:buChar char="•"/>
            </a:pPr>
            <a:r>
              <a:rPr lang="en-US" sz="1400" dirty="0"/>
              <a:t>Lockable door</a:t>
            </a:r>
          </a:p>
          <a:p>
            <a:pPr>
              <a:buClr>
                <a:schemeClr val="accent6"/>
              </a:buClr>
              <a:buFont typeface="Wingdings" pitchFamily="2" charset="2"/>
              <a:buChar char="ü"/>
            </a:pPr>
            <a:r>
              <a:rPr lang="en-US" sz="1800" dirty="0"/>
              <a:t>Low Cost</a:t>
            </a:r>
          </a:p>
          <a:p>
            <a:pPr>
              <a:buClr>
                <a:schemeClr val="accent6"/>
              </a:buClr>
              <a:buFont typeface="Wingdings" pitchFamily="2" charset="2"/>
              <a:buChar char="ü"/>
            </a:pPr>
            <a:r>
              <a:rPr lang="en-US" sz="1800" dirty="0"/>
              <a:t>Remote Management</a:t>
            </a:r>
          </a:p>
          <a:p>
            <a:pPr lvl="1">
              <a:buFont typeface="Arial" panose="020B0604020202020204" pitchFamily="34" charset="0"/>
              <a:buChar char="•"/>
            </a:pPr>
            <a:r>
              <a:rPr lang="en-US" sz="1400" dirty="0"/>
              <a:t>Integrated web-based GUI</a:t>
            </a:r>
          </a:p>
          <a:p>
            <a:pPr lvl="1">
              <a:buFont typeface="Arial" panose="020B0604020202020204" pitchFamily="34" charset="0"/>
              <a:buChar char="•"/>
            </a:pPr>
            <a:r>
              <a:rPr lang="en-US" sz="1400" dirty="0"/>
              <a:t>Integrated with the ATX Monitoring Server</a:t>
            </a:r>
          </a:p>
        </p:txBody>
      </p:sp>
      <p:sp>
        <p:nvSpPr>
          <p:cNvPr id="4"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2654" y="636097"/>
            <a:ext cx="2267104" cy="142029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4834" y="2636846"/>
            <a:ext cx="2391317" cy="1612056"/>
          </a:xfrm>
          <a:prstGeom prst="rect">
            <a:avLst/>
          </a:prstGeom>
        </p:spPr>
      </p:pic>
      <p:pic>
        <p:nvPicPr>
          <p:cNvPr id="5" name="Picture 4">
            <a:extLst>
              <a:ext uri="{FF2B5EF4-FFF2-40B4-BE49-F238E27FC236}">
                <a16:creationId xmlns:a16="http://schemas.microsoft.com/office/drawing/2014/main" id="{923D1EDC-BDE2-B841-A17C-A4C43607674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6417" y="1976974"/>
            <a:ext cx="1648147" cy="369646"/>
          </a:xfrm>
          <a:prstGeom prst="rect">
            <a:avLst/>
          </a:prstGeom>
        </p:spPr>
      </p:pic>
      <p:pic>
        <p:nvPicPr>
          <p:cNvPr id="17" name="Picture 16">
            <a:extLst>
              <a:ext uri="{FF2B5EF4-FFF2-40B4-BE49-F238E27FC236}">
                <a16:creationId xmlns:a16="http://schemas.microsoft.com/office/drawing/2014/main" id="{5E84545F-DC8A-4545-99BB-106D7D5FB4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41372" y="4224579"/>
            <a:ext cx="1458236" cy="369646"/>
          </a:xfrm>
          <a:prstGeom prst="rect">
            <a:avLst/>
          </a:prstGeom>
        </p:spPr>
      </p:pic>
      <p:sp>
        <p:nvSpPr>
          <p:cNvPr id="12" name="TextBox 11">
            <a:hlinkClick r:id="rId6" action="ppaction://hlinksldjump"/>
            <a:extLst>
              <a:ext uri="{FF2B5EF4-FFF2-40B4-BE49-F238E27FC236}">
                <a16:creationId xmlns:a16="http://schemas.microsoft.com/office/drawing/2014/main" id="{C72DB5F4-1604-2544-B7DB-618994811F3E}"/>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24631BB2-C4EE-624F-872A-519128E15D8E}"/>
              </a:ext>
            </a:extLst>
          </p:cNvPr>
          <p:cNvSpPr>
            <a:spLocks noGrp="1"/>
          </p:cNvSpPr>
          <p:nvPr>
            <p:ph type="sldNum" sz="quarter" idx="4"/>
          </p:nvPr>
        </p:nvSpPr>
        <p:spPr/>
        <p:txBody>
          <a:bodyPr/>
          <a:lstStyle/>
          <a:p>
            <a:fld id="{F22B260D-D430-D34B-9B6E-0F9FDE559292}" type="slidenum">
              <a:rPr lang="en-US" smtClean="0"/>
              <a:pPr/>
              <a:t>5</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43601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4BB2F6F-19EF-D043-AF85-AED5F3633AC8}"/>
              </a:ext>
            </a:extLst>
          </p:cNvPr>
          <p:cNvSpPr/>
          <p:nvPr/>
        </p:nvSpPr>
        <p:spPr>
          <a:xfrm>
            <a:off x="5901396" y="13338"/>
            <a:ext cx="3019695" cy="3085156"/>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Product Overview – </a:t>
            </a:r>
            <a:r>
              <a:rPr lang="en-US" dirty="0" err="1"/>
              <a:t>DVISn</a:t>
            </a:r>
            <a:r>
              <a:rPr lang="en-US" dirty="0"/>
              <a:t> </a:t>
            </a:r>
            <a:r>
              <a:rPr lang="en-US" sz="1800" dirty="0"/>
              <a:t>(Nano)</a:t>
            </a:r>
          </a:p>
        </p:txBody>
      </p:sp>
      <p:sp>
        <p:nvSpPr>
          <p:cNvPr id="10" name="Content Placeholder 9">
            <a:extLst>
              <a:ext uri="{FF2B5EF4-FFF2-40B4-BE49-F238E27FC236}">
                <a16:creationId xmlns:a16="http://schemas.microsoft.com/office/drawing/2014/main" id="{787C82E3-7847-B94B-9AC4-741A2A60E2E7}"/>
              </a:ext>
            </a:extLst>
          </p:cNvPr>
          <p:cNvSpPr>
            <a:spLocks noGrp="1"/>
          </p:cNvSpPr>
          <p:nvPr>
            <p:ph sz="quarter" idx="12"/>
          </p:nvPr>
        </p:nvSpPr>
        <p:spPr/>
        <p:txBody>
          <a:bodyPr/>
          <a:lstStyle/>
          <a:p>
            <a:pPr>
              <a:lnSpc>
                <a:spcPct val="100000"/>
              </a:lnSpc>
              <a:buClr>
                <a:schemeClr val="accent6"/>
              </a:buClr>
              <a:buFont typeface="Wingdings" pitchFamily="2" charset="2"/>
              <a:buChar char="ü"/>
            </a:pPr>
            <a:r>
              <a:rPr lang="en-CA" sz="1800" dirty="0"/>
              <a:t>Low-Cost MPEG-2 SD Encoding</a:t>
            </a:r>
            <a:endParaRPr lang="en-US" sz="1800" dirty="0"/>
          </a:p>
          <a:p>
            <a:pPr lvl="1">
              <a:lnSpc>
                <a:spcPct val="100000"/>
              </a:lnSpc>
              <a:buFont typeface="Arial" panose="020B0604020202020204" pitchFamily="34" charset="0"/>
              <a:buChar char="•"/>
            </a:pPr>
            <a:r>
              <a:rPr lang="en-US" sz="1400" dirty="0"/>
              <a:t>IP or QAM output</a:t>
            </a:r>
          </a:p>
          <a:p>
            <a:pPr>
              <a:lnSpc>
                <a:spcPct val="100000"/>
              </a:lnSpc>
              <a:buClr>
                <a:schemeClr val="accent6"/>
              </a:buClr>
              <a:buFont typeface="Wingdings" pitchFamily="2" charset="2"/>
              <a:buChar char="ü"/>
            </a:pPr>
            <a:r>
              <a:rPr lang="en-US" sz="1800" dirty="0"/>
              <a:t>Scalable 1 to 2 Channels</a:t>
            </a:r>
            <a:endParaRPr lang="en-US" sz="1400" dirty="0"/>
          </a:p>
          <a:p>
            <a:pPr>
              <a:lnSpc>
                <a:spcPct val="100000"/>
              </a:lnSpc>
              <a:buClr>
                <a:schemeClr val="accent6"/>
              </a:buClr>
              <a:buFont typeface="Wingdings" pitchFamily="2" charset="2"/>
              <a:buChar char="ü"/>
            </a:pPr>
            <a:r>
              <a:rPr lang="en-US" sz="1800" dirty="0"/>
              <a:t>Ultra Compact Form Factor</a:t>
            </a:r>
          </a:p>
          <a:p>
            <a:pPr lvl="1">
              <a:lnSpc>
                <a:spcPct val="100000"/>
              </a:lnSpc>
              <a:buFont typeface="Arial" panose="020B0604020202020204" pitchFamily="34" charset="0"/>
              <a:buChar char="•"/>
            </a:pPr>
            <a:r>
              <a:rPr lang="en-US" sz="1400" dirty="0"/>
              <a:t>Wall-mountable solution</a:t>
            </a:r>
            <a:endParaRPr lang="en-US" sz="1800" dirty="0">
              <a:solidFill>
                <a:srgbClr val="FF0000"/>
              </a:solidFill>
            </a:endParaRPr>
          </a:p>
          <a:p>
            <a:pPr>
              <a:lnSpc>
                <a:spcPct val="100000"/>
              </a:lnSpc>
              <a:buClr>
                <a:schemeClr val="accent6"/>
              </a:buClr>
              <a:buFont typeface="Wingdings" pitchFamily="2" charset="2"/>
              <a:buChar char="ü"/>
            </a:pPr>
            <a:r>
              <a:rPr lang="en-US" sz="1800" dirty="0"/>
              <a:t>No Cards Needed</a:t>
            </a:r>
          </a:p>
          <a:p>
            <a:pPr>
              <a:lnSpc>
                <a:spcPct val="100000"/>
              </a:lnSpc>
              <a:buClr>
                <a:schemeClr val="accent6"/>
              </a:buClr>
              <a:buFont typeface="Wingdings" pitchFamily="2" charset="2"/>
              <a:buChar char="ü"/>
            </a:pPr>
            <a:r>
              <a:rPr lang="en-US" sz="1800" dirty="0"/>
              <a:t>Remote Management</a:t>
            </a:r>
          </a:p>
          <a:p>
            <a:pPr lvl="1">
              <a:lnSpc>
                <a:spcPct val="100000"/>
              </a:lnSpc>
              <a:buFont typeface="Arial" panose="020B0604020202020204" pitchFamily="34" charset="0"/>
              <a:buChar char="•"/>
            </a:pPr>
            <a:r>
              <a:rPr lang="en-US" sz="1400" dirty="0"/>
              <a:t>Integrated web-based GUI</a:t>
            </a:r>
          </a:p>
        </p:txBody>
      </p:sp>
      <p:sp>
        <p:nvSpPr>
          <p:cNvPr id="4"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C:\Users\janderson\Documents\_Digital Video\_Products\Encoding-DVISandDigiVu\Images\DVISn-IP-1CH-front-Aug-4-16.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59416" y="608829"/>
            <a:ext cx="1911341" cy="50939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9">
            <a:extLst>
              <a:ext uri="{FF2B5EF4-FFF2-40B4-BE49-F238E27FC236}">
                <a16:creationId xmlns:a16="http://schemas.microsoft.com/office/drawing/2014/main" id="{787C82E3-7847-B94B-9AC4-741A2A60E2E7}"/>
              </a:ext>
            </a:extLst>
          </p:cNvPr>
          <p:cNvSpPr>
            <a:spLocks noGrp="1"/>
          </p:cNvSpPr>
          <p:nvPr>
            <p:ph sz="quarter" idx="12"/>
          </p:nvPr>
        </p:nvSpPr>
        <p:spPr>
          <a:xfrm>
            <a:off x="6290741" y="1119259"/>
            <a:ext cx="2221383" cy="368527"/>
          </a:xfrm>
        </p:spPr>
        <p:txBody>
          <a:bodyPr/>
          <a:lstStyle/>
          <a:p>
            <a:pPr marL="0" indent="0" algn="ctr">
              <a:buNone/>
            </a:pPr>
            <a:r>
              <a:rPr lang="en-US" sz="1200" dirty="0"/>
              <a:t>1ch, IP OUT</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459462" y="1719228"/>
            <a:ext cx="1911296" cy="50939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9">
            <a:extLst>
              <a:ext uri="{FF2B5EF4-FFF2-40B4-BE49-F238E27FC236}">
                <a16:creationId xmlns:a16="http://schemas.microsoft.com/office/drawing/2014/main" id="{787C82E3-7847-B94B-9AC4-741A2A60E2E7}"/>
              </a:ext>
            </a:extLst>
          </p:cNvPr>
          <p:cNvSpPr>
            <a:spLocks noGrp="1"/>
          </p:cNvSpPr>
          <p:nvPr>
            <p:ph sz="quarter" idx="12"/>
          </p:nvPr>
        </p:nvSpPr>
        <p:spPr>
          <a:xfrm>
            <a:off x="6107867" y="2228625"/>
            <a:ext cx="2404257" cy="368527"/>
          </a:xfrm>
        </p:spPr>
        <p:txBody>
          <a:bodyPr/>
          <a:lstStyle/>
          <a:p>
            <a:pPr marL="0" indent="0" algn="ctr">
              <a:buNone/>
            </a:pPr>
            <a:r>
              <a:rPr lang="en-US" sz="1200" dirty="0"/>
              <a:t>1ch, RF OUT</a:t>
            </a: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459416" y="2774963"/>
            <a:ext cx="1911296" cy="50939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9">
            <a:extLst>
              <a:ext uri="{FF2B5EF4-FFF2-40B4-BE49-F238E27FC236}">
                <a16:creationId xmlns:a16="http://schemas.microsoft.com/office/drawing/2014/main" id="{787C82E3-7847-B94B-9AC4-741A2A60E2E7}"/>
              </a:ext>
            </a:extLst>
          </p:cNvPr>
          <p:cNvSpPr>
            <a:spLocks noGrp="1"/>
          </p:cNvSpPr>
          <p:nvPr>
            <p:ph sz="quarter" idx="12"/>
          </p:nvPr>
        </p:nvSpPr>
        <p:spPr>
          <a:xfrm>
            <a:off x="6107822" y="3284360"/>
            <a:ext cx="2404257" cy="368527"/>
          </a:xfrm>
        </p:spPr>
        <p:txBody>
          <a:bodyPr/>
          <a:lstStyle/>
          <a:p>
            <a:pPr marL="0" indent="0" algn="ctr">
              <a:buNone/>
            </a:pPr>
            <a:r>
              <a:rPr lang="en-US" sz="1200" dirty="0"/>
              <a:t>2ch, IP OUT</a:t>
            </a: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434062" y="3866350"/>
            <a:ext cx="1911296" cy="509397"/>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9">
            <a:extLst>
              <a:ext uri="{FF2B5EF4-FFF2-40B4-BE49-F238E27FC236}">
                <a16:creationId xmlns:a16="http://schemas.microsoft.com/office/drawing/2014/main" id="{787C82E3-7847-B94B-9AC4-741A2A60E2E7}"/>
              </a:ext>
            </a:extLst>
          </p:cNvPr>
          <p:cNvSpPr>
            <a:spLocks noGrp="1"/>
          </p:cNvSpPr>
          <p:nvPr>
            <p:ph sz="quarter" idx="12"/>
          </p:nvPr>
        </p:nvSpPr>
        <p:spPr>
          <a:xfrm>
            <a:off x="6082469" y="4375747"/>
            <a:ext cx="2404256" cy="368527"/>
          </a:xfrm>
        </p:spPr>
        <p:txBody>
          <a:bodyPr/>
          <a:lstStyle/>
          <a:p>
            <a:pPr marL="0" indent="0" algn="ctr">
              <a:buNone/>
            </a:pPr>
            <a:r>
              <a:rPr lang="en-US" sz="1200" dirty="0"/>
              <a:t>2ch, RF OUT</a:t>
            </a:r>
          </a:p>
        </p:txBody>
      </p:sp>
      <p:pic>
        <p:nvPicPr>
          <p:cNvPr id="13" name="Picture 12">
            <a:extLst>
              <a:ext uri="{FF2B5EF4-FFF2-40B4-BE49-F238E27FC236}">
                <a16:creationId xmlns:a16="http://schemas.microsoft.com/office/drawing/2014/main" id="{CCDC03CA-8409-3144-B02C-A6FEF871A83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24116" y="194491"/>
            <a:ext cx="1131188" cy="264024"/>
          </a:xfrm>
          <a:prstGeom prst="rect">
            <a:avLst/>
          </a:prstGeom>
        </p:spPr>
      </p:pic>
      <p:grpSp>
        <p:nvGrpSpPr>
          <p:cNvPr id="3" name="Group 2">
            <a:extLst>
              <a:ext uri="{FF2B5EF4-FFF2-40B4-BE49-F238E27FC236}">
                <a16:creationId xmlns:a16="http://schemas.microsoft.com/office/drawing/2014/main" id="{1880B098-36AD-DA45-8D51-79157983FB8A}"/>
              </a:ext>
            </a:extLst>
          </p:cNvPr>
          <p:cNvGrpSpPr/>
          <p:nvPr/>
        </p:nvGrpSpPr>
        <p:grpSpPr>
          <a:xfrm>
            <a:off x="6107822" y="1562950"/>
            <a:ext cx="2647963" cy="2196222"/>
            <a:chOff x="5812560" y="1562950"/>
            <a:chExt cx="2943225" cy="2196222"/>
          </a:xfrm>
        </p:grpSpPr>
        <p:cxnSp>
          <p:nvCxnSpPr>
            <p:cNvPr id="24" name="Straight Connector 23">
              <a:extLst>
                <a:ext uri="{FF2B5EF4-FFF2-40B4-BE49-F238E27FC236}">
                  <a16:creationId xmlns:a16="http://schemas.microsoft.com/office/drawing/2014/main" id="{95EC93CB-18D4-1D48-86E2-C8AA8E72AAC5}"/>
                </a:ext>
              </a:extLst>
            </p:cNvPr>
            <p:cNvCxnSpPr/>
            <p:nvPr/>
          </p:nvCxnSpPr>
          <p:spPr>
            <a:xfrm>
              <a:off x="5812560" y="1562950"/>
              <a:ext cx="29432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BD8275E-E44A-1B4E-9DA3-8A15EC7418E5}"/>
                </a:ext>
              </a:extLst>
            </p:cNvPr>
            <p:cNvCxnSpPr/>
            <p:nvPr/>
          </p:nvCxnSpPr>
          <p:spPr>
            <a:xfrm>
              <a:off x="5812560" y="2633757"/>
              <a:ext cx="29432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FF6D539-7828-5340-BA99-C394619E577E}"/>
                </a:ext>
              </a:extLst>
            </p:cNvPr>
            <p:cNvCxnSpPr/>
            <p:nvPr/>
          </p:nvCxnSpPr>
          <p:spPr>
            <a:xfrm>
              <a:off x="5812560" y="3759172"/>
              <a:ext cx="2943225"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a:hlinkClick r:id="rId7" action="ppaction://hlinksldjump"/>
            <a:extLst>
              <a:ext uri="{FF2B5EF4-FFF2-40B4-BE49-F238E27FC236}">
                <a16:creationId xmlns:a16="http://schemas.microsoft.com/office/drawing/2014/main" id="{AFFE1CB1-187B-3245-98A5-BCA43A515E8B}"/>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5D6E8A02-C829-9944-A381-384EFD2C3CB3}"/>
              </a:ext>
            </a:extLst>
          </p:cNvPr>
          <p:cNvSpPr>
            <a:spLocks noGrp="1"/>
          </p:cNvSpPr>
          <p:nvPr>
            <p:ph type="sldNum" sz="quarter" idx="4"/>
          </p:nvPr>
        </p:nvSpPr>
        <p:spPr/>
        <p:txBody>
          <a:bodyPr/>
          <a:lstStyle/>
          <a:p>
            <a:fld id="{F22B260D-D430-D34B-9B6E-0F9FDE559292}" type="slidenum">
              <a:rPr lang="en-US" smtClean="0"/>
              <a:pPr/>
              <a:t>6</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54246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itle 4">
            <a:extLst>
              <a:ext uri="{FF2B5EF4-FFF2-40B4-BE49-F238E27FC236}">
                <a16:creationId xmlns:a16="http://schemas.microsoft.com/office/drawing/2014/main" id="{FC2BA97D-5133-8F4C-90B1-CCD8BC3EE412}"/>
              </a:ext>
            </a:extLst>
          </p:cNvPr>
          <p:cNvSpPr>
            <a:spLocks noGrp="1"/>
          </p:cNvSpPr>
          <p:nvPr>
            <p:ph type="title"/>
          </p:nvPr>
        </p:nvSpPr>
        <p:spPr/>
        <p:txBody>
          <a:bodyPr>
            <a:normAutofit/>
          </a:bodyPr>
          <a:lstStyle/>
          <a:p>
            <a:r>
              <a:rPr lang="en-US" dirty="0"/>
              <a:t>Key Features - DVIS</a:t>
            </a:r>
          </a:p>
        </p:txBody>
      </p:sp>
      <p:sp>
        <p:nvSpPr>
          <p:cNvPr id="6" name="Content Placeholder 5">
            <a:extLst>
              <a:ext uri="{FF2B5EF4-FFF2-40B4-BE49-F238E27FC236}">
                <a16:creationId xmlns:a16="http://schemas.microsoft.com/office/drawing/2014/main" id="{1D750ED3-D88F-CC4F-B7B8-5D20DFD5B505}"/>
              </a:ext>
            </a:extLst>
          </p:cNvPr>
          <p:cNvSpPr>
            <a:spLocks noGrp="1"/>
          </p:cNvSpPr>
          <p:nvPr>
            <p:ph idx="1"/>
          </p:nvPr>
        </p:nvSpPr>
        <p:spPr>
          <a:xfrm>
            <a:off x="457200" y="936235"/>
            <a:ext cx="4843670" cy="3658388"/>
          </a:xfrm>
        </p:spPr>
        <p:txBody>
          <a:bodyPr/>
          <a:lstStyle/>
          <a:p>
            <a:pPr lvl="0">
              <a:lnSpc>
                <a:spcPct val="100000"/>
              </a:lnSpc>
              <a:buClr>
                <a:schemeClr val="accent6"/>
              </a:buClr>
              <a:buFont typeface="Wingdings" pitchFamily="2" charset="2"/>
              <a:buChar char="ü"/>
            </a:pPr>
            <a:r>
              <a:rPr lang="en-US" sz="1600" dirty="0"/>
              <a:t>Integrated QAM channel deletion filter</a:t>
            </a:r>
          </a:p>
          <a:p>
            <a:pPr lvl="0">
              <a:lnSpc>
                <a:spcPct val="100000"/>
              </a:lnSpc>
              <a:buClr>
                <a:schemeClr val="accent6"/>
              </a:buClr>
              <a:buFont typeface="Wingdings" pitchFamily="2" charset="2"/>
              <a:buChar char="ü"/>
            </a:pPr>
            <a:r>
              <a:rPr lang="en-US" sz="1600" dirty="0"/>
              <a:t>Supports 1- and 2-channel encoder cards for easy unit expansion to handle additional programs</a:t>
            </a:r>
          </a:p>
          <a:p>
            <a:pPr lvl="0">
              <a:lnSpc>
                <a:spcPct val="100000"/>
              </a:lnSpc>
              <a:buClr>
                <a:schemeClr val="accent6"/>
              </a:buClr>
              <a:buFont typeface="Wingdings" pitchFamily="2" charset="2"/>
              <a:buChar char="ü"/>
            </a:pPr>
            <a:r>
              <a:rPr lang="en-US" sz="1600" dirty="0"/>
              <a:t>Supports both HD and SD encoder cards within the same chassis</a:t>
            </a:r>
          </a:p>
          <a:p>
            <a:pPr lvl="0">
              <a:lnSpc>
                <a:spcPct val="100000"/>
              </a:lnSpc>
              <a:buClr>
                <a:schemeClr val="accent6"/>
              </a:buClr>
              <a:buFont typeface="Wingdings" pitchFamily="2" charset="2"/>
              <a:buChar char="ü"/>
            </a:pPr>
            <a:r>
              <a:rPr lang="en-US" sz="1600" dirty="0"/>
              <a:t>Fully integrated QAM modulator with agile wideband RF upconverter (15-975 MHz)</a:t>
            </a:r>
          </a:p>
          <a:p>
            <a:pPr lvl="0">
              <a:lnSpc>
                <a:spcPct val="100000"/>
              </a:lnSpc>
              <a:buClr>
                <a:schemeClr val="accent6"/>
              </a:buClr>
              <a:buFont typeface="Wingdings" pitchFamily="2" charset="2"/>
              <a:buChar char="ü"/>
            </a:pPr>
            <a:r>
              <a:rPr lang="en-US" sz="1600" dirty="0"/>
              <a:t>QAM demodulator card available for QAM processing functionality</a:t>
            </a:r>
          </a:p>
          <a:p>
            <a:pPr lvl="0">
              <a:lnSpc>
                <a:spcPct val="100000"/>
              </a:lnSpc>
              <a:buClr>
                <a:schemeClr val="accent6"/>
              </a:buClr>
              <a:buFont typeface="Wingdings" pitchFamily="2" charset="2"/>
              <a:buChar char="ü"/>
            </a:pPr>
            <a:r>
              <a:rPr lang="en-US" sz="1600" dirty="0"/>
              <a:t>Accommodates any digital insertion methodology: blank QAM, locally deleted QAM and “add/drop” of program(s) within a QAM</a:t>
            </a:r>
          </a:p>
        </p:txBody>
      </p:sp>
      <p:sp>
        <p:nvSpPr>
          <p:cNvPr id="7" name="Rectangle 6">
            <a:extLst>
              <a:ext uri="{FF2B5EF4-FFF2-40B4-BE49-F238E27FC236}">
                <a16:creationId xmlns:a16="http://schemas.microsoft.com/office/drawing/2014/main" id="{6CE30513-6B06-4043-93B7-6BBE73EA7D33}"/>
              </a:ext>
            </a:extLst>
          </p:cNvPr>
          <p:cNvSpPr/>
          <p:nvPr/>
        </p:nvSpPr>
        <p:spPr>
          <a:xfrm>
            <a:off x="5668726" y="0"/>
            <a:ext cx="3273840" cy="3346297"/>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DDECA5-3F32-DC47-B789-8DC1C74055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4834" y="694459"/>
            <a:ext cx="2391317" cy="1612056"/>
          </a:xfrm>
          <a:prstGeom prst="rect">
            <a:avLst/>
          </a:prstGeom>
        </p:spPr>
      </p:pic>
      <p:pic>
        <p:nvPicPr>
          <p:cNvPr id="12" name="Picture 11">
            <a:extLst>
              <a:ext uri="{FF2B5EF4-FFF2-40B4-BE49-F238E27FC236}">
                <a16:creationId xmlns:a16="http://schemas.microsoft.com/office/drawing/2014/main" id="{05B95024-A405-2141-A94C-F5BCCF931B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41372" y="2282192"/>
            <a:ext cx="1458236" cy="369646"/>
          </a:xfrm>
          <a:prstGeom prst="rect">
            <a:avLst/>
          </a:prstGeom>
        </p:spPr>
      </p:pic>
      <p:sp>
        <p:nvSpPr>
          <p:cNvPr id="9" name="TextBox 8">
            <a:hlinkClick r:id="rId5" action="ppaction://hlinksldjump"/>
            <a:extLst>
              <a:ext uri="{FF2B5EF4-FFF2-40B4-BE49-F238E27FC236}">
                <a16:creationId xmlns:a16="http://schemas.microsoft.com/office/drawing/2014/main" id="{EE4B020F-6DAD-4F47-98F5-78094577213F}"/>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21D1E660-3F6D-EF49-A2C1-23D5957FD744}"/>
              </a:ext>
            </a:extLst>
          </p:cNvPr>
          <p:cNvSpPr>
            <a:spLocks noGrp="1"/>
          </p:cNvSpPr>
          <p:nvPr>
            <p:ph type="sldNum" sz="quarter" idx="4"/>
          </p:nvPr>
        </p:nvSpPr>
        <p:spPr/>
        <p:txBody>
          <a:bodyPr/>
          <a:lstStyle/>
          <a:p>
            <a:fld id="{F22B260D-D430-D34B-9B6E-0F9FDE559292}" type="slidenum">
              <a:rPr lang="en-US" smtClean="0"/>
              <a:pPr/>
              <a:t>7</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708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itle 4">
            <a:extLst>
              <a:ext uri="{FF2B5EF4-FFF2-40B4-BE49-F238E27FC236}">
                <a16:creationId xmlns:a16="http://schemas.microsoft.com/office/drawing/2014/main" id="{FC2BA97D-5133-8F4C-90B1-CCD8BC3EE412}"/>
              </a:ext>
            </a:extLst>
          </p:cNvPr>
          <p:cNvSpPr>
            <a:spLocks noGrp="1"/>
          </p:cNvSpPr>
          <p:nvPr>
            <p:ph type="title"/>
          </p:nvPr>
        </p:nvSpPr>
        <p:spPr/>
        <p:txBody>
          <a:bodyPr>
            <a:normAutofit/>
          </a:bodyPr>
          <a:lstStyle/>
          <a:p>
            <a:r>
              <a:rPr lang="en-US" dirty="0"/>
              <a:t>Key Features - DVIS</a:t>
            </a:r>
          </a:p>
        </p:txBody>
      </p:sp>
      <p:sp>
        <p:nvSpPr>
          <p:cNvPr id="6" name="Content Placeholder 5">
            <a:extLst>
              <a:ext uri="{FF2B5EF4-FFF2-40B4-BE49-F238E27FC236}">
                <a16:creationId xmlns:a16="http://schemas.microsoft.com/office/drawing/2014/main" id="{1D750ED3-D88F-CC4F-B7B8-5D20DFD5B505}"/>
              </a:ext>
            </a:extLst>
          </p:cNvPr>
          <p:cNvSpPr>
            <a:spLocks noGrp="1"/>
          </p:cNvSpPr>
          <p:nvPr>
            <p:ph idx="1"/>
          </p:nvPr>
        </p:nvSpPr>
        <p:spPr>
          <a:xfrm>
            <a:off x="457200" y="936235"/>
            <a:ext cx="4843670" cy="3658388"/>
          </a:xfrm>
        </p:spPr>
        <p:txBody>
          <a:bodyPr/>
          <a:lstStyle/>
          <a:p>
            <a:pPr lvl="0">
              <a:lnSpc>
                <a:spcPct val="100000"/>
              </a:lnSpc>
              <a:buClr>
                <a:schemeClr val="accent6"/>
              </a:buClr>
              <a:buFont typeface="Wingdings" pitchFamily="2" charset="2"/>
              <a:buChar char="ü"/>
            </a:pPr>
            <a:r>
              <a:rPr lang="en-US" sz="1600" dirty="0"/>
              <a:t>RF bypass switch bypasses deletion filter and restores original QAM in case of power failure or unit reboot</a:t>
            </a:r>
          </a:p>
          <a:p>
            <a:pPr lvl="0">
              <a:lnSpc>
                <a:spcPct val="100000"/>
              </a:lnSpc>
              <a:buClr>
                <a:schemeClr val="accent6"/>
              </a:buClr>
              <a:buFont typeface="Wingdings" pitchFamily="2" charset="2"/>
              <a:buChar char="ü"/>
            </a:pPr>
            <a:r>
              <a:rPr lang="en-US" sz="1600" dirty="0"/>
              <a:t>Dynamic PID monitoring prevents outages due to PSI changes within the transport stream</a:t>
            </a:r>
          </a:p>
          <a:p>
            <a:pPr lvl="0">
              <a:lnSpc>
                <a:spcPct val="100000"/>
              </a:lnSpc>
              <a:buClr>
                <a:schemeClr val="accent6"/>
              </a:buClr>
              <a:buFont typeface="Wingdings" pitchFamily="2" charset="2"/>
              <a:buChar char="ü"/>
            </a:pPr>
            <a:r>
              <a:rPr lang="en-US" sz="1600" dirty="0"/>
              <a:t>Externally accessible plug-in cards for ease of upgrade and maintenance</a:t>
            </a:r>
          </a:p>
          <a:p>
            <a:pPr lvl="0">
              <a:lnSpc>
                <a:spcPct val="100000"/>
              </a:lnSpc>
              <a:buClr>
                <a:schemeClr val="accent6"/>
              </a:buClr>
              <a:buFont typeface="Wingdings" pitchFamily="2" charset="2"/>
              <a:buChar char="ü"/>
            </a:pPr>
            <a:r>
              <a:rPr lang="en-US" sz="1600" dirty="0"/>
              <a:t>Optical transmitter module available for insertion into FTTX architectures</a:t>
            </a:r>
          </a:p>
          <a:p>
            <a:pPr lvl="0">
              <a:lnSpc>
                <a:spcPct val="100000"/>
              </a:lnSpc>
              <a:buClr>
                <a:schemeClr val="accent6"/>
              </a:buClr>
              <a:buFont typeface="Wingdings" pitchFamily="2" charset="2"/>
              <a:buChar char="ü"/>
            </a:pPr>
            <a:r>
              <a:rPr lang="en-US" sz="1600" dirty="0"/>
              <a:t>HTTP-based GUI allows for easy set-up and control using a standard web browser</a:t>
            </a:r>
          </a:p>
          <a:p>
            <a:pPr>
              <a:lnSpc>
                <a:spcPct val="100000"/>
              </a:lnSpc>
              <a:buClr>
                <a:schemeClr val="accent6"/>
              </a:buClr>
              <a:buFont typeface="Wingdings" pitchFamily="2" charset="2"/>
              <a:buChar char="ü"/>
            </a:pPr>
            <a:r>
              <a:rPr lang="en-US" sz="1600" dirty="0"/>
              <a:t>Remote access and SNMP monitoring available via integrated RJ45 Ethernet interface</a:t>
            </a:r>
          </a:p>
        </p:txBody>
      </p:sp>
      <p:sp>
        <p:nvSpPr>
          <p:cNvPr id="7" name="Rectangle 6">
            <a:extLst>
              <a:ext uri="{FF2B5EF4-FFF2-40B4-BE49-F238E27FC236}">
                <a16:creationId xmlns:a16="http://schemas.microsoft.com/office/drawing/2014/main" id="{6CE30513-6B06-4043-93B7-6BBE73EA7D33}"/>
              </a:ext>
            </a:extLst>
          </p:cNvPr>
          <p:cNvSpPr/>
          <p:nvPr/>
        </p:nvSpPr>
        <p:spPr>
          <a:xfrm>
            <a:off x="5668726" y="0"/>
            <a:ext cx="3273840" cy="3346297"/>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0DDECA5-3F32-DC47-B789-8DC1C74055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4834" y="694459"/>
            <a:ext cx="2391317" cy="1612056"/>
          </a:xfrm>
          <a:prstGeom prst="rect">
            <a:avLst/>
          </a:prstGeom>
        </p:spPr>
      </p:pic>
      <p:pic>
        <p:nvPicPr>
          <p:cNvPr id="12" name="Picture 11">
            <a:extLst>
              <a:ext uri="{FF2B5EF4-FFF2-40B4-BE49-F238E27FC236}">
                <a16:creationId xmlns:a16="http://schemas.microsoft.com/office/drawing/2014/main" id="{05B95024-A405-2141-A94C-F5BCCF931B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41372" y="2282192"/>
            <a:ext cx="1458236" cy="369646"/>
          </a:xfrm>
          <a:prstGeom prst="rect">
            <a:avLst/>
          </a:prstGeom>
        </p:spPr>
      </p:pic>
      <p:sp>
        <p:nvSpPr>
          <p:cNvPr id="9" name="TextBox 8">
            <a:hlinkClick r:id="rId5" action="ppaction://hlinksldjump"/>
            <a:extLst>
              <a:ext uri="{FF2B5EF4-FFF2-40B4-BE49-F238E27FC236}">
                <a16:creationId xmlns:a16="http://schemas.microsoft.com/office/drawing/2014/main" id="{70E4BF95-B34B-C440-B12B-BEE82D2416CA}"/>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42182A4A-8A8F-AC4E-89DF-ACE5B561466E}"/>
              </a:ext>
            </a:extLst>
          </p:cNvPr>
          <p:cNvSpPr>
            <a:spLocks noGrp="1"/>
          </p:cNvSpPr>
          <p:nvPr>
            <p:ph type="sldNum" sz="quarter" idx="4"/>
          </p:nvPr>
        </p:nvSpPr>
        <p:spPr/>
        <p:txBody>
          <a:bodyPr/>
          <a:lstStyle/>
          <a:p>
            <a:fld id="{F22B260D-D430-D34B-9B6E-0F9FDE559292}" type="slidenum">
              <a:rPr lang="en-US" smtClean="0"/>
              <a:pPr/>
              <a:t>8</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96381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C253AEDA-A04F-E443-B166-08C4CE372D7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16034"/>
            <a:ext cx="3307001" cy="5159534"/>
          </a:xfrm>
        </p:spPr>
      </p:pic>
      <p:sp>
        <p:nvSpPr>
          <p:cNvPr id="21" name="Rectangle 20">
            <a:extLst>
              <a:ext uri="{FF2B5EF4-FFF2-40B4-BE49-F238E27FC236}">
                <a16:creationId xmlns:a16="http://schemas.microsoft.com/office/drawing/2014/main" id="{9D1F9D4F-565F-1F4E-8EA7-CB23322337D2}"/>
              </a:ext>
            </a:extLst>
          </p:cNvPr>
          <p:cNvSpPr/>
          <p:nvPr/>
        </p:nvSpPr>
        <p:spPr>
          <a:xfrm>
            <a:off x="0" y="2406815"/>
            <a:ext cx="3307001" cy="2736685"/>
          </a:xfrm>
          <a:prstGeom prst="rect">
            <a:avLst/>
          </a:prstGeom>
          <a:gradFill>
            <a:gsLst>
              <a:gs pos="0">
                <a:schemeClr val="tx1">
                  <a:alpha val="57000"/>
                </a:schemeClr>
              </a:gs>
              <a:gs pos="100000">
                <a:schemeClr val="tx1">
                  <a:alpha val="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435635A7-90A2-174A-A3BA-2EDFA867124C}"/>
              </a:ext>
            </a:extLst>
          </p:cNvPr>
          <p:cNvSpPr>
            <a:spLocks noGrp="1"/>
          </p:cNvSpPr>
          <p:nvPr>
            <p:ph idx="1"/>
          </p:nvPr>
        </p:nvSpPr>
        <p:spPr>
          <a:xfrm>
            <a:off x="3567910" y="926796"/>
            <a:ext cx="5118890" cy="3658786"/>
          </a:xfrm>
        </p:spPr>
        <p:txBody>
          <a:bodyPr/>
          <a:lstStyle/>
          <a:p>
            <a:pPr marL="274320" indent="-274320">
              <a:lnSpc>
                <a:spcPct val="100000"/>
              </a:lnSpc>
              <a:spcBef>
                <a:spcPts val="600"/>
              </a:spcBef>
              <a:buClr>
                <a:schemeClr val="accent6"/>
              </a:buClr>
              <a:buFont typeface="Wingdings" pitchFamily="2" charset="2"/>
              <a:buChar char="ü"/>
            </a:pPr>
            <a:r>
              <a:rPr lang="en-US" sz="1700" b="1" dirty="0"/>
              <a:t>Pay-As-You-Grow Model</a:t>
            </a:r>
            <a:r>
              <a:rPr lang="en-US" sz="1700" dirty="0"/>
              <a:t> –</a:t>
            </a:r>
            <a:r>
              <a:rPr lang="en-US" sz="1700" b="1" dirty="0"/>
              <a:t> </a:t>
            </a:r>
            <a:r>
              <a:rPr lang="en-US" sz="1700" dirty="0"/>
              <a:t>Modular architecture allows service providers to purchase and install functionality in alignment with end-user demands, using different cards for different input types or additional hardware in the future at an incremental cost</a:t>
            </a:r>
          </a:p>
          <a:p>
            <a:pPr marL="274320" indent="-274320">
              <a:lnSpc>
                <a:spcPct val="100000"/>
              </a:lnSpc>
              <a:spcBef>
                <a:spcPts val="600"/>
              </a:spcBef>
              <a:buClr>
                <a:schemeClr val="accent6"/>
              </a:buClr>
              <a:buFont typeface="Wingdings" pitchFamily="2" charset="2"/>
              <a:buChar char="ü"/>
            </a:pPr>
            <a:r>
              <a:rPr lang="en-US" sz="1700" b="1" dirty="0"/>
              <a:t>Broad Market Applicability </a:t>
            </a:r>
            <a:r>
              <a:rPr lang="en-US" sz="1700" dirty="0"/>
              <a:t>– Flexibility to support  installation at hospitality, campuses, stadiums, airports, and enterprise locations enables service providers to service a broad customer base with the same equipment and skill sets</a:t>
            </a:r>
          </a:p>
        </p:txBody>
      </p:sp>
      <p:sp>
        <p:nvSpPr>
          <p:cNvPr id="5" name="Title 4">
            <a:extLst>
              <a:ext uri="{FF2B5EF4-FFF2-40B4-BE49-F238E27FC236}">
                <a16:creationId xmlns:a16="http://schemas.microsoft.com/office/drawing/2014/main" id="{1AB8B649-153E-FF4E-B50A-6CD1C7825C3E}"/>
              </a:ext>
            </a:extLst>
          </p:cNvPr>
          <p:cNvSpPr>
            <a:spLocks noGrp="1"/>
          </p:cNvSpPr>
          <p:nvPr>
            <p:ph type="title"/>
          </p:nvPr>
        </p:nvSpPr>
        <p:spPr/>
        <p:txBody>
          <a:bodyPr>
            <a:normAutofit/>
          </a:bodyPr>
          <a:lstStyle/>
          <a:p>
            <a:r>
              <a:rPr lang="en-US" dirty="0"/>
              <a:t>Key Benefits - DVIS</a:t>
            </a:r>
          </a:p>
        </p:txBody>
      </p:sp>
      <p:pic>
        <p:nvPicPr>
          <p:cNvPr id="8" name="Picture 7">
            <a:extLst>
              <a:ext uri="{FF2B5EF4-FFF2-40B4-BE49-F238E27FC236}">
                <a16:creationId xmlns:a16="http://schemas.microsoft.com/office/drawing/2014/main" id="{97862B3A-F65F-A84B-B236-0D3B109B77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841" y="2973526"/>
            <a:ext cx="2391317" cy="1612056"/>
          </a:xfrm>
          <a:prstGeom prst="rect">
            <a:avLst/>
          </a:prstGeom>
        </p:spPr>
      </p:pic>
      <p:pic>
        <p:nvPicPr>
          <p:cNvPr id="7" name="Picture 6">
            <a:extLst>
              <a:ext uri="{FF2B5EF4-FFF2-40B4-BE49-F238E27FC236}">
                <a16:creationId xmlns:a16="http://schemas.microsoft.com/office/drawing/2014/main" id="{96CE3DAD-1296-C04A-BE58-310F08BC22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85655" y="4336149"/>
            <a:ext cx="1079876" cy="273736"/>
          </a:xfrm>
          <a:prstGeom prst="rect">
            <a:avLst/>
          </a:prstGeom>
        </p:spPr>
      </p:pic>
      <p:sp>
        <p:nvSpPr>
          <p:cNvPr id="10" name="TextBox 9">
            <a:hlinkClick r:id="rId6" action="ppaction://hlinksldjump"/>
            <a:extLst>
              <a:ext uri="{FF2B5EF4-FFF2-40B4-BE49-F238E27FC236}">
                <a16:creationId xmlns:a16="http://schemas.microsoft.com/office/drawing/2014/main" id="{298DAC01-77DD-E240-9C7E-838701C43B45}"/>
              </a:ext>
            </a:extLst>
          </p:cNvPr>
          <p:cNvSpPr txBox="1"/>
          <p:nvPr/>
        </p:nvSpPr>
        <p:spPr>
          <a:xfrm>
            <a:off x="8394004" y="4662239"/>
            <a:ext cx="634249"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E546A32C-0460-6846-8302-0560ED8EE6FA}"/>
              </a:ext>
            </a:extLst>
          </p:cNvPr>
          <p:cNvSpPr>
            <a:spLocks noGrp="1"/>
          </p:cNvSpPr>
          <p:nvPr>
            <p:ph type="sldNum" sz="quarter" idx="4"/>
          </p:nvPr>
        </p:nvSpPr>
        <p:spPr/>
        <p:txBody>
          <a:bodyPr/>
          <a:lstStyle/>
          <a:p>
            <a:fld id="{F22B260D-D430-D34B-9B6E-0F9FDE559292}" type="slidenum">
              <a:rPr lang="en-US" smtClean="0"/>
              <a:pPr/>
              <a:t>9</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659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ATX Networks Color Theme">
      <a:dk1>
        <a:sysClr val="windowText" lastClr="000000"/>
      </a:dk1>
      <a:lt1>
        <a:sysClr val="window" lastClr="FFFFFF"/>
      </a:lt1>
      <a:dk2>
        <a:srgbClr val="1E4287"/>
      </a:dk2>
      <a:lt2>
        <a:srgbClr val="EEECE1"/>
      </a:lt2>
      <a:accent1>
        <a:srgbClr val="27AAE1"/>
      </a:accent1>
      <a:accent2>
        <a:srgbClr val="774D8D"/>
      </a:accent2>
      <a:accent3>
        <a:srgbClr val="EF4026"/>
      </a:accent3>
      <a:accent4>
        <a:srgbClr val="E77D24"/>
      </a:accent4>
      <a:accent5>
        <a:srgbClr val="FFE400"/>
      </a:accent5>
      <a:accent6>
        <a:srgbClr val="80B241"/>
      </a:accent6>
      <a:hlink>
        <a:srgbClr val="26AAE1"/>
      </a:hlink>
      <a:folHlink>
        <a:srgbClr val="1E42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llateral_x0020_Type xmlns="a6744772-9ed3-45d7-8292-7e4c019da892">9</Collateral_x0020_Type>
    <Product xmlns="a6744772-9ed3-45d7-8292-7e4c019da892">
      <Value>30</Value>
      <Value>26</Value>
    </Product>
    <Solutions xmlns="a6744772-9ed3-45d7-8292-7e4c019da892">
      <Value>2</Value>
    </Solutions>
    <Audience_x0020_Usage xmlns="a6b585ef-fb3b-4354-8fcc-ae3ed113a3bd">2</Audience_x0020_Us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D335B32945EB49968E35CF7523E151" ma:contentTypeVersion="9" ma:contentTypeDescription="Create a new document." ma:contentTypeScope="" ma:versionID="d9e9e9548b68b2fff41ea4d09176b808">
  <xsd:schema xmlns:xsd="http://www.w3.org/2001/XMLSchema" xmlns:xs="http://www.w3.org/2001/XMLSchema" xmlns:p="http://schemas.microsoft.com/office/2006/metadata/properties" xmlns:ns2="a6744772-9ed3-45d7-8292-7e4c019da892" xmlns:ns3="a6b585ef-fb3b-4354-8fcc-ae3ed113a3bd" targetNamespace="http://schemas.microsoft.com/office/2006/metadata/properties" ma:root="true" ma:fieldsID="0a528b96b0151fc1dac76c2c3161ec2a" ns2:_="" ns3:_="">
    <xsd:import namespace="a6744772-9ed3-45d7-8292-7e4c019da892"/>
    <xsd:import namespace="a6b585ef-fb3b-4354-8fcc-ae3ed113a3bd"/>
    <xsd:element name="properties">
      <xsd:complexType>
        <xsd:sequence>
          <xsd:element name="documentManagement">
            <xsd:complexType>
              <xsd:all>
                <xsd:element ref="ns2:Product" minOccurs="0"/>
                <xsd:element ref="ns3:MediaServiceMetadata" minOccurs="0"/>
                <xsd:element ref="ns3:MediaServiceFastMetadata" minOccurs="0"/>
                <xsd:element ref="ns3:MediaServiceDateTaken" minOccurs="0"/>
                <xsd:element ref="ns2:Collateral_x0020_Type" minOccurs="0"/>
                <xsd:element ref="ns2:SharedWithUsers" minOccurs="0"/>
                <xsd:element ref="ns2:SharedWithDetails" minOccurs="0"/>
                <xsd:element ref="ns2:Solutions" minOccurs="0"/>
                <xsd:element ref="ns3:Audience_x0020_Us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44772-9ed3-45d7-8292-7e4c019da892" elementFormDefault="qualified">
    <xsd:import namespace="http://schemas.microsoft.com/office/2006/documentManagement/types"/>
    <xsd:import namespace="http://schemas.microsoft.com/office/infopath/2007/PartnerControls"/>
    <xsd:element name="Product" ma:index="8" nillable="true" ma:displayName="Products" ma:list="{985acb60-f1a6-4397-aeb5-a057b9d87f8f}" ma:internalName="Product" ma:showField="Title" ma:web="a6744772-9ed3-45d7-8292-7e4c019da892">
      <xsd:complexType>
        <xsd:complexContent>
          <xsd:extension base="dms:MultiChoiceLookup">
            <xsd:sequence>
              <xsd:element name="Value" type="dms:Lookup" maxOccurs="unbounded" minOccurs="0" nillable="true"/>
            </xsd:sequence>
          </xsd:extension>
        </xsd:complexContent>
      </xsd:complexType>
    </xsd:element>
    <xsd:element name="Collateral_x0020_Type" ma:index="12" nillable="true" ma:displayName="Collateral Type" ma:list="{eade888e-50b6-473b-a3fc-d16f43fd2961}" ma:internalName="Collateral_x0020_Type" ma:showField="Title" ma:web="a6744772-9ed3-45d7-8292-7e4c019da892">
      <xsd:simpleType>
        <xsd:restriction base="dms:Lookup"/>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olutions" ma:index="15" nillable="true" ma:displayName="Solutions" ma:list="{2140f822-4b3f-4b85-8b53-512c82d60a4e}" ma:internalName="Solutions" ma:showField="Title" ma:web="a6744772-9ed3-45d7-8292-7e4c019da8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b585ef-fb3b-4354-8fcc-ae3ed113a3b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Audience_x0020_Usage" ma:index="16" nillable="true" ma:displayName="Audience Usage" ma:list="{18bb841d-95c5-4c3e-b875-77d8fbd359cd}" ma:internalName="Audience_x0020_Usag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ECF3D-62F9-4CF9-A90B-5D2925F72CF0}">
  <ds:schemaRefs>
    <ds:schemaRef ds:uri="http://www.w3.org/XML/1998/namespace"/>
    <ds:schemaRef ds:uri="http://schemas.microsoft.com/office/infopath/2007/PartnerControls"/>
    <ds:schemaRef ds:uri="http://purl.org/dc/dcmitype/"/>
    <ds:schemaRef ds:uri="http://purl.org/dc/elements/1.1/"/>
    <ds:schemaRef ds:uri="a6b585ef-fb3b-4354-8fcc-ae3ed113a3bd"/>
    <ds:schemaRef ds:uri="http://schemas.microsoft.com/office/2006/documentManagement/types"/>
    <ds:schemaRef ds:uri="http://schemas.microsoft.com/office/2006/metadata/properties"/>
    <ds:schemaRef ds:uri="a6744772-9ed3-45d7-8292-7e4c019da892"/>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E386AB-EF43-4609-9819-ABB175EBF26F}">
  <ds:schemaRefs>
    <ds:schemaRef ds:uri="http://schemas.microsoft.com/sharepoint/v3/contenttype/forms"/>
  </ds:schemaRefs>
</ds:datastoreItem>
</file>

<file path=customXml/itemProps3.xml><?xml version="1.0" encoding="utf-8"?>
<ds:datastoreItem xmlns:ds="http://schemas.openxmlformats.org/officeDocument/2006/customXml" ds:itemID="{50A57562-126C-4E0E-8C9E-2A97F5E0D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44772-9ed3-45d7-8292-7e4c019da892"/>
    <ds:schemaRef ds:uri="a6b585ef-fb3b-4354-8fcc-ae3ed113a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32734</TotalTime>
  <Words>1058</Words>
  <Application>Microsoft Macintosh PowerPoint</Application>
  <PresentationFormat>On-screen Show (16:9)</PresentationFormat>
  <Paragraphs>204</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1_Office Theme</vt:lpstr>
      <vt:lpstr>PowerPoint Presentation</vt:lpstr>
      <vt:lpstr>CHANNEL INSERTION Advanced Encoding Solutions</vt:lpstr>
      <vt:lpstr>Advanced Encoding Solutions</vt:lpstr>
      <vt:lpstr>DVIS Encoding Solutions</vt:lpstr>
      <vt:lpstr>Product Overview – DVIS</vt:lpstr>
      <vt:lpstr>Product Overview – DVISn (Nano)</vt:lpstr>
      <vt:lpstr>Key Features - DVIS</vt:lpstr>
      <vt:lpstr>Key Features - DVIS</vt:lpstr>
      <vt:lpstr>Key Benefits - DVIS</vt:lpstr>
      <vt:lpstr>Key Benefits - DVIS</vt:lpstr>
      <vt:lpstr>Key Application: Insertion Into an Open or Band-edge QAM</vt:lpstr>
      <vt:lpstr>Key Application: Add/Drop Capabilities</vt:lpstr>
      <vt:lpstr>Product Overview – PD1000</vt:lpstr>
      <vt:lpstr>Key Features – PD1000</vt:lpstr>
      <vt:lpstr>Key Features – PD1000</vt:lpstr>
      <vt:lpstr>Key Benefits – PD1000</vt:lpstr>
      <vt:lpstr>Product Overview – PD100</vt:lpstr>
      <vt:lpstr>Key Features – PD100</vt:lpstr>
    </vt:vector>
  </TitlesOfParts>
  <Company>Stith Graphics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Stith</dc:creator>
  <cp:lastModifiedBy>Stacey Stith</cp:lastModifiedBy>
  <cp:revision>574</cp:revision>
  <cp:lastPrinted>2018-10-18T23:53:50Z</cp:lastPrinted>
  <dcterms:created xsi:type="dcterms:W3CDTF">2018-02-13T21:57:05Z</dcterms:created>
  <dcterms:modified xsi:type="dcterms:W3CDTF">2018-11-29T19:21:18Z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0x010100A9D335B32945EB49968E35CF7523E151</vt:lpwstr>
  </property>
</Properties>
</file>