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7"/>
  </p:notesMasterIdLst>
  <p:handoutMasterIdLst>
    <p:handoutMasterId r:id="rId28"/>
  </p:handoutMasterIdLst>
  <p:sldIdLst>
    <p:sldId id="1377" r:id="rId5"/>
    <p:sldId id="2260" r:id="rId6"/>
    <p:sldId id="2255" r:id="rId7"/>
    <p:sldId id="2256" r:id="rId8"/>
    <p:sldId id="2257" r:id="rId9"/>
    <p:sldId id="2258" r:id="rId10"/>
    <p:sldId id="328" r:id="rId11"/>
    <p:sldId id="2259" r:id="rId12"/>
    <p:sldId id="1404" r:id="rId13"/>
    <p:sldId id="2243" r:id="rId14"/>
    <p:sldId id="2245" r:id="rId15"/>
    <p:sldId id="257" r:id="rId16"/>
    <p:sldId id="329" r:id="rId17"/>
    <p:sldId id="330" r:id="rId18"/>
    <p:sldId id="2246" r:id="rId19"/>
    <p:sldId id="2247" r:id="rId20"/>
    <p:sldId id="2248" r:id="rId21"/>
    <p:sldId id="2249" r:id="rId22"/>
    <p:sldId id="331" r:id="rId23"/>
    <p:sldId id="2252" r:id="rId24"/>
    <p:sldId id="2250" r:id="rId25"/>
    <p:sldId id="2254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B9D0ED"/>
    <a:srgbClr val="1156B7"/>
    <a:srgbClr val="073346"/>
    <a:srgbClr val="062532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9" autoAdjust="0"/>
    <p:restoredTop sz="79325" autoAdjust="0"/>
  </p:normalViewPr>
  <p:slideViewPr>
    <p:cSldViewPr snapToGrid="0" snapToObjects="1">
      <p:cViewPr varScale="1">
        <p:scale>
          <a:sx n="222" d="100"/>
          <a:sy n="222" d="100"/>
        </p:scale>
        <p:origin x="198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7290-A2A0-D045-BCFD-547C79379FB9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95F9-9416-9047-8FA3-BC71E72BA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2406-E32F-0543-9C2F-DE0A34EB1E94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115B-F9A2-2944-B036-0278F0B7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0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0" y="3810000"/>
            <a:ext cx="3405978" cy="1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8" y="935837"/>
            <a:ext cx="3881303" cy="36583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9646-06C6-F648-9CE8-396AD4A6F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21535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8" y="935807"/>
            <a:ext cx="3941763" cy="3658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94FE-4EC8-904A-8FCC-0137C664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3403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" y="3"/>
            <a:ext cx="9148760" cy="5153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365878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2280" y="945699"/>
            <a:ext cx="3824523" cy="3522276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4B3F46A-7AD4-9549-97DE-3ACCA6E3A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7549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67910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A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9144"/>
            <a:ext cx="3312092" cy="5161788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68239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B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910" y="205979"/>
            <a:ext cx="5118890" cy="554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6791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E717A-8959-DC4D-8A18-2A6246663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0357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X Log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9148754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3" y="3810004"/>
            <a:ext cx="3405979" cy="1338649"/>
          </a:xfrm>
          <a:prstGeom prst="rect">
            <a:avLst/>
          </a:prstGeom>
        </p:spPr>
      </p:pic>
      <p:pic>
        <p:nvPicPr>
          <p:cNvPr id="2" name="Picture 1" descr="Logo-with-Tag-Vertic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10" y="489463"/>
            <a:ext cx="5599407" cy="32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 - Connec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Access Networking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1"/>
            <a:ext cx="9148753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3BB0F-319D-4842-96A2-3F639F6C7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Optical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tics shutterstock_16540704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288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5892799" cy="5143500"/>
          </a:xfrm>
          <a:prstGeom prst="rect">
            <a:avLst/>
          </a:prstGeom>
          <a:gradFill>
            <a:gsLst>
              <a:gs pos="0">
                <a:schemeClr val="tx1">
                  <a:alpha val="8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0DC42-9B8E-B349-824E-7B9BF538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7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BE4A07-AE5C-8B4B-AE9C-ED83415E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4380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55E8A-1811-5C4E-B016-02648AAF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7426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" y="-5150"/>
            <a:ext cx="9148755" cy="5153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6235"/>
            <a:ext cx="8229600" cy="36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F2DAF0-F593-2E47-AC52-25A34257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749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730" r:id="rId3"/>
    <p:sldLayoutId id="2147483700" r:id="rId4"/>
    <p:sldLayoutId id="2147483936" r:id="rId5"/>
    <p:sldLayoutId id="2147483701" r:id="rId6"/>
    <p:sldLayoutId id="2147483715" r:id="rId7"/>
    <p:sldLayoutId id="2147483716" r:id="rId8"/>
    <p:sldLayoutId id="2147483935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gif"/><Relationship Id="rId3" Type="http://schemas.openxmlformats.org/officeDocument/2006/relationships/image" Target="../media/image30.wmf"/><Relationship Id="rId7" Type="http://schemas.openxmlformats.org/officeDocument/2006/relationships/image" Target="../media/image18.wmf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wmf"/><Relationship Id="rId11" Type="http://schemas.openxmlformats.org/officeDocument/2006/relationships/image" Target="../media/image37.wmf"/><Relationship Id="rId5" Type="http://schemas.openxmlformats.org/officeDocument/2006/relationships/image" Target="../media/image32.png"/><Relationship Id="rId15" Type="http://schemas.openxmlformats.org/officeDocument/2006/relationships/image" Target="../media/image19.png"/><Relationship Id="rId10" Type="http://schemas.openxmlformats.org/officeDocument/2006/relationships/image" Target="../media/image36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emf"/><Relationship Id="rId5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2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11" Type="http://schemas.openxmlformats.org/officeDocument/2006/relationships/image" Target="../media/image19.png"/><Relationship Id="rId5" Type="http://schemas.openxmlformats.org/officeDocument/2006/relationships/image" Target="../media/image14.wmf"/><Relationship Id="rId15" Type="http://schemas.openxmlformats.org/officeDocument/2006/relationships/image" Target="../media/image23.png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slide" Target="slide4.xml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20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10" Type="http://schemas.openxmlformats.org/officeDocument/2006/relationships/image" Target="../media/image15.wmf"/><Relationship Id="rId4" Type="http://schemas.openxmlformats.org/officeDocument/2006/relationships/image" Target="../media/image21.wmf"/><Relationship Id="rId9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20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10" Type="http://schemas.openxmlformats.org/officeDocument/2006/relationships/image" Target="../media/image15.wmf"/><Relationship Id="rId4" Type="http://schemas.openxmlformats.org/officeDocument/2006/relationships/image" Target="../media/image21.wmf"/><Relationship Id="rId9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AF5E3CA-18EC-374D-9829-E6D6EEC8E69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itle Placeholder 1">
            <a:extLst>
              <a:ext uri="{FF2B5EF4-FFF2-40B4-BE49-F238E27FC236}">
                <a16:creationId xmlns:a16="http://schemas.microsoft.com/office/drawing/2014/main" id="{34795964-A71A-7442-9280-B5835ABE15E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r>
              <a:rPr lang="en-US" dirty="0"/>
              <a:t>Key Application: Migrating to DAA</a:t>
            </a:r>
            <a:endParaRPr lang="en-US" dirty="0">
              <a:latin typeface="Arial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933CD63-351B-044B-9295-1FFAEBB6170B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39FCC7FE-57C5-BB46-8B00-4993291D1913}"/>
              </a:ext>
            </a:extLst>
          </p:cNvPr>
          <p:cNvSpPr txBox="1">
            <a:spLocks/>
          </p:cNvSpPr>
          <p:nvPr/>
        </p:nvSpPr>
        <p:spPr>
          <a:xfrm>
            <a:off x="5664627" y="930088"/>
            <a:ext cx="3022173" cy="231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Headend RF modulation is eliminated and CMTS functions split between the headend and node (RPD) or completely moved to the node (RMD)</a:t>
            </a:r>
          </a:p>
          <a:p>
            <a:pPr marL="205732" indent="-205732" defTabSz="457189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Linear analog optics replaced with digital optics </a:t>
            </a:r>
            <a:r>
              <a:rPr lang="en-US" sz="1600" dirty="0" err="1"/>
              <a:t>e.g</a:t>
            </a:r>
            <a:r>
              <a:rPr lang="en-US" sz="1600" dirty="0"/>
              <a:t> 10 Gigabit Ethernet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5D98132-81EE-2941-8162-A5896E25EAFF}"/>
              </a:ext>
            </a:extLst>
          </p:cNvPr>
          <p:cNvGrpSpPr/>
          <p:nvPr/>
        </p:nvGrpSpPr>
        <p:grpSpPr>
          <a:xfrm>
            <a:off x="472956" y="998192"/>
            <a:ext cx="4789720" cy="1807980"/>
            <a:chOff x="470875" y="975813"/>
            <a:chExt cx="4283323" cy="161682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30969DE-A51B-A940-981F-94E2EE8A2A49}"/>
                </a:ext>
              </a:extLst>
            </p:cNvPr>
            <p:cNvGrpSpPr/>
            <p:nvPr/>
          </p:nvGrpSpPr>
          <p:grpSpPr>
            <a:xfrm>
              <a:off x="470875" y="975813"/>
              <a:ext cx="4283323" cy="1420249"/>
              <a:chOff x="470875" y="975813"/>
              <a:chExt cx="5122797" cy="1698599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8177BFE-0DB1-8C4B-9350-EFA1BB687F5A}"/>
                  </a:ext>
                </a:extLst>
              </p:cNvPr>
              <p:cNvSpPr/>
              <p:nvPr/>
            </p:nvSpPr>
            <p:spPr>
              <a:xfrm>
                <a:off x="470875" y="975813"/>
                <a:ext cx="5122797" cy="169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6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B3AFB08-F419-E64C-9F2F-94D2E0D8ECE1}"/>
                  </a:ext>
                </a:extLst>
              </p:cNvPr>
              <p:cNvSpPr txBox="1"/>
              <p:nvPr/>
            </p:nvSpPr>
            <p:spPr>
              <a:xfrm>
                <a:off x="524636" y="1049871"/>
                <a:ext cx="4470826" cy="263343"/>
              </a:xfrm>
              <a:prstGeom prst="rect">
                <a:avLst/>
              </a:prstGeom>
              <a:noFill/>
            </p:spPr>
            <p:txBody>
              <a:bodyPr wrap="square" lIns="91440" tIns="0" rIns="91440" bIns="91440" rtlCol="0">
                <a:spAutoFit/>
              </a:bodyPr>
              <a:lstStyle/>
              <a:p>
                <a:pPr defTabSz="457189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</a:rPr>
                  <a:t>Centralized Access Architecture (CAA) </a:t>
                </a:r>
                <a:endPara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D73D3A3-E9FB-BC41-91E1-4E1E251EE126}"/>
                  </a:ext>
                </a:extLst>
              </p:cNvPr>
              <p:cNvSpPr txBox="1"/>
              <p:nvPr/>
            </p:nvSpPr>
            <p:spPr>
              <a:xfrm>
                <a:off x="646447" y="1620592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Internet Data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Voice</a:t>
                </a:r>
              </a:p>
            </p:txBody>
          </p: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5035E951-274D-2540-B895-279B64C76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1545803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DC7E2CA-9656-684F-B464-08F83EBE20E7}"/>
                  </a:ext>
                </a:extLst>
              </p:cNvPr>
              <p:cNvSpPr txBox="1"/>
              <p:nvPr/>
            </p:nvSpPr>
            <p:spPr>
              <a:xfrm>
                <a:off x="1489990" y="1938078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CMTS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86778FDB-5972-DF44-BAA2-56EE0937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2124381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D446E03-5A13-5B40-AD42-9C1C6D636AE6}"/>
                  </a:ext>
                </a:extLst>
              </p:cNvPr>
              <p:cNvSpPr txBox="1"/>
              <p:nvPr/>
            </p:nvSpPr>
            <p:spPr>
              <a:xfrm>
                <a:off x="1489990" y="2531655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QAMs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A8A51BF-5F31-2A49-A7ED-1B23DAA8CF57}"/>
                  </a:ext>
                </a:extLst>
              </p:cNvPr>
              <p:cNvSpPr txBox="1"/>
              <p:nvPr/>
            </p:nvSpPr>
            <p:spPr>
              <a:xfrm>
                <a:off x="646447" y="2213350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BC Video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VOD &amp; Other</a:t>
                </a:r>
              </a:p>
            </p:txBody>
          </p: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2150EBF2-E374-8E4F-89D9-966EE168E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667610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BB344E5B-C0F6-B54A-AA08-C1807A960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767607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4A4EFD4C-3C52-B745-AB41-F2CF762CA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262603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9CCAFAA6-6F16-5C49-AF46-1471CF2B3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362601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A811992-2610-2E4E-B8BD-5C831C6AC3A5}"/>
                  </a:ext>
                </a:extLst>
              </p:cNvPr>
              <p:cNvSpPr txBox="1"/>
              <p:nvPr/>
            </p:nvSpPr>
            <p:spPr>
              <a:xfrm>
                <a:off x="2294622" y="1639395"/>
                <a:ext cx="500787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RF Manager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EA9C521-05CE-4444-8190-9D04F076A6DC}"/>
                  </a:ext>
                </a:extLst>
              </p:cNvPr>
              <p:cNvSpPr txBox="1"/>
              <p:nvPr/>
            </p:nvSpPr>
            <p:spPr>
              <a:xfrm>
                <a:off x="3103317" y="1709197"/>
                <a:ext cx="650684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Linear </a:t>
                </a:r>
                <a:br>
                  <a:rPr lang="en-US" sz="500" dirty="0">
                    <a:solidFill>
                      <a:schemeClr val="tx1"/>
                    </a:solidFill>
                    <a:latin typeface="Arial"/>
                  </a:rPr>
                </a:br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Analog Optics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483D99E-CFED-204D-B741-09B30B755801}"/>
                  </a:ext>
                </a:extLst>
              </p:cNvPr>
              <p:cNvCxnSpPr>
                <a:cxnSpLocks/>
                <a:stCxn id="178" idx="3"/>
              </p:cNvCxnSpPr>
              <p:nvPr/>
            </p:nvCxnSpPr>
            <p:spPr>
              <a:xfrm>
                <a:off x="1864285" y="1743492"/>
                <a:ext cx="388257" cy="12717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B3C1666F-E876-AE4D-B1AA-8EF7AA000D74}"/>
                  </a:ext>
                </a:extLst>
              </p:cNvPr>
              <p:cNvCxnSpPr>
                <a:cxnSpLocks/>
                <a:stCxn id="183" idx="3"/>
              </p:cNvCxnSpPr>
              <p:nvPr/>
            </p:nvCxnSpPr>
            <p:spPr>
              <a:xfrm flipV="1">
                <a:off x="1864285" y="2007418"/>
                <a:ext cx="333107" cy="31465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96F3B9FB-1C33-454E-9C4C-454FD689488F}"/>
                  </a:ext>
                </a:extLst>
              </p:cNvPr>
              <p:cNvCxnSpPr>
                <a:cxnSpLocks/>
                <a:endCxn id="210" idx="1"/>
              </p:cNvCxnSpPr>
              <p:nvPr/>
            </p:nvCxnSpPr>
            <p:spPr>
              <a:xfrm>
                <a:off x="2868440" y="1882529"/>
                <a:ext cx="265309" cy="11714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5CEDA4FD-703A-FD42-965E-27A318B532B4}"/>
                  </a:ext>
                </a:extLst>
              </p:cNvPr>
              <p:cNvSpPr/>
              <p:nvPr/>
            </p:nvSpPr>
            <p:spPr>
              <a:xfrm>
                <a:off x="3875062" y="1677536"/>
                <a:ext cx="504995" cy="694993"/>
              </a:xfrm>
              <a:prstGeom prst="roundRect">
                <a:avLst>
                  <a:gd name="adj" fmla="val 7756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5EBDEC0-EF68-E245-9EC2-A55A8B1045CA}"/>
                  </a:ext>
                </a:extLst>
              </p:cNvPr>
              <p:cNvGrpSpPr/>
              <p:nvPr/>
            </p:nvGrpSpPr>
            <p:grpSpPr>
              <a:xfrm>
                <a:off x="3934407" y="1737213"/>
                <a:ext cx="386304" cy="575639"/>
                <a:chOff x="6185954" y="1895204"/>
                <a:chExt cx="410744" cy="612056"/>
              </a:xfrm>
            </p:grpSpPr>
            <p:sp>
              <p:nvSpPr>
                <p:cNvPr id="224" name="Rounded Rectangle 223">
                  <a:extLst>
                    <a:ext uri="{FF2B5EF4-FFF2-40B4-BE49-F238E27FC236}">
                      <a16:creationId xmlns:a16="http://schemas.microsoft.com/office/drawing/2014/main" id="{A91BDB6A-1D93-874E-AC37-B2EEFD0C15BF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2219961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5" name="Triangle 224">
                  <a:extLst>
                    <a:ext uri="{FF2B5EF4-FFF2-40B4-BE49-F238E27FC236}">
                      <a16:creationId xmlns:a16="http://schemas.microsoft.com/office/drawing/2014/main" id="{7751EA14-3FFC-FB47-BC0F-693123A4B95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6400922" y="2283401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610389E3-DBD2-A14C-B5A2-83DB617AA4F2}"/>
                    </a:ext>
                  </a:extLst>
                </p:cNvPr>
                <p:cNvGrpSpPr/>
                <p:nvPr/>
              </p:nvGrpSpPr>
              <p:grpSpPr>
                <a:xfrm flipH="1">
                  <a:off x="6225327" y="2288220"/>
                  <a:ext cx="160318" cy="160318"/>
                  <a:chOff x="6225327" y="2288220"/>
                  <a:chExt cx="160318" cy="160318"/>
                </a:xfrm>
              </p:grpSpPr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A005CF65-7B90-584F-A586-057254B53A0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225327" y="2288220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C53669D6-3376-C64B-A3F3-330C5868DF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57501" y="230317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>
                    <a:extLst>
                      <a:ext uri="{FF2B5EF4-FFF2-40B4-BE49-F238E27FC236}">
                        <a16:creationId xmlns:a16="http://schemas.microsoft.com/office/drawing/2014/main" id="{A071DEA5-0711-C044-8CA3-4422E7C74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6288082" y="235150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Rounded Rectangle 226">
                  <a:extLst>
                    <a:ext uri="{FF2B5EF4-FFF2-40B4-BE49-F238E27FC236}">
                      <a16:creationId xmlns:a16="http://schemas.microsoft.com/office/drawing/2014/main" id="{55670DD6-32B7-534D-862D-6B007928F9D8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1895204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8" name="Triangle 227">
                  <a:extLst>
                    <a:ext uri="{FF2B5EF4-FFF2-40B4-BE49-F238E27FC236}">
                      <a16:creationId xmlns:a16="http://schemas.microsoft.com/office/drawing/2014/main" id="{BCF29472-8492-FA42-BAAB-BD4F36C222AB}"/>
                    </a:ext>
                  </a:extLst>
                </p:cNvPr>
                <p:cNvSpPr/>
                <p:nvPr/>
              </p:nvSpPr>
              <p:spPr>
                <a:xfrm rot="16200000" flipV="1">
                  <a:off x="6400922" y="1958644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E1CB044E-00DD-2442-927A-B9AFF96440DC}"/>
                    </a:ext>
                  </a:extLst>
                </p:cNvPr>
                <p:cNvGrpSpPr/>
                <p:nvPr/>
              </p:nvGrpSpPr>
              <p:grpSpPr>
                <a:xfrm rot="16891748" flipH="1" flipV="1">
                  <a:off x="6225327" y="1963463"/>
                  <a:ext cx="160318" cy="160318"/>
                  <a:chOff x="4539662" y="2055244"/>
                  <a:chExt cx="160318" cy="160318"/>
                </a:xfrm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5AF9D0ED-3325-274F-AFA8-523049D7587F}"/>
                      </a:ext>
                    </a:extLst>
                  </p:cNvPr>
                  <p:cNvSpPr/>
                  <p:nvPr/>
                </p:nvSpPr>
                <p:spPr>
                  <a:xfrm>
                    <a:off x="4539662" y="2055244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1" name="Straight Arrow Connector 230">
                    <a:extLst>
                      <a:ext uri="{FF2B5EF4-FFF2-40B4-BE49-F238E27FC236}">
                        <a16:creationId xmlns:a16="http://schemas.microsoft.com/office/drawing/2014/main" id="{E9E56266-1227-3D4A-9AE1-0152F1171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96168" y="212277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>
                    <a:extLst>
                      <a:ext uri="{FF2B5EF4-FFF2-40B4-BE49-F238E27FC236}">
                        <a16:creationId xmlns:a16="http://schemas.microsoft.com/office/drawing/2014/main" id="{1A5BE933-6FA7-1141-B316-74412CC00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4565587" y="207444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B3B1B44-C1BF-C245-A46C-5BDE8F18454B}"/>
                  </a:ext>
                </a:extLst>
              </p:cNvPr>
              <p:cNvSpPr txBox="1"/>
              <p:nvPr/>
            </p:nvSpPr>
            <p:spPr>
              <a:xfrm>
                <a:off x="3878440" y="1567065"/>
                <a:ext cx="504995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HFC Node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3F56C55D-1CD2-E64C-B05C-2206EC7D1813}"/>
                  </a:ext>
                </a:extLst>
              </p:cNvPr>
              <p:cNvGrpSpPr/>
              <p:nvPr/>
            </p:nvGrpSpPr>
            <p:grpSpPr>
              <a:xfrm>
                <a:off x="646448" y="1324387"/>
                <a:ext cx="4744297" cy="134852"/>
                <a:chOff x="515545" y="1243934"/>
                <a:chExt cx="4450386" cy="179922"/>
              </a:xfrm>
            </p:grpSpPr>
            <p:sp>
              <p:nvSpPr>
                <p:cNvPr id="214" name="Left Bracket 213">
                  <a:extLst>
                    <a:ext uri="{FF2B5EF4-FFF2-40B4-BE49-F238E27FC236}">
                      <a16:creationId xmlns:a16="http://schemas.microsoft.com/office/drawing/2014/main" id="{B1C2A97E-FA8B-7F41-84DF-6700BB36F9BB}"/>
                    </a:ext>
                  </a:extLst>
                </p:cNvPr>
                <p:cNvSpPr/>
                <p:nvPr/>
              </p:nvSpPr>
              <p:spPr>
                <a:xfrm rot="5400000">
                  <a:off x="4261651" y="719577"/>
                  <a:ext cx="117105" cy="1291454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55076F82-F530-8940-892E-EF33136A6BCE}"/>
                    </a:ext>
                  </a:extLst>
                </p:cNvPr>
                <p:cNvSpPr txBox="1"/>
                <p:nvPr/>
              </p:nvSpPr>
              <p:spPr>
                <a:xfrm>
                  <a:off x="3907016" y="1243937"/>
                  <a:ext cx="826377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OUTSIDE PLANT &amp; PREM</a:t>
                  </a:r>
                </a:p>
              </p:txBody>
            </p:sp>
            <p:sp>
              <p:nvSpPr>
                <p:cNvPr id="216" name="Left Bracket 215">
                  <a:extLst>
                    <a:ext uri="{FF2B5EF4-FFF2-40B4-BE49-F238E27FC236}">
                      <a16:creationId xmlns:a16="http://schemas.microsoft.com/office/drawing/2014/main" id="{319482B0-DDB7-C14A-A3CC-CBCCD4A402D7}"/>
                    </a:ext>
                  </a:extLst>
                </p:cNvPr>
                <p:cNvSpPr/>
                <p:nvPr/>
              </p:nvSpPr>
              <p:spPr>
                <a:xfrm rot="5400000">
                  <a:off x="2914844" y="702203"/>
                  <a:ext cx="117103" cy="1326199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90DE4EC9-F1A3-344C-8CE9-D200375C0746}"/>
                    </a:ext>
                  </a:extLst>
                </p:cNvPr>
                <p:cNvSpPr txBox="1"/>
                <p:nvPr/>
              </p:nvSpPr>
              <p:spPr>
                <a:xfrm>
                  <a:off x="2581188" y="1243934"/>
                  <a:ext cx="784414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/>
                    <a:t>ANALOG </a:t>
                  </a:r>
                  <a:r>
                    <a:rPr lang="en-US" sz="500" b="1" dirty="0">
                      <a:latin typeface="Arial"/>
                    </a:rPr>
                    <a:t>TRANSORT</a:t>
                  </a:r>
                </a:p>
              </p:txBody>
            </p:sp>
            <p:sp>
              <p:nvSpPr>
                <p:cNvPr id="218" name="Left Bracket 217">
                  <a:extLst>
                    <a:ext uri="{FF2B5EF4-FFF2-40B4-BE49-F238E27FC236}">
                      <a16:creationId xmlns:a16="http://schemas.microsoft.com/office/drawing/2014/main" id="{38C12498-AB50-2D4D-8DB2-8748E0691E5D}"/>
                    </a:ext>
                  </a:extLst>
                </p:cNvPr>
                <p:cNvSpPr/>
                <p:nvPr/>
              </p:nvSpPr>
              <p:spPr>
                <a:xfrm rot="5400000">
                  <a:off x="1326684" y="495610"/>
                  <a:ext cx="117103" cy="1739382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FCDBD8DC-FF78-B34F-B2AA-56FA8B4773DA}"/>
                    </a:ext>
                  </a:extLst>
                </p:cNvPr>
                <p:cNvSpPr txBox="1"/>
                <p:nvPr/>
              </p:nvSpPr>
              <p:spPr>
                <a:xfrm>
                  <a:off x="1207646" y="1243934"/>
                  <a:ext cx="355180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HEADEND</a:t>
                  </a: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A4B62A9-BB73-0E4A-80ED-EC279D5B6A8D}"/>
                  </a:ext>
                </a:extLst>
              </p:cNvPr>
              <p:cNvGrpSpPr/>
              <p:nvPr/>
            </p:nvGrpSpPr>
            <p:grpSpPr>
              <a:xfrm>
                <a:off x="2225066" y="1778012"/>
                <a:ext cx="639177" cy="450463"/>
                <a:chOff x="5635996" y="1156192"/>
                <a:chExt cx="639177" cy="450463"/>
              </a:xfrm>
            </p:grpSpPr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119753A8-4AFD-6F49-BFA4-DEFCCE025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996" y="1489082"/>
                  <a:ext cx="639177" cy="1175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5BA919DE-5BE0-1F4B-92B4-78049C6C6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5712" y="1156192"/>
                  <a:ext cx="619744" cy="28063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E6969BFC-9D48-5949-8714-36D4AB173BCA}"/>
                  </a:ext>
                </a:extLst>
              </p:cNvPr>
              <p:cNvGrpSpPr/>
              <p:nvPr/>
            </p:nvGrpSpPr>
            <p:grpSpPr>
              <a:xfrm>
                <a:off x="3089483" y="1940688"/>
                <a:ext cx="678350" cy="287788"/>
                <a:chOff x="5608809" y="1819808"/>
                <a:chExt cx="678350" cy="287788"/>
              </a:xfrm>
            </p:grpSpPr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058D9D37-3748-C847-9168-695DAF14C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75" y="1819808"/>
                  <a:ext cx="589817" cy="1179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7BBE5C53-01BB-F24F-AD74-CDA9FC51B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8809" y="1988015"/>
                  <a:ext cx="678350" cy="119581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74" name="Down Arrow 173">
              <a:extLst>
                <a:ext uri="{FF2B5EF4-FFF2-40B4-BE49-F238E27FC236}">
                  <a16:creationId xmlns:a16="http://schemas.microsoft.com/office/drawing/2014/main" id="{703C782E-64AE-C142-9717-E4CF03D961EC}"/>
                </a:ext>
              </a:extLst>
            </p:cNvPr>
            <p:cNvSpPr/>
            <p:nvPr/>
          </p:nvSpPr>
          <p:spPr>
            <a:xfrm>
              <a:off x="2303884" y="2185816"/>
              <a:ext cx="460650" cy="406826"/>
            </a:xfrm>
            <a:prstGeom prst="downArrow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C79DF5A-5161-174A-9832-6B10BD350ADE}"/>
              </a:ext>
            </a:extLst>
          </p:cNvPr>
          <p:cNvSpPr txBox="1"/>
          <p:nvPr/>
        </p:nvSpPr>
        <p:spPr>
          <a:xfrm>
            <a:off x="404426" y="2929294"/>
            <a:ext cx="3400787" cy="276999"/>
          </a:xfrm>
          <a:prstGeom prst="rect">
            <a:avLst/>
          </a:prstGeom>
          <a:noFill/>
        </p:spPr>
        <p:txBody>
          <a:bodyPr wrap="square" lIns="91440" tIns="0" rIns="91440" bIns="91440" rtlCol="0">
            <a:spAutoFit/>
          </a:bodyPr>
          <a:lstStyle/>
          <a:p>
            <a:pPr defTabSz="457189"/>
            <a:r>
              <a:rPr lang="en-US" sz="1200" b="1" dirty="0">
                <a:latin typeface="Arial"/>
              </a:rPr>
              <a:t>Distributed Access Architecture (DAA) </a:t>
            </a:r>
            <a:endParaRPr lang="en-US" sz="900" dirty="0">
              <a:latin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0D901-3EAB-8249-9F34-323BD04E6E1B}"/>
              </a:ext>
            </a:extLst>
          </p:cNvPr>
          <p:cNvSpPr txBox="1"/>
          <p:nvPr/>
        </p:nvSpPr>
        <p:spPr>
          <a:xfrm>
            <a:off x="3051026" y="4203556"/>
            <a:ext cx="11402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RPD/RMD Node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ABE681-C27E-0147-A603-A1B64ADB0DFF}"/>
              </a:ext>
            </a:extLst>
          </p:cNvPr>
          <p:cNvCxnSpPr>
            <a:cxnSpLocks/>
            <a:stCxn id="158" idx="6"/>
          </p:cNvCxnSpPr>
          <p:nvPr/>
        </p:nvCxnSpPr>
        <p:spPr>
          <a:xfrm>
            <a:off x="793603" y="3483407"/>
            <a:ext cx="491275" cy="2033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CDEB6B-EFB9-354E-B11C-25C740FFE050}"/>
              </a:ext>
            </a:extLst>
          </p:cNvPr>
          <p:cNvCxnSpPr>
            <a:cxnSpLocks/>
            <a:stCxn id="164" idx="6"/>
            <a:endCxn id="247" idx="1"/>
          </p:cNvCxnSpPr>
          <p:nvPr/>
        </p:nvCxnSpPr>
        <p:spPr>
          <a:xfrm flipV="1">
            <a:off x="793604" y="3840999"/>
            <a:ext cx="481419" cy="10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20E5451-6CAA-8F4A-A315-C8611B8B6FB0}"/>
              </a:ext>
            </a:extLst>
          </p:cNvPr>
          <p:cNvCxnSpPr>
            <a:cxnSpLocks/>
            <a:stCxn id="162" idx="6"/>
          </p:cNvCxnSpPr>
          <p:nvPr/>
        </p:nvCxnSpPr>
        <p:spPr>
          <a:xfrm flipV="1">
            <a:off x="793603" y="3989966"/>
            <a:ext cx="491275" cy="20789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6AB939-5112-4D40-BFCD-821B4DCEBDC5}"/>
              </a:ext>
            </a:extLst>
          </p:cNvPr>
          <p:cNvGrpSpPr/>
          <p:nvPr/>
        </p:nvGrpSpPr>
        <p:grpSpPr>
          <a:xfrm>
            <a:off x="2514968" y="3752728"/>
            <a:ext cx="535901" cy="195539"/>
            <a:chOff x="3746077" y="3344302"/>
            <a:chExt cx="370588" cy="148481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9820EBF-B7F4-4543-8BFA-D629FFC8E270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05" y="3344302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35A3518-0984-2C47-87AB-D89A20A8B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077" y="3492783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711386-147B-A240-B366-9C61FD8331CE}"/>
              </a:ext>
            </a:extLst>
          </p:cNvPr>
          <p:cNvSpPr txBox="1"/>
          <p:nvPr/>
        </p:nvSpPr>
        <p:spPr>
          <a:xfrm>
            <a:off x="2393681" y="3441353"/>
            <a:ext cx="7784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Digital </a:t>
            </a:r>
            <a:br>
              <a:rPr lang="en-US" sz="800" dirty="0">
                <a:solidFill>
                  <a:schemeClr val="tx1"/>
                </a:solidFill>
                <a:latin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</a:rPr>
              <a:t>Optics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39C453B-D045-1249-AFF8-C47D5C1D7A82}"/>
              </a:ext>
            </a:extLst>
          </p:cNvPr>
          <p:cNvSpPr txBox="1"/>
          <p:nvPr/>
        </p:nvSpPr>
        <p:spPr>
          <a:xfrm>
            <a:off x="2591472" y="3795592"/>
            <a:ext cx="3828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10GE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8538B65-FD8C-8F47-8525-354F7A596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172" y="3502651"/>
            <a:ext cx="1169918" cy="712124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58D8FC-76FD-D44D-A1E8-37DC95C82008}"/>
              </a:ext>
            </a:extLst>
          </p:cNvPr>
          <p:cNvGrpSpPr/>
          <p:nvPr/>
        </p:nvGrpSpPr>
        <p:grpSpPr>
          <a:xfrm>
            <a:off x="3126196" y="3647796"/>
            <a:ext cx="994259" cy="438560"/>
            <a:chOff x="7476853" y="3058137"/>
            <a:chExt cx="1375806" cy="960820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B90D0586-3691-2F49-91BE-4A2195F4B96E}"/>
                </a:ext>
              </a:extLst>
            </p:cNvPr>
            <p:cNvSpPr/>
            <p:nvPr/>
          </p:nvSpPr>
          <p:spPr>
            <a:xfrm rot="10800000" flipH="1" flipV="1">
              <a:off x="8213128" y="3058137"/>
              <a:ext cx="639531" cy="428395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DAC</a:t>
              </a:r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D5C6CD95-3AAD-004A-9EFD-46D8EFA0A15C}"/>
                </a:ext>
              </a:extLst>
            </p:cNvPr>
            <p:cNvSpPr/>
            <p:nvPr/>
          </p:nvSpPr>
          <p:spPr>
            <a:xfrm rot="10800000" flipH="1" flipV="1">
              <a:off x="8213128" y="3596612"/>
              <a:ext cx="639531" cy="422342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US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ADC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4E90FCBF-BFF5-A044-97BC-76003EDB9A4A}"/>
                </a:ext>
              </a:extLst>
            </p:cNvPr>
            <p:cNvSpPr/>
            <p:nvPr/>
          </p:nvSpPr>
          <p:spPr>
            <a:xfrm rot="10800000" flipH="1" flipV="1">
              <a:off x="7476853" y="3058137"/>
              <a:ext cx="658244" cy="960820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Digital</a:t>
              </a:r>
            </a:p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Optics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F503B5E-1121-3641-B723-56C9D1EA476C}"/>
              </a:ext>
            </a:extLst>
          </p:cNvPr>
          <p:cNvGrpSpPr/>
          <p:nvPr/>
        </p:nvGrpSpPr>
        <p:grpSpPr>
          <a:xfrm>
            <a:off x="467767" y="3355269"/>
            <a:ext cx="420746" cy="1064056"/>
            <a:chOff x="2196916" y="1533329"/>
            <a:chExt cx="582207" cy="147238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63D382F-223C-2B45-AB30-950CCD4C8FEC}"/>
                </a:ext>
              </a:extLst>
            </p:cNvPr>
            <p:cNvSpPr txBox="1"/>
            <p:nvPr/>
          </p:nvSpPr>
          <p:spPr>
            <a:xfrm>
              <a:off x="2196916" y="1900251"/>
              <a:ext cx="582207" cy="255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Internet Data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9BBFF88-3703-704B-94F8-C6A9A7B49735}"/>
                </a:ext>
              </a:extLst>
            </p:cNvPr>
            <p:cNvGrpSpPr/>
            <p:nvPr/>
          </p:nvGrpSpPr>
          <p:grpSpPr>
            <a:xfrm>
              <a:off x="2293172" y="2029614"/>
              <a:ext cx="354621" cy="354621"/>
              <a:chOff x="2031663" y="1918632"/>
              <a:chExt cx="354621" cy="35462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F3E46D4-77C4-9743-A44F-D4DF96C43C2C}"/>
                  </a:ext>
                </a:extLst>
              </p:cNvPr>
              <p:cNvSpPr/>
              <p:nvPr/>
            </p:nvSpPr>
            <p:spPr>
              <a:xfrm>
                <a:off x="2031663" y="1918632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B497612-169D-AF42-BD0A-97C4F3701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7862" y="1997714"/>
                <a:ext cx="238434" cy="198882"/>
              </a:xfrm>
              <a:prstGeom prst="rect">
                <a:avLst/>
              </a:prstGeom>
            </p:spPr>
          </p:pic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4601DD0-4F4D-7C47-9A11-F8B02B12EE73}"/>
                </a:ext>
              </a:extLst>
            </p:cNvPr>
            <p:cNvSpPr txBox="1"/>
            <p:nvPr/>
          </p:nvSpPr>
          <p:spPr>
            <a:xfrm>
              <a:off x="2205614" y="2387262"/>
              <a:ext cx="529732" cy="127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Audio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09D750-1FBC-7D49-B94A-0C9A31E96EC4}"/>
                </a:ext>
              </a:extLst>
            </p:cNvPr>
            <p:cNvGrpSpPr/>
            <p:nvPr/>
          </p:nvGrpSpPr>
          <p:grpSpPr>
            <a:xfrm>
              <a:off x="2205614" y="2521959"/>
              <a:ext cx="529734" cy="483759"/>
              <a:chOff x="2205614" y="2521959"/>
              <a:chExt cx="529734" cy="483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B26D4B-F8E3-E44B-8089-9849E64DA63A}"/>
                  </a:ext>
                </a:extLst>
              </p:cNvPr>
              <p:cNvGrpSpPr/>
              <p:nvPr/>
            </p:nvGrpSpPr>
            <p:grpSpPr>
              <a:xfrm>
                <a:off x="2293171" y="2521959"/>
                <a:ext cx="354621" cy="354621"/>
                <a:chOff x="2049426" y="2447834"/>
                <a:chExt cx="354621" cy="354621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0D4A3AA-0046-AD41-8D14-8D538AD5C914}"/>
                    </a:ext>
                  </a:extLst>
                </p:cNvPr>
                <p:cNvSpPr/>
                <p:nvPr/>
              </p:nvSpPr>
              <p:spPr>
                <a:xfrm>
                  <a:off x="2049426" y="2447834"/>
                  <a:ext cx="354621" cy="354621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sz="16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63D8BFCC-AEAC-CA4A-A0DD-0A1A22E54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9213" y="2532765"/>
                  <a:ext cx="182032" cy="179903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66A90AB-A003-F14E-B3CB-ECA5EBCC8D24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Video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28F843E-6BE0-1643-B49B-1A63377DED8C}"/>
                </a:ext>
              </a:extLst>
            </p:cNvPr>
            <p:cNvGrpSpPr/>
            <p:nvPr/>
          </p:nvGrpSpPr>
          <p:grpSpPr>
            <a:xfrm>
              <a:off x="2293171" y="1533329"/>
              <a:ext cx="354621" cy="354621"/>
              <a:chOff x="2293171" y="1533329"/>
              <a:chExt cx="354621" cy="35462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2A6A535-DFB9-6A4C-9016-7D9961F2AF09}"/>
                  </a:ext>
                </a:extLst>
              </p:cNvPr>
              <p:cNvSpPr/>
              <p:nvPr/>
            </p:nvSpPr>
            <p:spPr>
              <a:xfrm>
                <a:off x="2293171" y="1533329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AE44500-7699-B840-9512-3D83C2142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5871" y="1596029"/>
                <a:ext cx="229221" cy="229221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B36CDE2-8646-4446-A5CB-9E148C838DF3}"/>
              </a:ext>
            </a:extLst>
          </p:cNvPr>
          <p:cNvGrpSpPr/>
          <p:nvPr/>
        </p:nvGrpSpPr>
        <p:grpSpPr>
          <a:xfrm>
            <a:off x="499934" y="3149452"/>
            <a:ext cx="4708292" cy="184669"/>
            <a:chOff x="2197100" y="1208689"/>
            <a:chExt cx="6515097" cy="255536"/>
          </a:xfrm>
        </p:grpSpPr>
        <p:sp>
          <p:nvSpPr>
            <p:cNvPr id="167" name="Left Bracket 166">
              <a:extLst>
                <a:ext uri="{FF2B5EF4-FFF2-40B4-BE49-F238E27FC236}">
                  <a16:creationId xmlns:a16="http://schemas.microsoft.com/office/drawing/2014/main" id="{2DCEA11B-B28A-0B4A-A99F-7D20B9F2C528}"/>
                </a:ext>
              </a:extLst>
            </p:cNvPr>
            <p:cNvSpPr/>
            <p:nvPr/>
          </p:nvSpPr>
          <p:spPr>
            <a:xfrm rot="5400000">
              <a:off x="7984371" y="717919"/>
              <a:ext cx="176220" cy="12794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45E1ABC-D0F9-0642-8318-8493F21C42B3}"/>
                </a:ext>
              </a:extLst>
            </p:cNvPr>
            <p:cNvSpPr txBox="1"/>
            <p:nvPr/>
          </p:nvSpPr>
          <p:spPr>
            <a:xfrm>
              <a:off x="7621368" y="1208693"/>
              <a:ext cx="902224" cy="2555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OUTSIDE PLANT &amp; PREM</a:t>
              </a:r>
            </a:p>
          </p:txBody>
        </p:sp>
        <p:sp>
          <p:nvSpPr>
            <p:cNvPr id="169" name="Left Bracket 168">
              <a:extLst>
                <a:ext uri="{FF2B5EF4-FFF2-40B4-BE49-F238E27FC236}">
                  <a16:creationId xmlns:a16="http://schemas.microsoft.com/office/drawing/2014/main" id="{94488E5D-A11B-6B40-BD93-28DA901A147D}"/>
                </a:ext>
              </a:extLst>
            </p:cNvPr>
            <p:cNvSpPr/>
            <p:nvPr/>
          </p:nvSpPr>
          <p:spPr>
            <a:xfrm rot="5400000">
              <a:off x="6057171" y="133098"/>
              <a:ext cx="176219" cy="244907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ED50561-5BEC-534A-925F-FED0D2AC4F36}"/>
                </a:ext>
              </a:extLst>
            </p:cNvPr>
            <p:cNvSpPr txBox="1"/>
            <p:nvPr/>
          </p:nvSpPr>
          <p:spPr>
            <a:xfrm>
              <a:off x="5528193" y="1208689"/>
              <a:ext cx="1234175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DIGITAL TRANSPORT</a:t>
              </a:r>
            </a:p>
          </p:txBody>
        </p:sp>
        <p:sp>
          <p:nvSpPr>
            <p:cNvPr id="171" name="Left Bracket 170">
              <a:extLst>
                <a:ext uri="{FF2B5EF4-FFF2-40B4-BE49-F238E27FC236}">
                  <a16:creationId xmlns:a16="http://schemas.microsoft.com/office/drawing/2014/main" id="{D48E3989-9F9C-F940-ACF1-FF71C8F444F4}"/>
                </a:ext>
              </a:extLst>
            </p:cNvPr>
            <p:cNvSpPr/>
            <p:nvPr/>
          </p:nvSpPr>
          <p:spPr>
            <a:xfrm rot="5400000">
              <a:off x="3446664" y="19959"/>
              <a:ext cx="176219" cy="2675348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207C69F-9ABC-1A4F-A6B8-F3E76BCAAF87}"/>
                </a:ext>
              </a:extLst>
            </p:cNvPr>
            <p:cNvSpPr txBox="1"/>
            <p:nvPr/>
          </p:nvSpPr>
          <p:spPr>
            <a:xfrm>
              <a:off x="3193672" y="1208690"/>
              <a:ext cx="682202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HEADEND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5122D81-AF65-244C-8FD6-875BB4B70C82}"/>
              </a:ext>
            </a:extLst>
          </p:cNvPr>
          <p:cNvGrpSpPr/>
          <p:nvPr/>
        </p:nvGrpSpPr>
        <p:grpSpPr>
          <a:xfrm>
            <a:off x="1028589" y="4248575"/>
            <a:ext cx="382825" cy="349600"/>
            <a:chOff x="2604121" y="3928950"/>
            <a:chExt cx="382825" cy="3496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7DE2B46-C055-794D-9097-D1D9CED5A768}"/>
                </a:ext>
              </a:extLst>
            </p:cNvPr>
            <p:cNvGrpSpPr/>
            <p:nvPr/>
          </p:nvGrpSpPr>
          <p:grpSpPr>
            <a:xfrm>
              <a:off x="2604121" y="3928950"/>
              <a:ext cx="382825" cy="349600"/>
              <a:chOff x="2205614" y="2521959"/>
              <a:chExt cx="529734" cy="483759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CC85832-48FC-A845-8FEB-83E05D4A7503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76238BB-5422-D347-8384-54F343783F03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QAM to IP</a:t>
                </a:r>
              </a:p>
            </p:txBody>
          </p:sp>
        </p:grp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0DC50900-39F8-C846-9FB4-B9E9603C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318DDE2-507B-2443-BFAF-0EFA89D61F38}"/>
              </a:ext>
            </a:extLst>
          </p:cNvPr>
          <p:cNvGrpSpPr/>
          <p:nvPr/>
        </p:nvGrpSpPr>
        <p:grpSpPr>
          <a:xfrm>
            <a:off x="1498792" y="4248575"/>
            <a:ext cx="382825" cy="441933"/>
            <a:chOff x="2604121" y="3928949"/>
            <a:chExt cx="382825" cy="44193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8359147-ED43-D04D-9017-E9FB99B239B3}"/>
                </a:ext>
              </a:extLst>
            </p:cNvPr>
            <p:cNvGrpSpPr/>
            <p:nvPr/>
          </p:nvGrpSpPr>
          <p:grpSpPr>
            <a:xfrm>
              <a:off x="2604121" y="3928949"/>
              <a:ext cx="382825" cy="441933"/>
              <a:chOff x="2205614" y="2521959"/>
              <a:chExt cx="529734" cy="611525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41BCCFE-51CF-4541-84DF-082A61AB58A7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5408F2F-75E5-3F4E-AE0C-EBFA4D4D73CE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255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Virtual CCAP</a:t>
                </a:r>
              </a:p>
            </p:txBody>
          </p:sp>
        </p:grp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530444B-5B52-F442-B596-5B8D40C4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1CD59E6-EEEF-1343-93F4-51CC59A3C32D}"/>
              </a:ext>
            </a:extLst>
          </p:cNvPr>
          <p:cNvGrpSpPr/>
          <p:nvPr/>
        </p:nvGrpSpPr>
        <p:grpSpPr>
          <a:xfrm>
            <a:off x="1182714" y="3426573"/>
            <a:ext cx="585109" cy="593440"/>
            <a:chOff x="2226824" y="1371004"/>
            <a:chExt cx="324788" cy="329412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38C5410-B83B-1A46-9050-AE361EDD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8064" y="1501678"/>
              <a:ext cx="198737" cy="198738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A6DAB4A-D672-A84A-9631-8623F4A6B76F}"/>
                </a:ext>
              </a:extLst>
            </p:cNvPr>
            <p:cNvSpPr txBox="1"/>
            <p:nvPr/>
          </p:nvSpPr>
          <p:spPr>
            <a:xfrm>
              <a:off x="2226824" y="1371004"/>
              <a:ext cx="324788" cy="102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Multi-Service</a:t>
              </a:r>
            </a:p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Router / Switch</a:t>
              </a:r>
            </a:p>
          </p:txBody>
        </p: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0012357-E9D3-8E4D-A736-2D8F6F43704E}"/>
              </a:ext>
            </a:extLst>
          </p:cNvPr>
          <p:cNvCxnSpPr>
            <a:cxnSpLocks/>
            <a:stCxn id="239" idx="0"/>
            <a:endCxn id="247" idx="2"/>
          </p:cNvCxnSpPr>
          <p:nvPr/>
        </p:nvCxnSpPr>
        <p:spPr>
          <a:xfrm flipV="1">
            <a:off x="1220002" y="4020013"/>
            <a:ext cx="234035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09A8C542-3066-BD49-B30D-DA81977FC216}"/>
              </a:ext>
            </a:extLst>
          </p:cNvPr>
          <p:cNvCxnSpPr>
            <a:cxnSpLocks/>
            <a:stCxn id="244" idx="0"/>
            <a:endCxn id="247" idx="2"/>
          </p:cNvCxnSpPr>
          <p:nvPr/>
        </p:nvCxnSpPr>
        <p:spPr>
          <a:xfrm flipH="1" flipV="1">
            <a:off x="1454037" y="4020013"/>
            <a:ext cx="236168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50D8C0-5546-C24D-B3B3-13F02848E4D3}"/>
              </a:ext>
            </a:extLst>
          </p:cNvPr>
          <p:cNvGrpSpPr/>
          <p:nvPr/>
        </p:nvGrpSpPr>
        <p:grpSpPr>
          <a:xfrm>
            <a:off x="1807374" y="3733983"/>
            <a:ext cx="718135" cy="329628"/>
            <a:chOff x="1824803" y="3847425"/>
            <a:chExt cx="693098" cy="318135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0DAB191C-DA1F-494D-9904-14FD32CB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3421" y="3847425"/>
              <a:ext cx="674204" cy="13484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2C6579FC-1BD0-0C40-8F53-2602926B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803" y="4031570"/>
              <a:ext cx="693098" cy="133990"/>
            </a:xfrm>
            <a:prstGeom prst="rect">
              <a:avLst/>
            </a:prstGeom>
          </p:spPr>
        </p:pic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9CC4DFAB-1E5A-464E-908E-9ED8C4A0BB2F}"/>
              </a:ext>
            </a:extLst>
          </p:cNvPr>
          <p:cNvCxnSpPr>
            <a:cxnSpLocks/>
            <a:stCxn id="247" idx="3"/>
            <a:endCxn id="251" idx="1"/>
          </p:cNvCxnSpPr>
          <p:nvPr/>
        </p:nvCxnSpPr>
        <p:spPr>
          <a:xfrm flipV="1">
            <a:off x="1633050" y="3803839"/>
            <a:ext cx="183253" cy="37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90554-CF20-7E49-855F-6A7D0E0B2B3C}"/>
              </a:ext>
            </a:extLst>
          </p:cNvPr>
          <p:cNvGrpSpPr/>
          <p:nvPr/>
        </p:nvGrpSpPr>
        <p:grpSpPr>
          <a:xfrm>
            <a:off x="4206091" y="3601758"/>
            <a:ext cx="1078107" cy="552139"/>
            <a:chOff x="4206091" y="3601758"/>
            <a:chExt cx="1078107" cy="55213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A6AAFE6-EA9B-CA4E-880A-684259648F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0F17A547-BAA8-C843-B955-26601EBE9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95304277-93F1-604A-AB64-41B9E72DD52D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709536B-9F8C-F54F-A5D1-80ABCC7269BE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12F277-5E3B-F244-982E-C47BEF5BFE90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DB7CBE0-04DF-8E44-A7C2-8B4E8CDA13C1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926055B-D85D-0C4B-88AD-FCF524367855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6C771C7-9F02-A741-9BFF-CA7C58373D88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FF0A53-E317-FE4A-91F8-8FF18C5B7F9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E0A7051-7B1D-554F-9F68-D89415384DA5}"/>
              </a:ext>
            </a:extLst>
          </p:cNvPr>
          <p:cNvGrpSpPr/>
          <p:nvPr/>
        </p:nvGrpSpPr>
        <p:grpSpPr>
          <a:xfrm>
            <a:off x="4122608" y="1748120"/>
            <a:ext cx="897509" cy="459648"/>
            <a:chOff x="4206091" y="3601758"/>
            <a:chExt cx="1078107" cy="552139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4A6B45-EF16-C848-92D2-5AD55BF78B63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0276F38D-0DD6-584F-B1C0-EED455C8C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4607CAA5-5BFC-5E44-BD50-A2376CE42105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0E7BFD0-D6FB-A146-AEAD-0058B1841864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10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EDB31E-578D-3B4D-ACB9-5BA00F68A253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1EEA732-590C-BC44-A690-9F90CD9A4812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D26E4EE-AB1B-7D4B-953D-D0410F1B53C4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D91F8AA-4D77-194B-8A83-E9D59034322E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8B09806-34A5-3742-A958-F5480A3DFF1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7905-ACC5-A341-8CF7-A18B95FB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02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245-2B82-414B-97A1-A37D188C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Application: Reducing Service Areas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C7E56-5449-6442-BDE5-A153BEAA474E}"/>
              </a:ext>
            </a:extLst>
          </p:cNvPr>
          <p:cNvSpPr txBox="1"/>
          <p:nvPr/>
        </p:nvSpPr>
        <p:spPr>
          <a:xfrm>
            <a:off x="2232126" y="2847966"/>
            <a:ext cx="568475" cy="26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sz="800" dirty="0"/>
              <a:t>RPD/RMD</a:t>
            </a:r>
          </a:p>
          <a:p>
            <a:pPr algn="l"/>
            <a:r>
              <a:rPr lang="en-US" sz="800" dirty="0"/>
              <a:t>Node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DD7F56-20CA-5144-A297-D1D5BA7C92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72" y="2462925"/>
            <a:ext cx="584099" cy="355538"/>
          </a:xfrm>
          <a:prstGeom prst="rect">
            <a:avLst/>
          </a:prstGeom>
          <a:noFill/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54D5441-3095-C744-A6C6-83FEBE99BA57}"/>
              </a:ext>
            </a:extLst>
          </p:cNvPr>
          <p:cNvGrpSpPr/>
          <p:nvPr/>
        </p:nvGrpSpPr>
        <p:grpSpPr>
          <a:xfrm>
            <a:off x="477807" y="2432255"/>
            <a:ext cx="742828" cy="631524"/>
            <a:chOff x="848903" y="1388863"/>
            <a:chExt cx="587668" cy="499613"/>
          </a:xfrm>
          <a:solidFill>
            <a:schemeClr val="bg1">
              <a:lumMod val="9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CAE596-8E23-3C4B-A87D-55091418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724" y="1388863"/>
              <a:ext cx="358027" cy="358029"/>
            </a:xfrm>
            <a:prstGeom prst="rect">
              <a:avLst/>
            </a:prstGeom>
            <a:grpFill/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C2E836-5ADC-084C-9F05-D86780822F9F}"/>
                </a:ext>
              </a:extLst>
            </p:cNvPr>
            <p:cNvSpPr txBox="1"/>
            <p:nvPr/>
          </p:nvSpPr>
          <p:spPr>
            <a:xfrm>
              <a:off x="848903" y="1784231"/>
              <a:ext cx="587668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Agg. Switch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B7B3504-EC78-0C44-B78D-58D27FE58859}"/>
              </a:ext>
            </a:extLst>
          </p:cNvPr>
          <p:cNvGrpSpPr/>
          <p:nvPr/>
        </p:nvGrpSpPr>
        <p:grpSpPr>
          <a:xfrm>
            <a:off x="1088785" y="2572679"/>
            <a:ext cx="677393" cy="190323"/>
            <a:chOff x="2514968" y="3752728"/>
            <a:chExt cx="535901" cy="150569"/>
          </a:xfrm>
          <a:solidFill>
            <a:schemeClr val="bg1">
              <a:lumMod val="95000"/>
            </a:schemeClr>
          </a:solidFill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651E39D-BCE5-9848-BDE7-F66B47EF07E0}"/>
                </a:ext>
              </a:extLst>
            </p:cNvPr>
            <p:cNvCxnSpPr>
              <a:cxnSpLocks/>
            </p:cNvCxnSpPr>
            <p:nvPr/>
          </p:nvCxnSpPr>
          <p:spPr>
            <a:xfrm>
              <a:off x="2522673" y="3752728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1C73387-176F-564D-8055-405CC14F1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968" y="3903297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F87F505-EEB6-494C-8980-293BF295573A}"/>
                </a:ext>
              </a:extLst>
            </p:cNvPr>
            <p:cNvSpPr txBox="1"/>
            <p:nvPr/>
          </p:nvSpPr>
          <p:spPr>
            <a:xfrm>
              <a:off x="2591472" y="3795592"/>
              <a:ext cx="382892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/>
                <a:t>10GE</a:t>
              </a:r>
            </a:p>
          </p:txBody>
        </p:sp>
      </p:grp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96385271-3A39-9E4A-9ABA-B79B65CBBD38}"/>
              </a:ext>
            </a:extLst>
          </p:cNvPr>
          <p:cNvCxnSpPr>
            <a:cxnSpLocks/>
            <a:stCxn id="130" idx="0"/>
          </p:cNvCxnSpPr>
          <p:nvPr/>
        </p:nvCxnSpPr>
        <p:spPr>
          <a:xfrm rot="5400000" flipH="1" flipV="1">
            <a:off x="5352171" y="1758924"/>
            <a:ext cx="145163" cy="951606"/>
          </a:xfrm>
          <a:prstGeom prst="bentConnector2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D0CB1AD1-0F7C-8E48-BEC3-0D5FD4FA03F7}"/>
              </a:ext>
            </a:extLst>
          </p:cNvPr>
          <p:cNvSpPr txBox="1"/>
          <p:nvPr/>
        </p:nvSpPr>
        <p:spPr>
          <a:xfrm>
            <a:off x="4709533" y="1105788"/>
            <a:ext cx="414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/>
              <a:t>N+0 | 32-64 Homes Passed | Supports FDX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5606ECF-9ED5-D64F-A658-4E3F94A03C31}"/>
              </a:ext>
            </a:extLst>
          </p:cNvPr>
          <p:cNvSpPr txBox="1"/>
          <p:nvPr/>
        </p:nvSpPr>
        <p:spPr>
          <a:xfrm>
            <a:off x="2935298" y="3266338"/>
            <a:ext cx="202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Single node becomes 10-20 nodes depending on density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6F58E591-FEA7-9A4B-92FA-8DE71AFAAF06}"/>
              </a:ext>
            </a:extLst>
          </p:cNvPr>
          <p:cNvGrpSpPr/>
          <p:nvPr/>
        </p:nvGrpSpPr>
        <p:grpSpPr>
          <a:xfrm>
            <a:off x="4541632" y="1643967"/>
            <a:ext cx="4391422" cy="1906007"/>
            <a:chOff x="3386266" y="2539823"/>
            <a:chExt cx="4139552" cy="179668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CC1859D-1750-4045-BB8B-E6C04A49DB4D}"/>
                </a:ext>
              </a:extLst>
            </p:cNvPr>
            <p:cNvGrpSpPr/>
            <p:nvPr/>
          </p:nvGrpSpPr>
          <p:grpSpPr>
            <a:xfrm>
              <a:off x="3386266" y="3165117"/>
              <a:ext cx="767906" cy="647184"/>
              <a:chOff x="40145" y="1388863"/>
              <a:chExt cx="587668" cy="495282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75FE9D9-87A3-9F48-A387-EAC449ADE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967" y="1388863"/>
                <a:ext cx="358027" cy="358029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34A7F-F4AF-9141-98D6-5AEB032125F1}"/>
                  </a:ext>
                </a:extLst>
              </p:cNvPr>
              <p:cNvSpPr txBox="1"/>
              <p:nvPr/>
            </p:nvSpPr>
            <p:spPr>
              <a:xfrm>
                <a:off x="40145" y="1784233"/>
                <a:ext cx="587668" cy="99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900" dirty="0"/>
                  <a:t>Agg. Switch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7643F6E-BA52-494E-ACD8-27A2664BFC19}"/>
                </a:ext>
              </a:extLst>
            </p:cNvPr>
            <p:cNvGrpSpPr/>
            <p:nvPr/>
          </p:nvGrpSpPr>
          <p:grpSpPr>
            <a:xfrm>
              <a:off x="4477075" y="2795268"/>
              <a:ext cx="316496" cy="1421770"/>
              <a:chOff x="4466302" y="3033660"/>
              <a:chExt cx="316496" cy="1421770"/>
            </a:xfrm>
          </p:grpSpPr>
          <p:sp>
            <p:nvSpPr>
              <p:cNvPr id="163" name="Trapezoid 162">
                <a:extLst>
                  <a:ext uri="{FF2B5EF4-FFF2-40B4-BE49-F238E27FC236}">
                    <a16:creationId xmlns:a16="http://schemas.microsoft.com/office/drawing/2014/main" id="{35E49334-4C39-7C46-8D53-71C1611B173F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CEDF8C5-FAAD-FD46-876A-746CAD5D983E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13A1894-AE49-D847-B698-1C62403DE6F4}"/>
                  </a:ext>
                </a:extLst>
              </p:cNvPr>
              <p:cNvSpPr txBox="1"/>
              <p:nvPr/>
            </p:nvSpPr>
            <p:spPr>
              <a:xfrm rot="5400000">
                <a:off x="4413605" y="333851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F4CDF62-9C80-BD43-971B-7CAC239F5DA3}"/>
                  </a:ext>
                </a:extLst>
              </p:cNvPr>
              <p:cNvSpPr txBox="1"/>
              <p:nvPr/>
            </p:nvSpPr>
            <p:spPr>
              <a:xfrm rot="5400000">
                <a:off x="4362230" y="396108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4E44461-11F8-F148-A992-E5EE31DBE372}"/>
                </a:ext>
              </a:extLst>
            </p:cNvPr>
            <p:cNvGrpSpPr/>
            <p:nvPr/>
          </p:nvGrpSpPr>
          <p:grpSpPr>
            <a:xfrm flipH="1">
              <a:off x="5201406" y="2795268"/>
              <a:ext cx="316496" cy="1421770"/>
              <a:chOff x="4466302" y="3033660"/>
              <a:chExt cx="316496" cy="1421770"/>
            </a:xfrm>
          </p:grpSpPr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5A39512E-9BB4-4B4C-AF77-95F385C48D9A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61">
                <a:extLst>
                  <a:ext uri="{FF2B5EF4-FFF2-40B4-BE49-F238E27FC236}">
                    <a16:creationId xmlns:a16="http://schemas.microsoft.com/office/drawing/2014/main" id="{13464010-CD72-1248-B279-9661EF6DF392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A7C228D-78B2-AB42-894E-1EBB280C278C}"/>
                  </a:ext>
                </a:extLst>
              </p:cNvPr>
              <p:cNvSpPr txBox="1"/>
              <p:nvPr/>
            </p:nvSpPr>
            <p:spPr>
              <a:xfrm rot="5400000">
                <a:off x="4362228" y="333851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137A273-959A-9543-ADEF-26A805739892}"/>
                  </a:ext>
                </a:extLst>
              </p:cNvPr>
              <p:cNvSpPr txBox="1"/>
              <p:nvPr/>
            </p:nvSpPr>
            <p:spPr>
              <a:xfrm rot="5400000">
                <a:off x="4413606" y="396108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</p:grp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EED3E16E-CC09-854D-9C26-81DA21A9A2BD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rot="16200000" flipH="1">
              <a:off x="4026564" y="3555956"/>
              <a:ext cx="221608" cy="734299"/>
            </a:xfrm>
            <a:prstGeom prst="bentConnector2">
              <a:avLst/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CCAE9711-136E-6A4C-A486-A8148A7B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4016161"/>
              <a:ext cx="526290" cy="320350"/>
            </a:xfrm>
            <a:prstGeom prst="rect">
              <a:avLst/>
            </a:prstGeom>
          </p:spPr>
        </p:pic>
        <p:cxnSp>
          <p:nvCxnSpPr>
            <p:cNvPr id="235" name="Elbow Connector 234">
              <a:extLst>
                <a:ext uri="{FF2B5EF4-FFF2-40B4-BE49-F238E27FC236}">
                  <a16:creationId xmlns:a16="http://schemas.microsoft.com/office/drawing/2014/main" id="{B5FF48F0-AD61-E740-85A2-97D399FBB565}"/>
                </a:ext>
              </a:extLst>
            </p:cNvPr>
            <p:cNvCxnSpPr>
              <a:cxnSpLocks/>
              <a:endCxn id="273" idx="1"/>
            </p:cNvCxnSpPr>
            <p:nvPr/>
          </p:nvCxnSpPr>
          <p:spPr>
            <a:xfrm flipV="1">
              <a:off x="5486612" y="2699998"/>
              <a:ext cx="709629" cy="538106"/>
            </a:xfrm>
            <a:prstGeom prst="bentConnector3">
              <a:avLst>
                <a:gd name="adj1" fmla="val 40404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Elbow Connector 253">
              <a:extLst>
                <a:ext uri="{FF2B5EF4-FFF2-40B4-BE49-F238E27FC236}">
                  <a16:creationId xmlns:a16="http://schemas.microsoft.com/office/drawing/2014/main" id="{23543DF1-2ED7-5943-82C4-CD5EB0029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613" y="2768094"/>
              <a:ext cx="709628" cy="882316"/>
            </a:xfrm>
            <a:prstGeom prst="bentConnector3">
              <a:avLst>
                <a:gd name="adj1" fmla="val 50001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Elbow Connector 258">
              <a:extLst>
                <a:ext uri="{FF2B5EF4-FFF2-40B4-BE49-F238E27FC236}">
                  <a16:creationId xmlns:a16="http://schemas.microsoft.com/office/drawing/2014/main" id="{A5AACBC8-0D55-2B46-9CF3-980DB134498E}"/>
                </a:ext>
              </a:extLst>
            </p:cNvPr>
            <p:cNvCxnSpPr>
              <a:cxnSpLocks/>
            </p:cNvCxnSpPr>
            <p:nvPr/>
          </p:nvCxnSpPr>
          <p:spPr>
            <a:xfrm>
              <a:off x="5496242" y="3888393"/>
              <a:ext cx="690368" cy="277412"/>
            </a:xfrm>
            <a:prstGeom prst="bentConnector3">
              <a:avLst>
                <a:gd name="adj1" fmla="val 61272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lbow Connector 248">
              <a:extLst>
                <a:ext uri="{FF2B5EF4-FFF2-40B4-BE49-F238E27FC236}">
                  <a16:creationId xmlns:a16="http://schemas.microsoft.com/office/drawing/2014/main" id="{16B15CD4-E7DC-6543-8504-81DD8104A633}"/>
                </a:ext>
              </a:extLst>
            </p:cNvPr>
            <p:cNvCxnSpPr>
              <a:cxnSpLocks/>
            </p:cNvCxnSpPr>
            <p:nvPr/>
          </p:nvCxnSpPr>
          <p:spPr>
            <a:xfrm>
              <a:off x="5486612" y="3345111"/>
              <a:ext cx="690369" cy="899983"/>
            </a:xfrm>
            <a:prstGeom prst="bentConnector3">
              <a:avLst>
                <a:gd name="adj1" fmla="val 40137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B660C27-C1A9-EA44-8466-589126D76C22}"/>
                </a:ext>
              </a:extLst>
            </p:cNvPr>
            <p:cNvSpPr txBox="1"/>
            <p:nvPr/>
          </p:nvSpPr>
          <p:spPr>
            <a:xfrm>
              <a:off x="6348632" y="3294606"/>
              <a:ext cx="771879" cy="26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RPD/RMD </a:t>
              </a:r>
              <a:br>
                <a:rPr lang="en-US" sz="900" dirty="0"/>
              </a:br>
              <a:r>
                <a:rPr lang="en-US" sz="900" dirty="0"/>
                <a:t>Nodes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0968CA11-EC2B-6A4B-A0FB-B68D02E08139}"/>
                </a:ext>
              </a:extLst>
            </p:cNvPr>
            <p:cNvCxnSpPr>
              <a:cxnSpLocks/>
              <a:stCxn id="162" idx="1"/>
              <a:endCxn id="171" idx="1"/>
            </p:cNvCxnSpPr>
            <p:nvPr/>
          </p:nvCxnSpPr>
          <p:spPr>
            <a:xfrm>
              <a:off x="4787969" y="3506153"/>
              <a:ext cx="419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0554CF43-2A33-3741-855D-15F58367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3647076"/>
              <a:ext cx="526290" cy="320350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2AF9885A-E294-D745-BFA0-7DC92E82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9528" y="3277992"/>
              <a:ext cx="526290" cy="320350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3D47324F-22CE-814A-A5A1-58DBCA56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2908908"/>
              <a:ext cx="526290" cy="320350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66C28EA8-9216-CD46-B7FE-63E85654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2539823"/>
              <a:ext cx="526290" cy="320350"/>
            </a:xfrm>
            <a:prstGeom prst="rect">
              <a:avLst/>
            </a:prstGeom>
          </p:spPr>
        </p:pic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16D5EAE0-6966-424C-8EBA-3EAED3069A8F}"/>
              </a:ext>
            </a:extLst>
          </p:cNvPr>
          <p:cNvSpPr txBox="1"/>
          <p:nvPr/>
        </p:nvSpPr>
        <p:spPr>
          <a:xfrm>
            <a:off x="5621353" y="3853714"/>
            <a:ext cx="219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Additional Services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442D93E-4544-5D4A-8C30-658F8F7C37C5}"/>
              </a:ext>
            </a:extLst>
          </p:cNvPr>
          <p:cNvGrpSpPr/>
          <p:nvPr/>
        </p:nvGrpSpPr>
        <p:grpSpPr>
          <a:xfrm>
            <a:off x="6528127" y="4257757"/>
            <a:ext cx="750286" cy="605824"/>
            <a:chOff x="7868843" y="2611735"/>
            <a:chExt cx="750286" cy="605824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E0B02132-B32D-E84F-AE25-C446DB371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8947" y="2611735"/>
              <a:ext cx="490079" cy="463152"/>
            </a:xfrm>
            <a:prstGeom prst="rect">
              <a:avLst/>
            </a:prstGeom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B15C225-DE67-7549-8A27-2EDB1F75ED02}"/>
                </a:ext>
              </a:extLst>
            </p:cNvPr>
            <p:cNvSpPr txBox="1"/>
            <p:nvPr/>
          </p:nvSpPr>
          <p:spPr>
            <a:xfrm>
              <a:off x="7868843" y="309444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Cell Backhaul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376BA6D-20D3-644B-B1AA-5E3BF78D53D7}"/>
              </a:ext>
            </a:extLst>
          </p:cNvPr>
          <p:cNvGrpSpPr/>
          <p:nvPr/>
        </p:nvGrpSpPr>
        <p:grpSpPr>
          <a:xfrm>
            <a:off x="5773418" y="4389155"/>
            <a:ext cx="750286" cy="459450"/>
            <a:chOff x="7831745" y="2066969"/>
            <a:chExt cx="750286" cy="459450"/>
          </a:xfrm>
        </p:grpSpPr>
        <p:pic>
          <p:nvPicPr>
            <p:cNvPr id="284" name="Picture 3">
              <a:extLst>
                <a:ext uri="{FF2B5EF4-FFF2-40B4-BE49-F238E27FC236}">
                  <a16:creationId xmlns:a16="http://schemas.microsoft.com/office/drawing/2014/main" id="{4909218D-86F4-A84A-837D-668C86243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grayscl/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547" b="10603"/>
            <a:stretch/>
          </p:blipFill>
          <p:spPr bwMode="auto">
            <a:xfrm>
              <a:off x="7868843" y="2066969"/>
              <a:ext cx="666670" cy="320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F343973-8C2D-4045-9FDC-41FE4AA82ED6}"/>
                </a:ext>
              </a:extLst>
            </p:cNvPr>
            <p:cNvSpPr txBox="1"/>
            <p:nvPr/>
          </p:nvSpPr>
          <p:spPr>
            <a:xfrm>
              <a:off x="7831745" y="240330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Business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EE2AFF9-4A11-FD43-AD83-8D39496CC746}"/>
              </a:ext>
            </a:extLst>
          </p:cNvPr>
          <p:cNvGrpSpPr/>
          <p:nvPr/>
        </p:nvGrpSpPr>
        <p:grpSpPr>
          <a:xfrm>
            <a:off x="7315222" y="4205205"/>
            <a:ext cx="449439" cy="643400"/>
            <a:chOff x="8284568" y="2665731"/>
            <a:chExt cx="449439" cy="64340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9AE47B7-F3D2-FD44-8D53-F86926483FAC}"/>
                </a:ext>
              </a:extLst>
            </p:cNvPr>
            <p:cNvGrpSpPr/>
            <p:nvPr/>
          </p:nvGrpSpPr>
          <p:grpSpPr>
            <a:xfrm>
              <a:off x="8371236" y="2665731"/>
              <a:ext cx="276107" cy="494144"/>
              <a:chOff x="6733700" y="2418080"/>
              <a:chExt cx="216075" cy="3867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AB5AB618-FEF4-8347-9FD4-B679E28E9813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9E36AE0-70C0-694F-9F68-19C247901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AEC2B542-9B11-1943-BBB1-21F911C4ACA7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516A975-A650-6B45-BE29-B0EBCA9C6ABF}"/>
                </a:ext>
              </a:extLst>
            </p:cNvPr>
            <p:cNvSpPr txBox="1"/>
            <p:nvPr/>
          </p:nvSpPr>
          <p:spPr>
            <a:xfrm>
              <a:off x="8284568" y="3186020"/>
              <a:ext cx="4494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5G</a:t>
              </a:r>
            </a:p>
          </p:txBody>
        </p:sp>
      </p:grpSp>
      <p:sp>
        <p:nvSpPr>
          <p:cNvPr id="5" name="Right Arrow 4">
            <a:extLst>
              <a:ext uri="{FF2B5EF4-FFF2-40B4-BE49-F238E27FC236}">
                <a16:creationId xmlns:a16="http://schemas.microsoft.com/office/drawing/2014/main" id="{304744A7-48A1-7244-A9BD-EC837F32A6C3}"/>
              </a:ext>
            </a:extLst>
          </p:cNvPr>
          <p:cNvSpPr/>
          <p:nvPr/>
        </p:nvSpPr>
        <p:spPr>
          <a:xfrm>
            <a:off x="3600843" y="2317979"/>
            <a:ext cx="981186" cy="681109"/>
          </a:xfrm>
          <a:prstGeom prst="rightArrow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A23036B-AC0F-0E4E-9EBB-53F559F4D4D8}"/>
              </a:ext>
            </a:extLst>
          </p:cNvPr>
          <p:cNvSpPr txBox="1"/>
          <p:nvPr/>
        </p:nvSpPr>
        <p:spPr>
          <a:xfrm>
            <a:off x="451061" y="1091565"/>
            <a:ext cx="302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250-500 Homes Passed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B5EAA3D-88D6-A64D-8097-1608F7AF37DE}"/>
              </a:ext>
            </a:extLst>
          </p:cNvPr>
          <p:cNvGrpSpPr/>
          <p:nvPr/>
        </p:nvGrpSpPr>
        <p:grpSpPr>
          <a:xfrm>
            <a:off x="2360880" y="2357661"/>
            <a:ext cx="1039102" cy="566741"/>
            <a:chOff x="6924719" y="3240929"/>
            <a:chExt cx="995842" cy="54314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8CF3FE1-A5A4-4C47-8BE1-ADB9D35EF6A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D6ABE00-73D7-D349-8B13-4479A855C98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E64D05A6-F0D8-5F47-98AB-4258448B09E4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8A29370-3851-134D-8403-E27BE5B4E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Elbow Connector 139">
                    <a:extLst>
                      <a:ext uri="{FF2B5EF4-FFF2-40B4-BE49-F238E27FC236}">
                        <a16:creationId xmlns:a16="http://schemas.microsoft.com/office/drawing/2014/main" id="{4A1753C5-0699-0143-806C-60352F1C1B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Elbow Connector 140">
                    <a:extLst>
                      <a:ext uri="{FF2B5EF4-FFF2-40B4-BE49-F238E27FC236}">
                        <a16:creationId xmlns:a16="http://schemas.microsoft.com/office/drawing/2014/main" id="{F83C3800-A4A2-1142-A387-573F2DEC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DC4679A0-A004-7846-B281-8E7B60560BB8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A99E153-ED30-E24F-B24B-9588244D5B0A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8D11C3E-31AF-5D49-AD84-39B3320E73C6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B6AFCE-85DC-FE42-B2CC-FC3BEC699B2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1B041A5-9B79-6542-BED5-8F58E33975D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6134A1-2BCA-DE45-917C-30100DE86B5D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5F077E5-379E-7741-912A-B8B1E77313F1}"/>
              </a:ext>
            </a:extLst>
          </p:cNvPr>
          <p:cNvGrpSpPr/>
          <p:nvPr/>
        </p:nvGrpSpPr>
        <p:grpSpPr>
          <a:xfrm rot="16200000">
            <a:off x="1552371" y="1689964"/>
            <a:ext cx="1039102" cy="566741"/>
            <a:chOff x="6924719" y="3240929"/>
            <a:chExt cx="995842" cy="5431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A6773A4-FF8B-1545-B611-607CC0B7D6F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BFE6130-520B-4049-91BE-DF71E9C9282C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236E63B0-6B37-BE44-A8C4-3179F99FF1B3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CA6279A9-5FD7-B644-92B4-112CAA504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Elbow Connector 152">
                    <a:extLst>
                      <a:ext uri="{FF2B5EF4-FFF2-40B4-BE49-F238E27FC236}">
                        <a16:creationId xmlns:a16="http://schemas.microsoft.com/office/drawing/2014/main" id="{CE290DB2-7556-4947-B46B-9B24DAD50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Elbow Connector 153">
                    <a:extLst>
                      <a:ext uri="{FF2B5EF4-FFF2-40B4-BE49-F238E27FC236}">
                        <a16:creationId xmlns:a16="http://schemas.microsoft.com/office/drawing/2014/main" id="{BB98E955-4EDF-FA4F-BA62-989AC82AF7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479D787A-8F30-F34E-AC56-3FF0D8E1D50D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39A677-C78E-B845-9BBD-08D202C9EF8B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82F937-4ED2-F64E-8F03-FFDA9C2680FD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D3A29A4-EE69-F447-ACAE-78FEF3606CBD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ECC9D17-42D7-4E42-8855-ACBD8B9BD361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7D43B52-0C67-984A-AC70-15E0CA5BAD2F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B9C7882-3BC4-B542-B499-44A2561F7E1B}"/>
              </a:ext>
            </a:extLst>
          </p:cNvPr>
          <p:cNvGrpSpPr/>
          <p:nvPr/>
        </p:nvGrpSpPr>
        <p:grpSpPr>
          <a:xfrm rot="5400000">
            <a:off x="1552371" y="3031266"/>
            <a:ext cx="1039102" cy="566741"/>
            <a:chOff x="6924719" y="3240929"/>
            <a:chExt cx="995842" cy="54314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0024EF-50D7-AF45-918B-B8AA206FC629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3152C30-79E0-1347-871C-8697619DDCC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B31D2F5D-AB75-944D-B4FB-CF1269A89097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E8353860-CCCB-EB4E-890E-30FF23BA49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Elbow Connector 177">
                    <a:extLst>
                      <a:ext uri="{FF2B5EF4-FFF2-40B4-BE49-F238E27FC236}">
                        <a16:creationId xmlns:a16="http://schemas.microsoft.com/office/drawing/2014/main" id="{6AB850E3-58D4-B746-B559-8723AC0FD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Elbow Connector 178">
                    <a:extLst>
                      <a:ext uri="{FF2B5EF4-FFF2-40B4-BE49-F238E27FC236}">
                        <a16:creationId xmlns:a16="http://schemas.microsoft.com/office/drawing/2014/main" id="{AA0B0C5F-28C8-114D-8941-1B9C38FEF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5E3423AB-C12D-5E4E-960B-905D18F6B11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C84EEC7-4CBB-5D42-B9A6-B84B22A41B4C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0497DCA-C443-AB41-B8BC-192EAE4BD339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F77B9CD-60F3-0541-932A-B42433CE5605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A35D0B7-9A9E-3747-B291-8F420496F2C3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AA9FC3-954E-554B-BC0E-1FB694C024B9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3F86-CCFD-1640-B61D-FC4CDAB0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637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31530"/>
            <a:ext cx="7404904" cy="1102519"/>
          </a:xfrm>
        </p:spPr>
        <p:txBody>
          <a:bodyPr/>
          <a:lstStyle/>
          <a:p>
            <a:r>
              <a:rPr lang="en-US" sz="4800" dirty="0"/>
              <a:t>UCrypt </a:t>
            </a:r>
            <a:r>
              <a:rPr lang="en-US" sz="4800" dirty="0" err="1"/>
              <a:t>PassPort</a:t>
            </a:r>
            <a:r>
              <a:rPr lang="en-US" sz="4800" dirty="0"/>
              <a:t> Gateway</a:t>
            </a:r>
            <a:br>
              <a:rPr lang="en-US" sz="4800" dirty="0"/>
            </a:br>
            <a:r>
              <a:rPr lang="en-US" sz="2800" dirty="0"/>
              <a:t>Accelerating Adoption of DAA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B1FE60D9-9AF5-9045-B0F6-0226D19FE34B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UCrypt RF R-PHY Gateways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396"/>
            <a:ext cx="4274449" cy="264193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i="1" dirty="0"/>
              <a:t>Providing a mux passthrough function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Enabling cable operators to maintain existing video encryption functionality on in-service edge QAMs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Alleviating the need to migrate encryption functionality to the CCAP video core during early stages of DAA transition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6BBFB-6720-1E4E-AAC0-62FA5C6D71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753" y="2634362"/>
            <a:ext cx="3105781" cy="1103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34702-BDD9-FE4F-91EB-9E9EF51EFC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08" y="1764498"/>
            <a:ext cx="2889270" cy="351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91111-1F56-5546-B9F7-72FA60CDA6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957" y="1437481"/>
            <a:ext cx="1647373" cy="2400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846C1-D4E2-9C48-B241-824C4F6CD6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85" y="2461489"/>
            <a:ext cx="1078496" cy="23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45B73-B3EF-EB4D-80EF-034B675C0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664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94512" y="-3096369"/>
            <a:ext cx="873407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UCrypt</a:t>
            </a:r>
            <a:r>
              <a:rPr lang="en-US" dirty="0"/>
              <a:t> RF R-PHY Gateway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114596" y="1160374"/>
            <a:ext cx="8747830" cy="967290"/>
            <a:chOff x="213257" y="3827209"/>
            <a:chExt cx="8747830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254443" y="4229191"/>
              <a:ext cx="8706644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213257" y="3827209"/>
              <a:ext cx="2029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443073A-97E3-B947-8D8A-EA613CE3B7CD}"/>
              </a:ext>
            </a:extLst>
          </p:cNvPr>
          <p:cNvSpPr txBox="1"/>
          <p:nvPr/>
        </p:nvSpPr>
        <p:spPr>
          <a:xfrm>
            <a:off x="525915" y="893588"/>
            <a:ext cx="7284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Applications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IP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DEPI Conversion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34B31-232D-4B4E-A953-F34A3EA48FDB}"/>
              </a:ext>
            </a:extLst>
          </p:cNvPr>
          <p:cNvGrpSpPr/>
          <p:nvPr/>
        </p:nvGrpSpPr>
        <p:grpSpPr>
          <a:xfrm>
            <a:off x="927452" y="1884411"/>
            <a:ext cx="7007532" cy="2713372"/>
            <a:chOff x="457199" y="1135236"/>
            <a:chExt cx="8229608" cy="31865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37D410-B8D6-D143-96C3-DA30D550091E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95FF538-B1C0-A749-B15A-A0BCAFFC8120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4939979-A99F-C543-A0AC-E1C64F62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2EC19D1-5FD4-3B4B-9307-D6B58851C87E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B00F9FD-BA1E-F543-81C7-B478C163A868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F6A45A7-3D7E-1441-BA06-168B0D65F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4A64B7-26DE-C349-9F1B-E38E51AC56B2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1ACC209-1289-FA4A-AF16-954EA8D9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30A316-86AB-DF4A-B410-05698C0699C3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Agg. Switch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13285A-BD16-0E4F-A336-FEAD397F905E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C4DC8F-5C28-D44C-B7E5-F70707EC38A9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E2E5802D-970C-EA43-A259-B4BB6D0C1C5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C9FDE7-6B5A-8248-AB0C-2D8369FFCAD3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2D7524-E050-2A48-AA8C-1C43CECC3344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2" name="Triangle 121">
                <a:extLst>
                  <a:ext uri="{FF2B5EF4-FFF2-40B4-BE49-F238E27FC236}">
                    <a16:creationId xmlns:a16="http://schemas.microsoft.com/office/drawing/2014/main" id="{792885D1-6FC7-3242-8815-E2D19395BDA4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3" name="Triangle 122">
                <a:extLst>
                  <a:ext uri="{FF2B5EF4-FFF2-40B4-BE49-F238E27FC236}">
                    <a16:creationId xmlns:a16="http://schemas.microsoft.com/office/drawing/2014/main" id="{62B003B6-38BE-F94E-A04E-AA0E8C3416E8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BF1C5A4-4122-1C4A-9683-BF16F88B33E9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BFCAA440-5745-6047-8727-FDF02BB09EC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651748A6-203E-1E44-ABFB-5BD3696C9F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5D89BD52-6131-BB45-9B56-5122EF796D45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id="{8C2BDF40-8BBC-834E-93B6-39493886E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8F0C3A5D-6E6F-6E4A-8B7B-B4EB8765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F9F71E5-5E09-7F4F-B888-8D1618DE8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9AAB3CF-010E-5F41-836C-23D465ABCD28}"/>
                </a:ext>
              </a:extLst>
            </p:cNvPr>
            <p:cNvCxnSpPr>
              <a:stCxn id="113" idx="3"/>
              <a:endCxn id="115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A86A04E8-AA3A-764A-828A-53A588E7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1FF3B8A-04E2-C74D-A284-3F6C630848C3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86620B57-0DFC-7A45-928A-F81359C9579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8EB091B-CB41-784D-A2BD-2A502506969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EBC808-69D9-D34A-B31C-6066916FA164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C906969-64D1-0445-8EFD-3A536F1B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1685D8-0783-AF4B-B586-65F640A5252A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4A28004-7F6A-CA42-9407-B9E44425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A8A2FF-A16F-634B-92C9-C5FA55C0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F8EE3E-130F-B547-B34F-4B17D3C5A1AD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B92CB6-08A6-424D-9B45-5F51DD3D741B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159063-AA76-4846-A290-E623D36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530EBC-39DF-6743-ADB6-0749B49E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ABEC6C1-5606-1A4A-9E29-9D0340549397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3034C3C-6AD1-1145-9BF6-D86A82E9E1B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E27634-74C4-F547-B1F3-385CB7FC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FC54D45-A13D-254A-806F-509285643292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8105F5-D99E-EC49-9AED-F99ED0BA66F6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DE5014-3404-1545-9A4C-94AC9D035B93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7EFE243-A5A9-C642-84C4-2F469AFA3CCF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4A5B326-D95A-4741-8F22-56C8410B6D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B2291B3-33A2-B240-BB1E-E922E3B7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054B74C-645A-1B41-A6EA-392B5400344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623C7B-D441-0243-B253-2699D0081E4E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B66378B-12B5-EA4B-A6A6-01C3A80C731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EC8453A-55CC-CC4E-9125-3A0A609C2E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AE7E65E-1126-A04E-8405-6D2314F5594B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DE1D931-EB42-6044-BD36-E504CC6ACE8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EFB6C71B-3110-B449-AEA8-AF3449F369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>
              <a:extLst>
                <a:ext uri="{FF2B5EF4-FFF2-40B4-BE49-F238E27FC236}">
                  <a16:creationId xmlns:a16="http://schemas.microsoft.com/office/drawing/2014/main" id="{FCE1DC5E-DBFD-D248-BF37-E3F278A7B7EF}"/>
                </a:ext>
              </a:extLst>
            </p:cNvPr>
            <p:cNvCxnSpPr>
              <a:cxnSpLocks/>
              <a:stCxn id="144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64FEAFC7-9FC5-D542-BDD7-B947A166C80C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53D382D-372F-9B4F-AD12-3403C669C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2C52BB7-5BEF-A34B-9172-1996F4A00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598BD-927A-F74A-8213-0638D502B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05D2FFE-41F8-D24C-9EFE-524EC0497339}"/>
                </a:ext>
              </a:extLst>
            </p:cNvPr>
            <p:cNvGrpSpPr/>
            <p:nvPr/>
          </p:nvGrpSpPr>
          <p:grpSpPr>
            <a:xfrm>
              <a:off x="496809" y="1135236"/>
              <a:ext cx="8125614" cy="167769"/>
              <a:chOff x="1555859" y="1105528"/>
              <a:chExt cx="6913647" cy="201304"/>
            </a:xfrm>
          </p:grpSpPr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BCC960EF-5E76-CB4A-99C6-85FF3DC6CAB8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4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F61BF57-92FB-5E47-AC89-9375374D3E7B}"/>
                  </a:ext>
                </a:extLst>
              </p:cNvPr>
              <p:cNvSpPr txBox="1"/>
              <p:nvPr/>
            </p:nvSpPr>
            <p:spPr>
              <a:xfrm>
                <a:off x="6490448" y="1105536"/>
                <a:ext cx="1143747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8ADBABF-1F8A-094B-8E6A-BB14CE15DDBF}"/>
                  </a:ext>
                </a:extLst>
              </p:cNvPr>
              <p:cNvSpPr/>
              <p:nvPr/>
            </p:nvSpPr>
            <p:spPr>
              <a:xfrm rot="5400000">
                <a:off x="4551748" y="267680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E4C48BD-6C13-2042-886F-5105B0512417}"/>
                  </a:ext>
                </a:extLst>
              </p:cNvPr>
              <p:cNvSpPr txBox="1"/>
              <p:nvPr/>
            </p:nvSpPr>
            <p:spPr>
              <a:xfrm>
                <a:off x="4141994" y="1105528"/>
                <a:ext cx="957495" cy="151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7E4F2BCE-14AE-0B48-8E7D-C19D4DF7FDE2}"/>
                  </a:ext>
                </a:extLst>
              </p:cNvPr>
              <p:cNvSpPr/>
              <p:nvPr/>
            </p:nvSpPr>
            <p:spPr>
              <a:xfrm rot="5400000">
                <a:off x="2502107" y="222595"/>
                <a:ext cx="137989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DB0D87B-A052-5942-B350-093CEC7BC3F8}"/>
                  </a:ext>
                </a:extLst>
              </p:cNvPr>
              <p:cNvSpPr txBox="1"/>
              <p:nvPr/>
            </p:nvSpPr>
            <p:spPr>
              <a:xfrm>
                <a:off x="2333151" y="1105536"/>
                <a:ext cx="475902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E087C72-7C90-B44E-A1E3-BFCAB36BD0E7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C0B1911-078D-8A44-B6E3-27EB887D019A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75" name="Picture 1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1B68E3D-C8F0-8243-86D7-FDF18A59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4818289-B707-E247-B467-44DD70822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A6AE101-DDB5-684C-BFA9-DDF1AEFC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7652326A-3211-BA40-AA65-2C3C8E98F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89F5A47-216F-1A41-8EC6-80DB414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3D1D61BD-CA07-7F4B-A6B6-42BDFB9B949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0E1F83C-B84D-9C4D-9416-B8CFD4DB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B4CA91D-85E2-D54E-897C-B2EA7957473D}"/>
                </a:ext>
              </a:extLst>
            </p:cNvPr>
            <p:cNvGrpSpPr/>
            <p:nvPr/>
          </p:nvGrpSpPr>
          <p:grpSpPr>
            <a:xfrm>
              <a:off x="2650208" y="3701897"/>
              <a:ext cx="496351" cy="619909"/>
              <a:chOff x="3391677" y="4128400"/>
              <a:chExt cx="545065" cy="68074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E6CB54-454C-ED40-89D6-780172DBDEEE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Core Video Network</a:t>
                </a: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0D021A9-6017-4549-8597-414E12B7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5D166AB-D74C-0A48-B503-612FD3DE9A75}"/>
                </a:ext>
              </a:extLst>
            </p:cNvPr>
            <p:cNvGrpSpPr/>
            <p:nvPr/>
          </p:nvGrpSpPr>
          <p:grpSpPr>
            <a:xfrm>
              <a:off x="2059415" y="3701897"/>
              <a:ext cx="496351" cy="525318"/>
              <a:chOff x="2600460" y="4128400"/>
              <a:chExt cx="545065" cy="57687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867B3204-901A-1243-AC3D-94CC152A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E273892-BB4C-F744-B788-C9A2252DDCB6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Edge QAMs</a:t>
                </a:r>
              </a:p>
            </p:txBody>
          </p:sp>
        </p:grp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6257CBB-7900-0C45-8A85-F0FB00B644AC}"/>
                </a:ext>
              </a:extLst>
            </p:cNvPr>
            <p:cNvCxnSpPr>
              <a:cxnSpLocks/>
              <a:stCxn id="184" idx="1"/>
              <a:endCxn id="186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F42CC75-6AD3-2541-A2DA-46DFDA646DF2}"/>
                </a:ext>
              </a:extLst>
            </p:cNvPr>
            <p:cNvCxnSpPr>
              <a:cxnSpLocks/>
              <a:stCxn id="186" idx="1"/>
              <a:endCxn id="181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27E44E2D-AE4B-9B43-B3DA-FB3536E2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" y="4092004"/>
              <a:ext cx="1485952" cy="216496"/>
            </a:xfrm>
            <a:prstGeom prst="rect">
              <a:avLst/>
            </a:prstGeom>
          </p:spPr>
        </p:pic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D0394154-6520-EF44-89D5-4EE5EA75BB93}"/>
                </a:ext>
              </a:extLst>
            </p:cNvPr>
            <p:cNvCxnSpPr>
              <a:cxnSpLocks/>
              <a:stCxn id="114" idx="2"/>
              <a:endCxn id="181" idx="0"/>
            </p:cNvCxnSpPr>
            <p:nvPr/>
          </p:nvCxnSpPr>
          <p:spPr>
            <a:xfrm flipH="1">
              <a:off x="1200174" y="338452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627E5B-878A-8341-A9EA-F3B07B96979D}"/>
                </a:ext>
              </a:extLst>
            </p:cNvPr>
            <p:cNvGrpSpPr/>
            <p:nvPr/>
          </p:nvGrpSpPr>
          <p:grpSpPr>
            <a:xfrm>
              <a:off x="7855615" y="2769546"/>
              <a:ext cx="831192" cy="453341"/>
              <a:chOff x="6924714" y="3240929"/>
              <a:chExt cx="995847" cy="543146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8DB195-3E3D-6446-BF76-C467E140C10C}"/>
                  </a:ext>
                </a:extLst>
              </p:cNvPr>
              <p:cNvGrpSpPr/>
              <p:nvPr/>
            </p:nvGrpSpPr>
            <p:grpSpPr>
              <a:xfrm>
                <a:off x="6924714" y="3309693"/>
                <a:ext cx="994986" cy="398565"/>
                <a:chOff x="6924714" y="3309693"/>
                <a:chExt cx="994986" cy="39856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5158ECD-88BF-E548-A071-5333FDC31E8F}"/>
                    </a:ext>
                  </a:extLst>
                </p:cNvPr>
                <p:cNvGrpSpPr/>
                <p:nvPr/>
              </p:nvGrpSpPr>
              <p:grpSpPr>
                <a:xfrm>
                  <a:off x="6924714" y="3309693"/>
                  <a:ext cx="994986" cy="398565"/>
                  <a:chOff x="7808005" y="2573990"/>
                  <a:chExt cx="754875" cy="287468"/>
                </a:xfrm>
                <a:no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4DA15A9-D7BE-2146-8A32-86C203975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F30FEA30-8FF3-2F4A-8B43-E02B107D3D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Elbow Connector 202">
                      <a:extLst>
                        <a:ext uri="{FF2B5EF4-FFF2-40B4-BE49-F238E27FC236}">
                          <a16:creationId xmlns:a16="http://schemas.microsoft.com/office/drawing/2014/main" id="{4758A56D-5330-C243-9E99-43B662EC1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Elbow Connector 203">
                      <a:extLst>
                        <a:ext uri="{FF2B5EF4-FFF2-40B4-BE49-F238E27FC236}">
                          <a16:creationId xmlns:a16="http://schemas.microsoft.com/office/drawing/2014/main" id="{48C1C89C-4E54-A540-AB6B-26E898051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CCA71AE0-4E12-7145-8F4A-56F0C32A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86280" y="2663041"/>
                    <a:ext cx="376600" cy="9370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EF594F2-81FE-5C45-8339-FE30A9D52E4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FAD476-FD6A-264B-91E1-173A18524D50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B8E43D0-2D33-DB42-9D9A-03A6B00C655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DF85350-6745-204D-97E0-9208FE7F5EEA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64827D9-3A16-A34E-BC94-605A745B0668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DA33DC4-DF28-0D4F-9D26-827025CBD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2DBFF-78B5-A045-BC32-CE39F1386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14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7342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 – </a:t>
            </a:r>
            <a:r>
              <a:rPr lang="en-US" dirty="0" err="1"/>
              <a:t>UCrypt</a:t>
            </a:r>
            <a:r>
              <a:rPr lang="en-US" dirty="0"/>
              <a:t> Mux-</a:t>
            </a:r>
            <a:r>
              <a:rPr lang="en-US" dirty="0" err="1"/>
              <a:t>Passthrough</a:t>
            </a:r>
            <a:r>
              <a:rPr lang="en-US" dirty="0"/>
              <a:t> Q2IP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8" y="935807"/>
            <a:ext cx="5037143" cy="365841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60 &amp; 78 QAM models available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Conversion of entire QAM content to IP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Including private PIDs and other non-video related PIDs and packets</a:t>
            </a:r>
            <a:endParaRPr lang="en-US" sz="14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Individually agile tuners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Optional 1/10Gbps SFP interface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Redundant AC or DC power supply option</a:t>
            </a:r>
            <a:endParaRPr lang="en-US" sz="10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Enterprise-grade features and robustness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SNMP- and Telemetry-based monitoring support, advanced access controls and security, available API-based configuration</a:t>
            </a:r>
            <a:r>
              <a:rPr lang="en-US" sz="1400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538" y="3174047"/>
            <a:ext cx="2391317" cy="473714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</a:rPr>
              <a:t>Mux-</a:t>
            </a:r>
            <a:r>
              <a:rPr lang="en-US" sz="1200" b="1" dirty="0" err="1">
                <a:solidFill>
                  <a:schemeClr val="accent1"/>
                </a:solidFill>
              </a:rPr>
              <a:t>Passthrough</a:t>
            </a:r>
            <a:r>
              <a:rPr lang="en-US" sz="1200" b="1" dirty="0">
                <a:solidFill>
                  <a:schemeClr val="accent1"/>
                </a:solidFill>
              </a:rPr>
              <a:t> Q2IP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F35D61-8D68-E74E-B4FE-61CD51C3E1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82" y="1362581"/>
            <a:ext cx="2569029" cy="912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842B4-40C0-6B47-BB7E-196049AAC6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28" y="2261621"/>
            <a:ext cx="2296536" cy="8277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49F38-53C4-9440-9722-9D32FE0C6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3601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UCrypt</a:t>
            </a:r>
            <a:r>
              <a:rPr lang="en-US" dirty="0"/>
              <a:t> </a:t>
            </a:r>
            <a:r>
              <a:rPr lang="en-US" dirty="0" err="1"/>
              <a:t>PassPort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947651"/>
            <a:ext cx="8201025" cy="213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Total capacity of up to 320 processed QAMs in 1RU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Modular design can be purchased and populated with 1 to 4 </a:t>
            </a:r>
            <a:r>
              <a:rPr lang="en-US" dirty="0" err="1"/>
              <a:t>demod</a:t>
            </a:r>
            <a:r>
              <a:rPr lang="en-US" dirty="0"/>
              <a:t> cards per 1RU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Supports multiple selectable operating modes to accommodate various broadcast and narrowcast architectures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Redundant AC/DC power supplies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D6C934-C8F0-3648-BF9F-F328DFA8943D}"/>
              </a:ext>
            </a:extLst>
          </p:cNvPr>
          <p:cNvGrpSpPr/>
          <p:nvPr/>
        </p:nvGrpSpPr>
        <p:grpSpPr>
          <a:xfrm>
            <a:off x="1469894" y="2993062"/>
            <a:ext cx="6204212" cy="1726190"/>
            <a:chOff x="1181780" y="2993062"/>
            <a:chExt cx="6751864" cy="1878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5EE196-44DE-C24E-81BC-77EB6383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780" y="2993062"/>
              <a:ext cx="6751864" cy="788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9AC2FE-AE72-A146-BA0F-D6543A6C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114" y="3992375"/>
              <a:ext cx="6277429" cy="879249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91A4A-0AB1-5D46-AB58-B7EB33DA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99466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UCrypt</a:t>
            </a:r>
            <a:r>
              <a:rPr lang="en-US" dirty="0"/>
              <a:t> </a:t>
            </a:r>
            <a:r>
              <a:rPr lang="en-US" dirty="0" err="1"/>
              <a:t>PassPort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947651"/>
            <a:ext cx="8201025" cy="293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 err="1">
                <a:solidFill>
                  <a:srgbClr val="27AAE1"/>
                </a:solidFill>
              </a:rPr>
              <a:t>Demod</a:t>
            </a:r>
            <a:r>
              <a:rPr lang="en-US" sz="2000" b="1" dirty="0">
                <a:solidFill>
                  <a:srgbClr val="27AAE1"/>
                </a:solidFill>
              </a:rPr>
              <a:t> Card Features &amp; Specifications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Tune, demodulate and convert up to 80 QAMs on a single card 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Broadcast-80 mode: single RF input, up to 80 QAMs processed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Broadcast-40 mode: 2 RF inputs, up to 40 QAMs processed each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Narrowcast mode: Up to 5 RF inputs of up to 16 QAMs each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Support for tuning QAM Annex A, B &amp; C based carriers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2 x 10 </a:t>
            </a:r>
            <a:r>
              <a:rPr lang="en-US" sz="1600" dirty="0" err="1"/>
              <a:t>Gbps</a:t>
            </a:r>
            <a:r>
              <a:rPr lang="en-US" sz="1600" dirty="0"/>
              <a:t> SFP-based IP output ports per card (for output and management)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A92DA-95D7-A84D-B080-35304D58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3"/>
          <a:stretch/>
        </p:blipFill>
        <p:spPr>
          <a:xfrm>
            <a:off x="1825944" y="3708863"/>
            <a:ext cx="5463535" cy="716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82B99-D6A2-FF4A-9413-4F2CA7D90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8018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UCrypt</a:t>
            </a:r>
            <a:r>
              <a:rPr lang="en-US" dirty="0"/>
              <a:t> </a:t>
            </a:r>
            <a:r>
              <a:rPr lang="en-US" dirty="0" err="1"/>
              <a:t>PassPort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947650"/>
            <a:ext cx="8201025" cy="377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>
                <a:solidFill>
                  <a:srgbClr val="27AAE1"/>
                </a:solidFill>
              </a:rPr>
              <a:t>Redundancy Support</a:t>
            </a:r>
          </a:p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 err="1"/>
              <a:t>D</a:t>
            </a:r>
            <a:r>
              <a:rPr lang="en-US" sz="1800" b="1" dirty="0" err="1"/>
              <a:t>emod</a:t>
            </a:r>
            <a:r>
              <a:rPr lang="en-US" sz="1800" b="1" dirty="0"/>
              <a:t> cards operate completely independently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Each card can be configured, managed and monitored as a separate entity (with unique management IP address and UI/API instance)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can be managed via cloud-based element manager application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are hot-swappable and one card being removed or going down has no effect on other cards</a:t>
            </a:r>
          </a:p>
          <a:p>
            <a:pPr marL="117475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/>
              <a:t>No shared common resources or points of failure</a:t>
            </a:r>
          </a:p>
          <a:p>
            <a:pPr marL="346075" indent="-2889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Only </a:t>
            </a:r>
            <a:r>
              <a:rPr lang="en-US" sz="1600" i="1" dirty="0"/>
              <a:t>shared</a:t>
            </a:r>
            <a:r>
              <a:rPr lang="en-US" sz="1600" dirty="0"/>
              <a:t> operational component within chassis is a passive power distribution backplane</a:t>
            </a:r>
            <a:endParaRPr lang="en-US" sz="1600" dirty="0">
              <a:solidFill>
                <a:srgbClr val="FF0000"/>
              </a:solidFill>
            </a:endParaRPr>
          </a:p>
          <a:p>
            <a:pPr indent="-285750">
              <a:spcBef>
                <a:spcPts val="1000"/>
              </a:spcBef>
              <a:buClr>
                <a:schemeClr val="accent6"/>
              </a:buClr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3FBC6-D054-4044-844B-421DC342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98282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UCrypt</a:t>
            </a:r>
            <a:r>
              <a:rPr lang="en-US" dirty="0"/>
              <a:t> </a:t>
            </a:r>
            <a:r>
              <a:rPr lang="en-US" dirty="0" err="1"/>
              <a:t>PassPort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1" y="3940712"/>
            <a:ext cx="2463042" cy="299248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EC661D-FA56-F042-B220-FBE71EFD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Accelerates DAA Deployments</a:t>
            </a:r>
            <a:r>
              <a:rPr lang="en-US" sz="1600" dirty="0"/>
              <a:t> – Reduces DAA deployment complexity by alleviating the need to re-configure all video </a:t>
            </a:r>
            <a:r>
              <a:rPr lang="en-US" sz="1600" dirty="0" err="1"/>
              <a:t>muxes</a:t>
            </a:r>
            <a:r>
              <a:rPr lang="en-US" sz="1600" dirty="0"/>
              <a:t> and parameters in the CCAP video core and integrate the CCAP video core into back-office systems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Delivers Cost Efficiencies</a:t>
            </a:r>
            <a:r>
              <a:rPr lang="en-US" sz="1600" dirty="0"/>
              <a:t> – Modular design enables MSOs to align resources and product capabilities with real-world demand and to upgrade on a pay-as-you-grow model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Improves Operational Efficiency</a:t>
            </a:r>
            <a:r>
              <a:rPr lang="en-US" sz="1600" dirty="0"/>
              <a:t> – Support for a wide variety of broadcast and narrowcast operating modes allows for maximizing the efficiency of the equipment’s capacity according to the video lineup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A521-D5D0-5844-A5ED-547ED8B97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B939D-8A52-F546-8A19-5EC382A3CA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3" y="3535143"/>
            <a:ext cx="1647373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56B3-C5EC-4947-96A8-5956F210B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931530"/>
            <a:ext cx="6514381" cy="1102519"/>
          </a:xfrm>
        </p:spPr>
        <p:txBody>
          <a:bodyPr/>
          <a:lstStyle/>
          <a:p>
            <a:r>
              <a:rPr lang="en-US" dirty="0"/>
              <a:t>DISTRIBUTED ACCESS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5737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Saves Rack Space</a:t>
            </a:r>
            <a:r>
              <a:rPr lang="en-US" sz="1600" dirty="0"/>
              <a:t> – Industry-leading density of up to 320 QAMs in a single rack unit enable MSOs to conserve precious headend real estate and reduce power consumption</a:t>
            </a:r>
          </a:p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Loosens Proprietary Constraints</a:t>
            </a:r>
            <a:r>
              <a:rPr lang="en-US" sz="1600" dirty="0"/>
              <a:t> – Platform’s agnostic nature expands universe of potential equipment suppliers by freeing up MSOs to deploy equipment from any CCAP provider, without fear of encountering encryption/decryption compatibility issues with the installed base of set-top boxes (STBs) and other subscriber equipment</a:t>
            </a:r>
          </a:p>
          <a:p>
            <a:pPr marL="26289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Provides Peace of Mind</a:t>
            </a:r>
            <a:r>
              <a:rPr lang="en-US" sz="1600" dirty="0"/>
              <a:t> – Advanced redundancy support provides MSOs with the confidence that critical services will operate without disruption, </a:t>
            </a:r>
            <a:br>
              <a:rPr lang="en-US" sz="1600" dirty="0"/>
            </a:br>
            <a:r>
              <a:rPr lang="en-US" sz="1600" dirty="0"/>
              <a:t>even in the case of hardware failure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UCrypt</a:t>
            </a:r>
            <a:r>
              <a:rPr lang="en-US" dirty="0"/>
              <a:t> </a:t>
            </a:r>
            <a:r>
              <a:rPr lang="en-US" dirty="0" err="1"/>
              <a:t>PassPort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1" y="3940712"/>
            <a:ext cx="2463042" cy="2992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AB9-EE1A-FF4B-97C0-D831B3EAC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82269B-809D-344C-9567-413C9007FF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3" y="3535143"/>
            <a:ext cx="1647373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</p:spPr>
        <p:txBody>
          <a:bodyPr>
            <a:normAutofit/>
          </a:bodyPr>
          <a:lstStyle/>
          <a:p>
            <a:r>
              <a:rPr lang="en-US" dirty="0"/>
              <a:t>Key Application: QAM Mux to IP Conversion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534389-BC08-544B-BB4E-696A6C171EAD}"/>
              </a:ext>
            </a:extLst>
          </p:cNvPr>
          <p:cNvSpPr/>
          <p:nvPr/>
        </p:nvSpPr>
        <p:spPr>
          <a:xfrm>
            <a:off x="457200" y="934561"/>
            <a:ext cx="455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Gateway to CCAP Video Core</a:t>
            </a:r>
            <a:endParaRPr lang="en-US" b="1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6F3135D-83D1-3B4E-8168-F0F7A0281A91}"/>
              </a:ext>
            </a:extLst>
          </p:cNvPr>
          <p:cNvGrpSpPr/>
          <p:nvPr/>
        </p:nvGrpSpPr>
        <p:grpSpPr>
          <a:xfrm>
            <a:off x="491924" y="1493051"/>
            <a:ext cx="7429717" cy="167770"/>
            <a:chOff x="1551702" y="1105528"/>
            <a:chExt cx="6111925" cy="201304"/>
          </a:xfrm>
        </p:grpSpPr>
        <p:sp>
          <p:nvSpPr>
            <p:cNvPr id="147" name="Left Bracket 146">
              <a:extLst>
                <a:ext uri="{FF2B5EF4-FFF2-40B4-BE49-F238E27FC236}">
                  <a16:creationId xmlns:a16="http://schemas.microsoft.com/office/drawing/2014/main" id="{D1F4C46D-A6BB-0941-9493-098D74A2B98F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F8F3057-70E9-2F4F-B817-A0CA4E1E794E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07" name="Left Bracket 206">
              <a:extLst>
                <a:ext uri="{FF2B5EF4-FFF2-40B4-BE49-F238E27FC236}">
                  <a16:creationId xmlns:a16="http://schemas.microsoft.com/office/drawing/2014/main" id="{3717A2E2-F638-E943-88C1-9EBAE65F3918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6663F40-61FC-9F4D-8486-2D60DF3076E3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83" name="Left Bracket 282">
              <a:extLst>
                <a:ext uri="{FF2B5EF4-FFF2-40B4-BE49-F238E27FC236}">
                  <a16:creationId xmlns:a16="http://schemas.microsoft.com/office/drawing/2014/main" id="{5E4C426B-E077-5743-A19A-B9862E838323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6E076CA-869A-5B42-A18D-E2D5DC3926BF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85" name="Picture 284">
            <a:extLst>
              <a:ext uri="{FF2B5EF4-FFF2-40B4-BE49-F238E27FC236}">
                <a16:creationId xmlns:a16="http://schemas.microsoft.com/office/drawing/2014/main" id="{CC6F5A45-0DE7-6849-AC93-86A0746E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3" y="3082899"/>
            <a:ext cx="1165749" cy="233150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380BAEB-6F1E-A04B-A477-D8F79812FDA4}"/>
              </a:ext>
            </a:extLst>
          </p:cNvPr>
          <p:cNvGrpSpPr/>
          <p:nvPr/>
        </p:nvGrpSpPr>
        <p:grpSpPr>
          <a:xfrm>
            <a:off x="648420" y="1842602"/>
            <a:ext cx="496351" cy="619909"/>
            <a:chOff x="3391677" y="4128400"/>
            <a:chExt cx="545065" cy="680749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696DEB61-DA2B-A44F-AFE1-924E17ABF5C0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0D33F09E-8172-F942-AB14-1EB795EB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A8A9851-3DFF-C54A-B46E-5168E9888E1F}"/>
              </a:ext>
            </a:extLst>
          </p:cNvPr>
          <p:cNvGrpSpPr/>
          <p:nvPr/>
        </p:nvGrpSpPr>
        <p:grpSpPr>
          <a:xfrm>
            <a:off x="1430132" y="1842602"/>
            <a:ext cx="496351" cy="525318"/>
            <a:chOff x="2600460" y="4128400"/>
            <a:chExt cx="545065" cy="576875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BFCE9B04-A90B-CE4E-B84F-97ABC11A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5593777-9A97-A84B-A7BE-DB0A944C258F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DAF5ADE7-D0B5-A346-9CB9-6F393F128DDB}"/>
              </a:ext>
            </a:extLst>
          </p:cNvPr>
          <p:cNvCxnSpPr>
            <a:cxnSpLocks/>
          </p:cNvCxnSpPr>
          <p:nvPr/>
        </p:nvCxnSpPr>
        <p:spPr>
          <a:xfrm>
            <a:off x="1678308" y="2367920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3" name="Picture 292">
            <a:extLst>
              <a:ext uri="{FF2B5EF4-FFF2-40B4-BE49-F238E27FC236}">
                <a16:creationId xmlns:a16="http://schemas.microsoft.com/office/drawing/2014/main" id="{9D538162-1348-6949-82D2-9C1442424E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95" y="3394528"/>
            <a:ext cx="1255224" cy="182880"/>
          </a:xfrm>
          <a:prstGeom prst="rect">
            <a:avLst/>
          </a:prstGeom>
        </p:spPr>
      </p:pic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4DB38B3-60EF-0F4A-BF22-236FEDDD2681}"/>
              </a:ext>
            </a:extLst>
          </p:cNvPr>
          <p:cNvGrpSpPr/>
          <p:nvPr/>
        </p:nvGrpSpPr>
        <p:grpSpPr>
          <a:xfrm>
            <a:off x="2857651" y="3003987"/>
            <a:ext cx="496351" cy="511328"/>
            <a:chOff x="960176" y="2873198"/>
            <a:chExt cx="496351" cy="511328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345428B-7F73-D74F-B96F-7F70B3197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DCDED5D9-83F7-B143-9F58-F7563D828398}"/>
                </a:ext>
              </a:extLst>
            </p:cNvPr>
            <p:cNvSpPr txBox="1"/>
            <p:nvPr/>
          </p:nvSpPr>
          <p:spPr>
            <a:xfrm>
              <a:off x="960176" y="3289935"/>
              <a:ext cx="496351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09FFFF4-8A21-3E45-9419-41C48D030CD0}"/>
              </a:ext>
            </a:extLst>
          </p:cNvPr>
          <p:cNvGrpSpPr/>
          <p:nvPr/>
        </p:nvGrpSpPr>
        <p:grpSpPr>
          <a:xfrm>
            <a:off x="4032361" y="2464479"/>
            <a:ext cx="1720413" cy="1000388"/>
            <a:chOff x="4645960" y="2292101"/>
            <a:chExt cx="1720413" cy="1000388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16879B8D-F09E-C341-8AD8-508AF65B5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7FBC376-FCC2-6741-BCFA-ABC638D2E2F2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F4D589E-D56B-1345-9BD3-5E3E3939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59B9514-0057-C64B-8124-E1FA1D40445F}"/>
              </a:ext>
            </a:extLst>
          </p:cNvPr>
          <p:cNvCxnSpPr>
            <a:cxnSpLocks/>
            <a:stCxn id="290" idx="1"/>
            <a:endCxn id="288" idx="3"/>
          </p:cNvCxnSpPr>
          <p:nvPr/>
        </p:nvCxnSpPr>
        <p:spPr>
          <a:xfrm flipH="1">
            <a:off x="1091648" y="2037655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81ED58B0-E2AC-7547-AC5B-8B93CFC47851}"/>
              </a:ext>
            </a:extLst>
          </p:cNvPr>
          <p:cNvCxnSpPr>
            <a:cxnSpLocks/>
            <a:stCxn id="295" idx="1"/>
            <a:endCxn id="285" idx="3"/>
          </p:cNvCxnSpPr>
          <p:nvPr/>
        </p:nvCxnSpPr>
        <p:spPr>
          <a:xfrm flipH="1">
            <a:off x="2261182" y="3199041"/>
            <a:ext cx="649591" cy="433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>
            <a:extLst>
              <a:ext uri="{FF2B5EF4-FFF2-40B4-BE49-F238E27FC236}">
                <a16:creationId xmlns:a16="http://schemas.microsoft.com/office/drawing/2014/main" id="{067C4F75-3989-5B40-A247-CAB01DAF98B5}"/>
              </a:ext>
            </a:extLst>
          </p:cNvPr>
          <p:cNvCxnSpPr>
            <a:cxnSpLocks/>
          </p:cNvCxnSpPr>
          <p:nvPr/>
        </p:nvCxnSpPr>
        <p:spPr>
          <a:xfrm flipV="1">
            <a:off x="5760957" y="2349090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>
            <a:extLst>
              <a:ext uri="{FF2B5EF4-FFF2-40B4-BE49-F238E27FC236}">
                <a16:creationId xmlns:a16="http://schemas.microsoft.com/office/drawing/2014/main" id="{551B1210-2AA9-3946-8DC7-A10F418CC470}"/>
              </a:ext>
            </a:extLst>
          </p:cNvPr>
          <p:cNvCxnSpPr>
            <a:cxnSpLocks/>
          </p:cNvCxnSpPr>
          <p:nvPr/>
        </p:nvCxnSpPr>
        <p:spPr>
          <a:xfrm>
            <a:off x="5752774" y="3304162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AB39668C-795B-F548-AA2C-093627A4B87B}"/>
              </a:ext>
            </a:extLst>
          </p:cNvPr>
          <p:cNvCxnSpPr>
            <a:cxnSpLocks/>
          </p:cNvCxnSpPr>
          <p:nvPr/>
        </p:nvCxnSpPr>
        <p:spPr>
          <a:xfrm flipH="1">
            <a:off x="5752774" y="3137151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B69DE579-B020-C24B-9EB6-2DC5C70F5BCF}"/>
              </a:ext>
            </a:extLst>
          </p:cNvPr>
          <p:cNvSpPr txBox="1"/>
          <p:nvPr/>
        </p:nvSpPr>
        <p:spPr>
          <a:xfrm>
            <a:off x="668080" y="2605117"/>
            <a:ext cx="9512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PassPort</a:t>
            </a:r>
            <a:endParaRPr lang="en-US" sz="600" dirty="0"/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6A192EC-7813-EC48-9804-DD613EBEA42E}"/>
              </a:ext>
            </a:extLst>
          </p:cNvPr>
          <p:cNvGrpSpPr/>
          <p:nvPr/>
        </p:nvGrpSpPr>
        <p:grpSpPr>
          <a:xfrm>
            <a:off x="3300879" y="3137014"/>
            <a:ext cx="718561" cy="114141"/>
            <a:chOff x="3101889" y="2575470"/>
            <a:chExt cx="448506" cy="114141"/>
          </a:xfrm>
        </p:grpSpPr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A611F657-C3DC-D947-8D84-043CE8B5E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34BF8289-0373-BC43-9F86-0A39A65E43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FC270706-9081-DD4F-B8DC-E831E9D50F1A}"/>
              </a:ext>
            </a:extLst>
          </p:cNvPr>
          <p:cNvSpPr txBox="1"/>
          <p:nvPr/>
        </p:nvSpPr>
        <p:spPr>
          <a:xfrm>
            <a:off x="2056422" y="2540111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4BEA85E-2887-794A-A1B2-6EBB021AC1C7}"/>
              </a:ext>
            </a:extLst>
          </p:cNvPr>
          <p:cNvCxnSpPr>
            <a:cxnSpLocks/>
          </p:cNvCxnSpPr>
          <p:nvPr/>
        </p:nvCxnSpPr>
        <p:spPr>
          <a:xfrm>
            <a:off x="2588323" y="2859996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869A470-F730-5946-B5D5-E994FDBA95C2}"/>
              </a:ext>
            </a:extLst>
          </p:cNvPr>
          <p:cNvGrpSpPr/>
          <p:nvPr/>
        </p:nvGrpSpPr>
        <p:grpSpPr>
          <a:xfrm>
            <a:off x="6420313" y="2121593"/>
            <a:ext cx="1336604" cy="565759"/>
            <a:chOff x="6419889" y="1763784"/>
            <a:chExt cx="1336604" cy="565759"/>
          </a:xfrm>
        </p:grpSpPr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25F37D09-B237-DD49-855C-44A6D915D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DC569C0-24B6-BA48-9F17-DCBEE70CB92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21A42CD5-4E51-EA4A-BCDF-DA205D1760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455CC1-3C09-3A4C-9E27-54D7ACCF86F2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DF66E1E-54E9-8649-B613-C685A51EF746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347A8795-718A-0C4A-A5B2-8E2711BA7A0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5" name="Straight Connector 324">
                      <a:extLst>
                        <a:ext uri="{FF2B5EF4-FFF2-40B4-BE49-F238E27FC236}">
                          <a16:creationId xmlns:a16="http://schemas.microsoft.com/office/drawing/2014/main" id="{A4F59975-F8EC-9E47-95BC-B4AE276749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Elbow Connector 325">
                      <a:extLst>
                        <a:ext uri="{FF2B5EF4-FFF2-40B4-BE49-F238E27FC236}">
                          <a16:creationId xmlns:a16="http://schemas.microsoft.com/office/drawing/2014/main" id="{8DBAD7EA-0A43-074F-8F26-51B9DE1A17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DC5D1F08-5910-5440-9C03-784014376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46ECD0D6-D63B-2843-9561-C777698B90D5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9689784-5CFF-C940-8E09-33A81135D08F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5374B9A-FAC8-2A48-9755-3CA1E0C86BE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4D4809C-2A91-6F41-BBFD-7F7ECE0FD847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655935BD-8A5A-BD44-87F2-E458C0B91834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272B72A-15F5-F34B-A73F-89C7D85FF7B5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8EB5D09-4476-184A-B932-E967DBEC2D17}"/>
              </a:ext>
            </a:extLst>
          </p:cNvPr>
          <p:cNvGrpSpPr/>
          <p:nvPr/>
        </p:nvGrpSpPr>
        <p:grpSpPr>
          <a:xfrm>
            <a:off x="6420313" y="2902112"/>
            <a:ext cx="1336604" cy="565759"/>
            <a:chOff x="6419889" y="1763784"/>
            <a:chExt cx="1336604" cy="565759"/>
          </a:xfrm>
        </p:grpSpPr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4A92CD12-1712-974F-8895-82D115C24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2040D7A-15ED-4248-828A-4BFDA6DF09D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B0693C8-1723-9B45-9B88-6CD2524AAAC9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C25DBCA-C12F-A642-A134-B51C6B080BA5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1292A96F-083D-DE49-84E0-8BEB3287CFD8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4808DFC2-2779-CF4D-98BF-6A1CB87404A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1" name="Straight Connector 340">
                      <a:extLst>
                        <a:ext uri="{FF2B5EF4-FFF2-40B4-BE49-F238E27FC236}">
                          <a16:creationId xmlns:a16="http://schemas.microsoft.com/office/drawing/2014/main" id="{A15F6FF6-D111-2A49-B6FB-5E291A1E25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Elbow Connector 341">
                      <a:extLst>
                        <a:ext uri="{FF2B5EF4-FFF2-40B4-BE49-F238E27FC236}">
                          <a16:creationId xmlns:a16="http://schemas.microsoft.com/office/drawing/2014/main" id="{5A72E6F7-0317-204C-ACF1-2A701064A6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07CB1573-832D-CB4F-B13B-2A8F982BEE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CA5FB947-B01E-5944-A370-54FBDB136273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60C00ED6-A483-2E4E-842B-1F394F37611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81B5299-4768-F44C-A3FA-EE6A974E8FAB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636E95D9-D5E8-FA4C-B417-C2B6B2876E3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987D115-ACCB-0E4B-B790-4DE86C43132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8585FFD5-0050-6040-ACA2-FFE2B1C4F2D6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04BB75D-F9A6-6943-AF58-BE9E5C448D1D}"/>
              </a:ext>
            </a:extLst>
          </p:cNvPr>
          <p:cNvGrpSpPr/>
          <p:nvPr/>
        </p:nvGrpSpPr>
        <p:grpSpPr>
          <a:xfrm>
            <a:off x="6420313" y="3709832"/>
            <a:ext cx="1336604" cy="565759"/>
            <a:chOff x="6419889" y="1763784"/>
            <a:chExt cx="1336604" cy="565759"/>
          </a:xfrm>
        </p:grpSpPr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E0434271-AA19-054A-B13A-B122FEF8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D5A4D2D3-C331-D14D-BB8E-6D0EAEBF05F6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8C0345B6-5954-CF4E-B729-B8A1E33037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2B42C720-96CB-454A-8298-80DD8EB6ABA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632778FF-D8D5-3447-9735-553E97015D57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55" name="Group 354">
                    <a:extLst>
                      <a:ext uri="{FF2B5EF4-FFF2-40B4-BE49-F238E27FC236}">
                        <a16:creationId xmlns:a16="http://schemas.microsoft.com/office/drawing/2014/main" id="{23293DCD-2A5D-4347-8AA9-D53C54B51912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57" name="Straight Connector 356">
                      <a:extLst>
                        <a:ext uri="{FF2B5EF4-FFF2-40B4-BE49-F238E27FC236}">
                          <a16:creationId xmlns:a16="http://schemas.microsoft.com/office/drawing/2014/main" id="{7EFE7A32-A3B0-3442-AB0B-506F9041D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Elbow Connector 357">
                      <a:extLst>
                        <a:ext uri="{FF2B5EF4-FFF2-40B4-BE49-F238E27FC236}">
                          <a16:creationId xmlns:a16="http://schemas.microsoft.com/office/drawing/2014/main" id="{3E6B677E-5DE4-EF4B-9CA4-804290104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Elbow Connector 358">
                      <a:extLst>
                        <a:ext uri="{FF2B5EF4-FFF2-40B4-BE49-F238E27FC236}">
                          <a16:creationId xmlns:a16="http://schemas.microsoft.com/office/drawing/2014/main" id="{DF2FCFBB-7518-2944-844A-446710EEE8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5FE4AFB5-EDC7-B545-9A10-025E9D8B39EB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305757FE-E71A-674B-BFD3-E6C4B96D91FA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244ACFEA-6F1F-434F-B428-5841D8378DD5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914ED7C-7D25-9544-9A98-C40C9A61234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4F117FE6-F1D6-894E-BE50-E5A25481E27B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1EA6DEB-13A4-A14C-8B7F-ED127D3D3C6C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D7B529F6-9C04-2C45-AF72-E07B8B07961A}"/>
              </a:ext>
            </a:extLst>
          </p:cNvPr>
          <p:cNvSpPr/>
          <p:nvPr/>
        </p:nvSpPr>
        <p:spPr>
          <a:xfrm>
            <a:off x="3354002" y="3030659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3AFA514-CA11-164A-9DB2-3A615AFD0727}"/>
              </a:ext>
            </a:extLst>
          </p:cNvPr>
          <p:cNvSpPr/>
          <p:nvPr/>
        </p:nvSpPr>
        <p:spPr>
          <a:xfrm>
            <a:off x="3354002" y="3162838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363DC-950D-EE42-A9DB-55C032041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4309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5541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Application: Legacy QAM Mux to DEPI Conversion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9792A75-1965-B943-B217-9935EAB99942}"/>
              </a:ext>
            </a:extLst>
          </p:cNvPr>
          <p:cNvGrpSpPr/>
          <p:nvPr/>
        </p:nvGrpSpPr>
        <p:grpSpPr>
          <a:xfrm>
            <a:off x="697332" y="1559312"/>
            <a:ext cx="7429717" cy="167770"/>
            <a:chOff x="1551702" y="1105528"/>
            <a:chExt cx="6111925" cy="201304"/>
          </a:xfrm>
        </p:grpSpPr>
        <p:sp>
          <p:nvSpPr>
            <p:cNvPr id="264" name="Left Bracket 263">
              <a:extLst>
                <a:ext uri="{FF2B5EF4-FFF2-40B4-BE49-F238E27FC236}">
                  <a16:creationId xmlns:a16="http://schemas.microsoft.com/office/drawing/2014/main" id="{54C011FA-B548-9E4E-BF5F-0E52AF092D68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F53CDF2-9CC5-E149-B87D-E06C3175BB14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66" name="Left Bracket 265">
              <a:extLst>
                <a:ext uri="{FF2B5EF4-FFF2-40B4-BE49-F238E27FC236}">
                  <a16:creationId xmlns:a16="http://schemas.microsoft.com/office/drawing/2014/main" id="{03136E80-50BC-C545-8230-6139C3ADBF73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D155175-FC5E-B546-8E67-F36C51F7C630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68" name="Left Bracket 267">
              <a:extLst>
                <a:ext uri="{FF2B5EF4-FFF2-40B4-BE49-F238E27FC236}">
                  <a16:creationId xmlns:a16="http://schemas.microsoft.com/office/drawing/2014/main" id="{4E96AFFF-7331-8348-8EAE-3C77D3A731DE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1913D40-B366-4E49-B582-0EE10B782ED6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D620BD8E-033A-4C42-905B-433E1990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41" y="3149160"/>
            <a:ext cx="1165749" cy="233150"/>
          </a:xfrm>
          <a:prstGeom prst="rect">
            <a:avLst/>
          </a:prstGeom>
        </p:spPr>
      </p:pic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D5D59CE-359A-3244-925D-C0320836E93D}"/>
              </a:ext>
            </a:extLst>
          </p:cNvPr>
          <p:cNvGrpSpPr/>
          <p:nvPr/>
        </p:nvGrpSpPr>
        <p:grpSpPr>
          <a:xfrm>
            <a:off x="853828" y="1908863"/>
            <a:ext cx="496351" cy="619909"/>
            <a:chOff x="3391677" y="4128400"/>
            <a:chExt cx="545065" cy="680749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D9DDF9A-71E5-B049-BBCD-146D0F7673FF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DAF1A97A-8BCE-FB47-8D34-D2B089AD1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DB07D55-84B6-F64D-A93C-20A356FFAB98}"/>
              </a:ext>
            </a:extLst>
          </p:cNvPr>
          <p:cNvGrpSpPr/>
          <p:nvPr/>
        </p:nvGrpSpPr>
        <p:grpSpPr>
          <a:xfrm>
            <a:off x="1635540" y="1908863"/>
            <a:ext cx="496351" cy="525318"/>
            <a:chOff x="2600460" y="4128400"/>
            <a:chExt cx="545065" cy="576875"/>
          </a:xfrm>
        </p:grpSpPr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40ADD293-C76F-A84E-B20E-838EB9CA6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07CE5E1-4134-304E-9D06-369B1E2C6C72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3ED683C6-D97D-294A-99D9-C856B6709732}"/>
              </a:ext>
            </a:extLst>
          </p:cNvPr>
          <p:cNvCxnSpPr>
            <a:cxnSpLocks/>
          </p:cNvCxnSpPr>
          <p:nvPr/>
        </p:nvCxnSpPr>
        <p:spPr>
          <a:xfrm>
            <a:off x="1883716" y="2434181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8" name="Picture 277">
            <a:extLst>
              <a:ext uri="{FF2B5EF4-FFF2-40B4-BE49-F238E27FC236}">
                <a16:creationId xmlns:a16="http://schemas.microsoft.com/office/drawing/2014/main" id="{0C7AC9C2-2A3D-D145-9983-36377F26FF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03" y="3460789"/>
            <a:ext cx="1255224" cy="182880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5FA9F7E-0D37-9B40-9956-28C3E6AAB631}"/>
              </a:ext>
            </a:extLst>
          </p:cNvPr>
          <p:cNvGrpSpPr/>
          <p:nvPr/>
        </p:nvGrpSpPr>
        <p:grpSpPr>
          <a:xfrm>
            <a:off x="3063059" y="3070248"/>
            <a:ext cx="496351" cy="511328"/>
            <a:chOff x="960176" y="2873198"/>
            <a:chExt cx="496351" cy="511328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D8D6F825-5A0D-4C48-8E7B-277B096B4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B068195-B91C-E747-8AE8-4CA1865766F6}"/>
                </a:ext>
              </a:extLst>
            </p:cNvPr>
            <p:cNvSpPr txBox="1"/>
            <p:nvPr/>
          </p:nvSpPr>
          <p:spPr>
            <a:xfrm>
              <a:off x="960176" y="3289935"/>
              <a:ext cx="496351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666DA20-3447-8249-A6B7-1FA8339295D2}"/>
              </a:ext>
            </a:extLst>
          </p:cNvPr>
          <p:cNvGrpSpPr/>
          <p:nvPr/>
        </p:nvGrpSpPr>
        <p:grpSpPr>
          <a:xfrm>
            <a:off x="4237769" y="2530740"/>
            <a:ext cx="1720413" cy="1000388"/>
            <a:chOff x="4645960" y="2292101"/>
            <a:chExt cx="1720413" cy="1000388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3FBD2D3F-DBE9-304B-9A66-BAEFF23F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AAE5876-B36C-F048-BB69-7370A536F1F9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F163055E-9867-144D-B41B-85CFF1A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A3721EC3-21AB-904D-921E-9B2750DB9350}"/>
              </a:ext>
            </a:extLst>
          </p:cNvPr>
          <p:cNvCxnSpPr>
            <a:cxnSpLocks/>
            <a:stCxn id="275" idx="1"/>
            <a:endCxn id="273" idx="3"/>
          </p:cNvCxnSpPr>
          <p:nvPr/>
        </p:nvCxnSpPr>
        <p:spPr>
          <a:xfrm flipH="1">
            <a:off x="1297056" y="2103916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9B413D71-E811-434E-89B0-A86C3C840107}"/>
              </a:ext>
            </a:extLst>
          </p:cNvPr>
          <p:cNvCxnSpPr>
            <a:cxnSpLocks/>
            <a:stCxn id="280" idx="1"/>
            <a:endCxn id="270" idx="3"/>
          </p:cNvCxnSpPr>
          <p:nvPr/>
        </p:nvCxnSpPr>
        <p:spPr>
          <a:xfrm flipH="1">
            <a:off x="2466590" y="3265302"/>
            <a:ext cx="649591" cy="433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Elbow Connector 287">
            <a:extLst>
              <a:ext uri="{FF2B5EF4-FFF2-40B4-BE49-F238E27FC236}">
                <a16:creationId xmlns:a16="http://schemas.microsoft.com/office/drawing/2014/main" id="{58D0A0A4-AE1A-C645-B31F-CA6CC5FE522A}"/>
              </a:ext>
            </a:extLst>
          </p:cNvPr>
          <p:cNvCxnSpPr>
            <a:cxnSpLocks/>
          </p:cNvCxnSpPr>
          <p:nvPr/>
        </p:nvCxnSpPr>
        <p:spPr>
          <a:xfrm flipV="1">
            <a:off x="5966365" y="2415351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>
            <a:extLst>
              <a:ext uri="{FF2B5EF4-FFF2-40B4-BE49-F238E27FC236}">
                <a16:creationId xmlns:a16="http://schemas.microsoft.com/office/drawing/2014/main" id="{9215995E-3872-2047-9505-B61F60D8D25E}"/>
              </a:ext>
            </a:extLst>
          </p:cNvPr>
          <p:cNvCxnSpPr>
            <a:cxnSpLocks/>
          </p:cNvCxnSpPr>
          <p:nvPr/>
        </p:nvCxnSpPr>
        <p:spPr>
          <a:xfrm>
            <a:off x="5958182" y="3370423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65BC325F-E1AB-B943-A599-760E7864AD08}"/>
              </a:ext>
            </a:extLst>
          </p:cNvPr>
          <p:cNvCxnSpPr>
            <a:cxnSpLocks/>
          </p:cNvCxnSpPr>
          <p:nvPr/>
        </p:nvCxnSpPr>
        <p:spPr>
          <a:xfrm flipH="1">
            <a:off x="5958182" y="3203412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02F09891-C93C-A24A-A8D7-74C025B54DAF}"/>
              </a:ext>
            </a:extLst>
          </p:cNvPr>
          <p:cNvSpPr txBox="1"/>
          <p:nvPr/>
        </p:nvSpPr>
        <p:spPr>
          <a:xfrm>
            <a:off x="873488" y="2671378"/>
            <a:ext cx="9512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PassPort</a:t>
            </a:r>
            <a:endParaRPr lang="en-US" sz="600" dirty="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5AD1DAA-C302-B647-87FA-69F72DC447AD}"/>
              </a:ext>
            </a:extLst>
          </p:cNvPr>
          <p:cNvGrpSpPr/>
          <p:nvPr/>
        </p:nvGrpSpPr>
        <p:grpSpPr>
          <a:xfrm>
            <a:off x="3506287" y="3203275"/>
            <a:ext cx="718561" cy="114141"/>
            <a:chOff x="3101889" y="2575470"/>
            <a:chExt cx="448506" cy="114141"/>
          </a:xfrm>
        </p:grpSpPr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80727840-887F-864E-A58F-7ED7E98347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820F2987-F113-9648-A873-12504E5FB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1FD1323F-A484-DD48-968A-091B810A8521}"/>
              </a:ext>
            </a:extLst>
          </p:cNvPr>
          <p:cNvSpPr txBox="1"/>
          <p:nvPr/>
        </p:nvSpPr>
        <p:spPr>
          <a:xfrm>
            <a:off x="2072942" y="2606372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9DF76A0-02A6-DF4D-86C7-57378CF3564B}"/>
              </a:ext>
            </a:extLst>
          </p:cNvPr>
          <p:cNvCxnSpPr>
            <a:cxnSpLocks/>
          </p:cNvCxnSpPr>
          <p:nvPr/>
        </p:nvCxnSpPr>
        <p:spPr>
          <a:xfrm>
            <a:off x="2793731" y="2926257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5623BD9-A92B-854B-B9F8-4CABD35A19F0}"/>
              </a:ext>
            </a:extLst>
          </p:cNvPr>
          <p:cNvGrpSpPr/>
          <p:nvPr/>
        </p:nvGrpSpPr>
        <p:grpSpPr>
          <a:xfrm>
            <a:off x="6625721" y="2187854"/>
            <a:ext cx="1336604" cy="565759"/>
            <a:chOff x="6419889" y="1763784"/>
            <a:chExt cx="1336604" cy="565759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DB66122-9927-6B47-95B7-BCD6F28D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19A5FF3-4682-F448-868B-92305BADA330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B4B84B85-A5DF-3741-A79B-270DFC3218D8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15CCA7D8-E1C5-8647-9159-B2A45CAFE59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2A019D0A-D799-3F4B-A58A-1E09F840BC8C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E4167B0-B2BC-2D47-A7D2-E5ADC264483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35B2BF22-6E4C-1945-838B-C22245B748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Elbow Connector 310">
                      <a:extLst>
                        <a:ext uri="{FF2B5EF4-FFF2-40B4-BE49-F238E27FC236}">
                          <a16:creationId xmlns:a16="http://schemas.microsoft.com/office/drawing/2014/main" id="{5B8030C5-D425-2148-9B7C-7196E80237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Elbow Connector 311">
                      <a:extLst>
                        <a:ext uri="{FF2B5EF4-FFF2-40B4-BE49-F238E27FC236}">
                          <a16:creationId xmlns:a16="http://schemas.microsoft.com/office/drawing/2014/main" id="{F8D609D3-3175-EE4F-833C-4219755E5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FC1CBAE4-84ED-5F45-A396-112153F9C4D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81BD7BA9-9A49-C445-83C9-7C728921E7A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A58E892A-FF99-A646-A0A3-29501A17D94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9A75FEFC-7CB3-D643-B9E7-847C519C84D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51600FE-DCA4-D943-A1F6-F2C0B3118146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E2EBF47C-4E07-7047-9B21-085220E366E1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14699D6-E37E-254F-ACC9-9F64A77BFA89}"/>
              </a:ext>
            </a:extLst>
          </p:cNvPr>
          <p:cNvGrpSpPr/>
          <p:nvPr/>
        </p:nvGrpSpPr>
        <p:grpSpPr>
          <a:xfrm>
            <a:off x="6625721" y="2968373"/>
            <a:ext cx="1336604" cy="565759"/>
            <a:chOff x="6419889" y="1763784"/>
            <a:chExt cx="1336604" cy="565759"/>
          </a:xfrm>
        </p:grpSpPr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4B44F1AC-6D03-B640-8B04-C37097D4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8C39B917-87A0-F04C-84CE-800CE300B86F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B5855D5-EC35-0B4C-BDFC-5FAB99EA9894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E08CD1EA-F497-E54B-9F31-BF81AB77ED3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4A9FCC66-3D01-B741-B746-AD1976CCF919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F3BDFE2F-3776-5A4C-85AF-52BC64BB52F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6" name="Straight Connector 325">
                      <a:extLst>
                        <a:ext uri="{FF2B5EF4-FFF2-40B4-BE49-F238E27FC236}">
                          <a16:creationId xmlns:a16="http://schemas.microsoft.com/office/drawing/2014/main" id="{E6846DA9-77C8-B94A-8A2C-D77C021CCF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42EB82F5-FA06-9543-9407-E613D61880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Elbow Connector 327">
                      <a:extLst>
                        <a:ext uri="{FF2B5EF4-FFF2-40B4-BE49-F238E27FC236}">
                          <a16:creationId xmlns:a16="http://schemas.microsoft.com/office/drawing/2014/main" id="{AADC3B32-DD8E-4F4D-A495-930D36E263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5" name="TextBox 324">
                    <a:extLst>
                      <a:ext uri="{FF2B5EF4-FFF2-40B4-BE49-F238E27FC236}">
                        <a16:creationId xmlns:a16="http://schemas.microsoft.com/office/drawing/2014/main" id="{1ACB4C29-C490-1442-B30A-06587BD5E26A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0D7E1906-9994-C842-A556-30D42984F6A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892EDE85-0170-424B-A602-E663FB698E09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5AE6BD6-BEDB-674C-91C5-FF7E9826D98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DDB5D1F-B0BF-254E-A501-51571DB9E06D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5DE17D5-3D52-434C-8CD3-23AD4EB0194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127C446-E9A4-F444-8E50-E1C45FBA8847}"/>
              </a:ext>
            </a:extLst>
          </p:cNvPr>
          <p:cNvGrpSpPr/>
          <p:nvPr/>
        </p:nvGrpSpPr>
        <p:grpSpPr>
          <a:xfrm>
            <a:off x="6625721" y="3776093"/>
            <a:ext cx="1336604" cy="565759"/>
            <a:chOff x="6419889" y="1763784"/>
            <a:chExt cx="1336604" cy="565759"/>
          </a:xfrm>
        </p:grpSpPr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A8F57470-7348-544F-873E-2489E1D3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2BA058BD-C806-4742-A973-B2BA9296A5DD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31E46CC5-E09E-B646-B4D4-4D6D8C728073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8B8546CD-5BBF-5C4A-BE59-FEE2BDC5BE2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9EA29599-5C9A-3D49-93B7-CFEC0098782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12FE0D09-8B1D-9949-B904-3C2AB6311369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2" name="Straight Connector 341">
                      <a:extLst>
                        <a:ext uri="{FF2B5EF4-FFF2-40B4-BE49-F238E27FC236}">
                          <a16:creationId xmlns:a16="http://schemas.microsoft.com/office/drawing/2014/main" id="{F1614428-6BB6-DD42-AEA4-E40DCF00A2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A9196A8F-B2A4-1640-BC19-EEAE7077F5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Elbow Connector 343">
                      <a:extLst>
                        <a:ext uri="{FF2B5EF4-FFF2-40B4-BE49-F238E27FC236}">
                          <a16:creationId xmlns:a16="http://schemas.microsoft.com/office/drawing/2014/main" id="{4C4649F1-AFDE-CC4F-ABEC-876E908E21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D525AC06-415C-2347-9792-616FC164C424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84FA5954-216C-334E-B419-C4980D291278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24D3E9D-DE3B-7940-B71C-44E4EFF5C4DE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CB6333CC-0432-CB47-B21B-792C1A3E77B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A2476C4C-25DB-994E-9528-2F7225115EBC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A99E70F-F831-E948-ADDC-54448E5222BD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BF95AA7B-6BCB-7E4A-9E48-AAE9560F04F2}"/>
              </a:ext>
            </a:extLst>
          </p:cNvPr>
          <p:cNvSpPr/>
          <p:nvPr/>
        </p:nvSpPr>
        <p:spPr>
          <a:xfrm>
            <a:off x="2650135" y="3930765"/>
            <a:ext cx="1425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</a:rPr>
              <a:t>DEPI-encapsulated </a:t>
            </a: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streams via 10Gbps/1Gbps fed to CIN</a:t>
            </a:r>
          </a:p>
        </p:txBody>
      </p:sp>
      <p:cxnSp>
        <p:nvCxnSpPr>
          <p:cNvPr id="346" name="Elbow Connector 345">
            <a:extLst>
              <a:ext uri="{FF2B5EF4-FFF2-40B4-BE49-F238E27FC236}">
                <a16:creationId xmlns:a16="http://schemas.microsoft.com/office/drawing/2014/main" id="{DCE64F03-1BED-D044-8C94-25A3A8EBFBA7}"/>
              </a:ext>
            </a:extLst>
          </p:cNvPr>
          <p:cNvCxnSpPr>
            <a:cxnSpLocks/>
            <a:stCxn id="278" idx="2"/>
            <a:endCxn id="283" idx="2"/>
          </p:cNvCxnSpPr>
          <p:nvPr/>
        </p:nvCxnSpPr>
        <p:spPr>
          <a:xfrm rot="5400000" flipH="1" flipV="1">
            <a:off x="3434574" y="1980268"/>
            <a:ext cx="112541" cy="3214261"/>
          </a:xfrm>
          <a:prstGeom prst="bentConnector3">
            <a:avLst>
              <a:gd name="adj1" fmla="val -20312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D74A5A9-DACA-7841-9144-577E1F50033C}"/>
              </a:ext>
            </a:extLst>
          </p:cNvPr>
          <p:cNvGrpSpPr/>
          <p:nvPr/>
        </p:nvGrpSpPr>
        <p:grpSpPr>
          <a:xfrm>
            <a:off x="3065719" y="1908863"/>
            <a:ext cx="496351" cy="619909"/>
            <a:chOff x="3391677" y="4128400"/>
            <a:chExt cx="545065" cy="68074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513BD60-E681-EF4E-A7C7-C59DDD3C2F53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Data</a:t>
              </a:r>
            </a:p>
            <a:p>
              <a:r>
                <a:rPr lang="en-US" sz="600" dirty="0"/>
                <a:t>Network</a:t>
              </a:r>
            </a:p>
          </p:txBody>
        </p:sp>
        <p:pic>
          <p:nvPicPr>
            <p:cNvPr id="349" name="Picture 348">
              <a:extLst>
                <a:ext uri="{FF2B5EF4-FFF2-40B4-BE49-F238E27FC236}">
                  <a16:creationId xmlns:a16="http://schemas.microsoft.com/office/drawing/2014/main" id="{4C0D7B23-7986-8145-BFCC-ACB3B3E1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4B637D28-DD86-C246-A25E-2E35C311E06A}"/>
              </a:ext>
            </a:extLst>
          </p:cNvPr>
          <p:cNvCxnSpPr>
            <a:cxnSpLocks/>
            <a:endCxn id="348" idx="2"/>
          </p:cNvCxnSpPr>
          <p:nvPr/>
        </p:nvCxnSpPr>
        <p:spPr>
          <a:xfrm flipV="1">
            <a:off x="3304296" y="2528772"/>
            <a:ext cx="9599" cy="5075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E608-0170-8041-85A7-F091CF29A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22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F87329D-C362-6144-A730-52820EAEBC81}"/>
              </a:ext>
            </a:extLst>
          </p:cNvPr>
          <p:cNvSpPr/>
          <p:nvPr/>
        </p:nvSpPr>
        <p:spPr>
          <a:xfrm>
            <a:off x="457200" y="934561"/>
            <a:ext cx="562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Gateway as Auxiliary CCAP Video Core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1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6B8A-4234-324A-BC2B-05391860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Architecture (DAA)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67706-D4C0-BC40-B67E-282A4DAF3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B8974A-8B3E-C841-83B6-2C6F6C289370}"/>
              </a:ext>
            </a:extLst>
          </p:cNvPr>
          <p:cNvSpPr/>
          <p:nvPr/>
        </p:nvSpPr>
        <p:spPr>
          <a:xfrm>
            <a:off x="3012517" y="2035737"/>
            <a:ext cx="2159035" cy="1090581"/>
          </a:xfrm>
          <a:prstGeom prst="rect">
            <a:avLst/>
          </a:prstGeom>
          <a:noFill/>
          <a:ln w="254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47DC91-4AD4-E34C-B466-0E1F406822C7}"/>
              </a:ext>
            </a:extLst>
          </p:cNvPr>
          <p:cNvGrpSpPr/>
          <p:nvPr/>
        </p:nvGrpSpPr>
        <p:grpSpPr>
          <a:xfrm>
            <a:off x="1364842" y="1558984"/>
            <a:ext cx="886457" cy="644995"/>
            <a:chOff x="2040283" y="1274928"/>
            <a:chExt cx="715699" cy="520749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5A942DC-E3B6-944B-A470-EFD03DC72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40652" y="1480717"/>
              <a:ext cx="314960" cy="31496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36BC9E8-1BBB-E74A-9E68-FD6FB46248B5}"/>
                </a:ext>
              </a:extLst>
            </p:cNvPr>
            <p:cNvSpPr txBox="1"/>
            <p:nvPr/>
          </p:nvSpPr>
          <p:spPr>
            <a:xfrm>
              <a:off x="2040283" y="1274928"/>
              <a:ext cx="715699" cy="152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Multi-Service</a:t>
              </a:r>
            </a:p>
            <a:p>
              <a:r>
                <a:rPr lang="en-US" sz="600" dirty="0"/>
                <a:t>Router / Switch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757C20-9B62-E744-9105-8A41795621C1}"/>
              </a:ext>
            </a:extLst>
          </p:cNvPr>
          <p:cNvGrpSpPr/>
          <p:nvPr/>
        </p:nvGrpSpPr>
        <p:grpSpPr>
          <a:xfrm>
            <a:off x="960176" y="2873198"/>
            <a:ext cx="1094095" cy="511328"/>
            <a:chOff x="2359949" y="2303677"/>
            <a:chExt cx="883339" cy="41283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BA180F3-79C4-2445-9F70-236E2036B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02838" y="2303677"/>
              <a:ext cx="314960" cy="314960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845766-EF23-6A42-94DC-670932B75ADD}"/>
                </a:ext>
              </a:extLst>
            </p:cNvPr>
            <p:cNvSpPr txBox="1"/>
            <p:nvPr/>
          </p:nvSpPr>
          <p:spPr>
            <a:xfrm>
              <a:off x="23599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5521604-4606-BF4B-8DD2-3433BB50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85438" y="2303677"/>
              <a:ext cx="314960" cy="31496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4F915B-6C4D-0740-B722-36B7C46BD4CD}"/>
                </a:ext>
              </a:extLst>
            </p:cNvPr>
            <p:cNvSpPr txBox="1"/>
            <p:nvPr/>
          </p:nvSpPr>
          <p:spPr>
            <a:xfrm>
              <a:off x="28425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Agg. Switch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BEA18-D023-A64C-9FF0-FF19D46E89E9}"/>
              </a:ext>
            </a:extLst>
          </p:cNvPr>
          <p:cNvSpPr txBox="1"/>
          <p:nvPr/>
        </p:nvSpPr>
        <p:spPr>
          <a:xfrm>
            <a:off x="633593" y="2380200"/>
            <a:ext cx="116324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Any Digital Optical DWDM Interface</a:t>
            </a:r>
            <a:br>
              <a:rPr lang="en-US" sz="600" dirty="0"/>
            </a:br>
            <a:r>
              <a:rPr lang="en-US" sz="500" dirty="0"/>
              <a:t>e.g. 1G / 10G / 40G / 100G</a:t>
            </a:r>
            <a:endParaRPr lang="en-US" sz="600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8D424A-53CB-BA4C-BB30-7DF7ED2014C8}"/>
              </a:ext>
            </a:extLst>
          </p:cNvPr>
          <p:cNvGrpSpPr/>
          <p:nvPr/>
        </p:nvGrpSpPr>
        <p:grpSpPr>
          <a:xfrm>
            <a:off x="2958743" y="2135118"/>
            <a:ext cx="406607" cy="892012"/>
            <a:chOff x="4087784" y="1845943"/>
            <a:chExt cx="328282" cy="407769"/>
          </a:xfrm>
        </p:grpSpPr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3462B2EF-E857-BC43-BF46-512275E3812F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9CFA33A-F5B4-FF4F-BC41-58611F4DE8CE}"/>
                </a:ext>
              </a:extLst>
            </p:cNvPr>
            <p:cNvSpPr/>
            <p:nvPr/>
          </p:nvSpPr>
          <p:spPr>
            <a:xfrm>
              <a:off x="4214781" y="1917583"/>
              <a:ext cx="201285" cy="265758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B06BF3-648D-DE48-9C23-30A8B2E8CB8F}"/>
              </a:ext>
            </a:extLst>
          </p:cNvPr>
          <p:cNvGrpSpPr/>
          <p:nvPr/>
        </p:nvGrpSpPr>
        <p:grpSpPr>
          <a:xfrm>
            <a:off x="3179639" y="2447961"/>
            <a:ext cx="122110" cy="266330"/>
            <a:chOff x="4757811" y="1898795"/>
            <a:chExt cx="176198" cy="384298"/>
          </a:xfrm>
        </p:grpSpPr>
        <p:sp>
          <p:nvSpPr>
            <p:cNvPr id="117" name="Triangle 116">
              <a:extLst>
                <a:ext uri="{FF2B5EF4-FFF2-40B4-BE49-F238E27FC236}">
                  <a16:creationId xmlns:a16="http://schemas.microsoft.com/office/drawing/2014/main" id="{52C1B8AD-8518-A748-A349-ECA762FABDF0}"/>
                </a:ext>
              </a:extLst>
            </p:cNvPr>
            <p:cNvSpPr/>
            <p:nvPr/>
          </p:nvSpPr>
          <p:spPr>
            <a:xfrm rot="5400000">
              <a:off x="4743715" y="1912891"/>
              <a:ext cx="204390" cy="17619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Triangle 117">
              <a:extLst>
                <a:ext uri="{FF2B5EF4-FFF2-40B4-BE49-F238E27FC236}">
                  <a16:creationId xmlns:a16="http://schemas.microsoft.com/office/drawing/2014/main" id="{8FEEF016-ECB4-4F48-B942-FA5AF30BBE27}"/>
                </a:ext>
              </a:extLst>
            </p:cNvPr>
            <p:cNvSpPr/>
            <p:nvPr/>
          </p:nvSpPr>
          <p:spPr>
            <a:xfrm rot="16200000">
              <a:off x="4743715" y="2092799"/>
              <a:ext cx="204390" cy="176198"/>
            </a:xfrm>
            <a:prstGeom prst="triangl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55A461E-084C-174D-9F86-BBC698AE2573}"/>
              </a:ext>
            </a:extLst>
          </p:cNvPr>
          <p:cNvSpPr txBox="1"/>
          <p:nvPr/>
        </p:nvSpPr>
        <p:spPr>
          <a:xfrm>
            <a:off x="303704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DLX Active</a:t>
            </a:r>
          </a:p>
        </p:txBody>
      </p: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33417585-115E-DB49-8783-9F671940770D}"/>
              </a:ext>
            </a:extLst>
          </p:cNvPr>
          <p:cNvCxnSpPr>
            <a:cxnSpLocks/>
          </p:cNvCxnSpPr>
          <p:nvPr/>
        </p:nvCxnSpPr>
        <p:spPr>
          <a:xfrm>
            <a:off x="2004296" y="1996093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F3B878C6-1A13-2344-881A-A8EBF9C0EF89}"/>
              </a:ext>
            </a:extLst>
          </p:cNvPr>
          <p:cNvCxnSpPr>
            <a:cxnSpLocks/>
          </p:cNvCxnSpPr>
          <p:nvPr/>
        </p:nvCxnSpPr>
        <p:spPr>
          <a:xfrm>
            <a:off x="2004296" y="209126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0D45730D-5B5E-AC44-9B99-0743F7255438}"/>
              </a:ext>
            </a:extLst>
          </p:cNvPr>
          <p:cNvCxnSpPr>
            <a:cxnSpLocks/>
          </p:cNvCxnSpPr>
          <p:nvPr/>
        </p:nvCxnSpPr>
        <p:spPr>
          <a:xfrm>
            <a:off x="2004296" y="1895615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BA6045FC-D032-CF49-8085-C444E2FA5BBC}"/>
              </a:ext>
            </a:extLst>
          </p:cNvPr>
          <p:cNvCxnSpPr>
            <a:cxnSpLocks/>
          </p:cNvCxnSpPr>
          <p:nvPr/>
        </p:nvCxnSpPr>
        <p:spPr>
          <a:xfrm flipV="1">
            <a:off x="2004296" y="2713696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436A4E7E-8195-3449-963B-349C31283898}"/>
              </a:ext>
            </a:extLst>
          </p:cNvPr>
          <p:cNvCxnSpPr>
            <a:cxnSpLocks/>
          </p:cNvCxnSpPr>
          <p:nvPr/>
        </p:nvCxnSpPr>
        <p:spPr>
          <a:xfrm flipV="1">
            <a:off x="2004296" y="262520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6328EAA6-9A7C-7449-A86E-69FF0B618AE4}"/>
              </a:ext>
            </a:extLst>
          </p:cNvPr>
          <p:cNvCxnSpPr>
            <a:cxnSpLocks/>
          </p:cNvCxnSpPr>
          <p:nvPr/>
        </p:nvCxnSpPr>
        <p:spPr>
          <a:xfrm flipV="1">
            <a:off x="2004296" y="2801393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49C039C-D3D4-0542-A4DC-235A2C392FDD}"/>
              </a:ext>
            </a:extLst>
          </p:cNvPr>
          <p:cNvCxnSpPr>
            <a:stCxn id="108" idx="3"/>
            <a:endCxn id="110" idx="1"/>
          </p:cNvCxnSpPr>
          <p:nvPr/>
        </p:nvCxnSpPr>
        <p:spPr>
          <a:xfrm>
            <a:off x="1403404" y="3068245"/>
            <a:ext cx="20763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FE71D90C-01D0-CC4A-B6DA-CA71335AA4F3}"/>
              </a:ext>
            </a:extLst>
          </p:cNvPr>
          <p:cNvCxnSpPr>
            <a:cxnSpLocks/>
          </p:cNvCxnSpPr>
          <p:nvPr/>
        </p:nvCxnSpPr>
        <p:spPr>
          <a:xfrm flipV="1">
            <a:off x="2004296" y="2901675"/>
            <a:ext cx="615037" cy="355406"/>
          </a:xfrm>
          <a:prstGeom prst="bentConnector3">
            <a:avLst>
              <a:gd name="adj1" fmla="val 61253"/>
            </a:avLst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FD08162-B4BD-DA47-830E-5D2497ED5A7F}"/>
              </a:ext>
            </a:extLst>
          </p:cNvPr>
          <p:cNvGrpSpPr/>
          <p:nvPr/>
        </p:nvGrpSpPr>
        <p:grpSpPr>
          <a:xfrm rot="10800000">
            <a:off x="4819868" y="2135118"/>
            <a:ext cx="406610" cy="892012"/>
            <a:chOff x="4087784" y="1845943"/>
            <a:chExt cx="328284" cy="407769"/>
          </a:xfrm>
        </p:grpSpPr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386D4772-490C-C34B-9AA8-CCF2066D1F94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B301B25-62E4-604E-9824-19A7170F9874}"/>
                </a:ext>
              </a:extLst>
            </p:cNvPr>
            <p:cNvSpPr/>
            <p:nvPr/>
          </p:nvSpPr>
          <p:spPr>
            <a:xfrm>
              <a:off x="4214783" y="1917342"/>
              <a:ext cx="201285" cy="269644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FF79952-22F8-1E41-AA46-084E127B799E}"/>
              </a:ext>
            </a:extLst>
          </p:cNvPr>
          <p:cNvSpPr txBox="1"/>
          <p:nvPr/>
        </p:nvSpPr>
        <p:spPr>
          <a:xfrm>
            <a:off x="431930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DLR Passive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BA6630-C48F-8A40-8CCC-F7ED0AE956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124" y="1848970"/>
            <a:ext cx="475032" cy="448931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B018C27-5E59-2A4F-8D9C-F3B4B9B55367}"/>
              </a:ext>
            </a:extLst>
          </p:cNvPr>
          <p:cNvSpPr txBox="1"/>
          <p:nvPr/>
        </p:nvSpPr>
        <p:spPr>
          <a:xfrm>
            <a:off x="5537443" y="2069575"/>
            <a:ext cx="727249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Cell Backhaul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79AED375-39F0-C24B-A31C-FA5DB987B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1082" y="1949758"/>
            <a:ext cx="447906" cy="27263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921FD8C-B9AA-4949-9AA4-38D066E063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9948" y="1706850"/>
            <a:ext cx="488266" cy="50584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61595BF-9569-8E42-B44F-7710A1EFCB7D}"/>
              </a:ext>
            </a:extLst>
          </p:cNvPr>
          <p:cNvSpPr txBox="1"/>
          <p:nvPr/>
        </p:nvSpPr>
        <p:spPr>
          <a:xfrm>
            <a:off x="6687215" y="2225156"/>
            <a:ext cx="435640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Remote</a:t>
            </a:r>
            <a:br>
              <a:rPr lang="en-US" sz="600" dirty="0"/>
            </a:br>
            <a:r>
              <a:rPr lang="en-US" sz="600" dirty="0"/>
              <a:t>PON OLT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8F92B2C-70D5-D54F-AD3E-09988A2F8ED0}"/>
              </a:ext>
            </a:extLst>
          </p:cNvPr>
          <p:cNvSpPr txBox="1"/>
          <p:nvPr/>
        </p:nvSpPr>
        <p:spPr>
          <a:xfrm>
            <a:off x="7345018" y="2225157"/>
            <a:ext cx="57273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MDU RPHY Shelf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8860F90-7114-DF42-A4AA-DC6D7A9D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431" y="2854163"/>
            <a:ext cx="447906" cy="27263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A6251DE-1511-264F-B6A5-D1E0F801D8C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342" y="2927197"/>
            <a:ext cx="359386" cy="38364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250BED-4799-DA43-AE1E-281AC7C89FC8}"/>
              </a:ext>
            </a:extLst>
          </p:cNvPr>
          <p:cNvGrpSpPr/>
          <p:nvPr/>
        </p:nvGrpSpPr>
        <p:grpSpPr>
          <a:xfrm>
            <a:off x="6153827" y="2819282"/>
            <a:ext cx="267629" cy="478972"/>
            <a:chOff x="6733700" y="2418080"/>
            <a:chExt cx="216075" cy="38670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4880CF-B20E-C84D-AE97-4344057BA557}"/>
                </a:ext>
              </a:extLst>
            </p:cNvPr>
            <p:cNvCxnSpPr/>
            <p:nvPr/>
          </p:nvCxnSpPr>
          <p:spPr>
            <a:xfrm>
              <a:off x="6841737" y="2418080"/>
              <a:ext cx="0" cy="38670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F557F8D-BFC8-674A-A5EA-515AD42BAE86}"/>
                </a:ext>
              </a:extLst>
            </p:cNvPr>
            <p:cNvCxnSpPr>
              <a:cxnSpLocks/>
            </p:cNvCxnSpPr>
            <p:nvPr/>
          </p:nvCxnSpPr>
          <p:spPr>
            <a:xfrm>
              <a:off x="6733700" y="2511954"/>
              <a:ext cx="21607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9574BCD-AB50-0548-A006-6E24403A47C3}"/>
                </a:ext>
              </a:extLst>
            </p:cNvPr>
            <p:cNvSpPr/>
            <p:nvPr/>
          </p:nvSpPr>
          <p:spPr>
            <a:xfrm>
              <a:off x="6787186" y="2540315"/>
              <a:ext cx="109102" cy="849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3342C42D-D423-F946-85CE-9545F88DC5CC}"/>
              </a:ext>
            </a:extLst>
          </p:cNvPr>
          <p:cNvSpPr txBox="1"/>
          <p:nvPr/>
        </p:nvSpPr>
        <p:spPr>
          <a:xfrm>
            <a:off x="7346572" y="3139563"/>
            <a:ext cx="56962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RPD/RMD</a:t>
            </a:r>
          </a:p>
          <a:p>
            <a:r>
              <a:rPr lang="en-US" sz="600" dirty="0"/>
              <a:t>Nodes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04E385F-0C79-D54B-87D0-E5D5BCC9272A}"/>
              </a:ext>
            </a:extLst>
          </p:cNvPr>
          <p:cNvSpPr txBox="1"/>
          <p:nvPr/>
        </p:nvSpPr>
        <p:spPr>
          <a:xfrm>
            <a:off x="6687215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FTTB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7753788-14D6-C947-B8F5-7AEAFE0BC359}"/>
              </a:ext>
            </a:extLst>
          </p:cNvPr>
          <p:cNvSpPr txBox="1"/>
          <p:nvPr/>
        </p:nvSpPr>
        <p:spPr>
          <a:xfrm>
            <a:off x="6069821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5G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D4DCD9A-8942-9B4E-970A-48D8DA949F29}"/>
              </a:ext>
            </a:extLst>
          </p:cNvPr>
          <p:cNvCxnSpPr>
            <a:cxnSpLocks/>
          </p:cNvCxnSpPr>
          <p:nvPr/>
        </p:nvCxnSpPr>
        <p:spPr>
          <a:xfrm>
            <a:off x="2606748" y="2249312"/>
            <a:ext cx="338206" cy="729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758012D-24E8-5343-AE98-3CAD63651A00}"/>
              </a:ext>
            </a:extLst>
          </p:cNvPr>
          <p:cNvCxnSpPr>
            <a:cxnSpLocks/>
          </p:cNvCxnSpPr>
          <p:nvPr/>
        </p:nvCxnSpPr>
        <p:spPr>
          <a:xfrm>
            <a:off x="2606748" y="2344054"/>
            <a:ext cx="338206" cy="729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D2783A4-9062-B649-AD87-E382A3BAAC75}"/>
              </a:ext>
            </a:extLst>
          </p:cNvPr>
          <p:cNvCxnSpPr>
            <a:cxnSpLocks/>
          </p:cNvCxnSpPr>
          <p:nvPr/>
        </p:nvCxnSpPr>
        <p:spPr>
          <a:xfrm>
            <a:off x="2606748" y="2438434"/>
            <a:ext cx="338206" cy="729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E6F24D4-4A67-4A45-A255-714CE63E8B86}"/>
              </a:ext>
            </a:extLst>
          </p:cNvPr>
          <p:cNvCxnSpPr>
            <a:cxnSpLocks/>
          </p:cNvCxnSpPr>
          <p:nvPr/>
        </p:nvCxnSpPr>
        <p:spPr>
          <a:xfrm>
            <a:off x="1611041" y="2539715"/>
            <a:ext cx="133391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1B145E1-6A21-9B47-949F-7702D50DCABE}"/>
              </a:ext>
            </a:extLst>
          </p:cNvPr>
          <p:cNvCxnSpPr>
            <a:cxnSpLocks/>
          </p:cNvCxnSpPr>
          <p:nvPr/>
        </p:nvCxnSpPr>
        <p:spPr>
          <a:xfrm>
            <a:off x="2606748" y="2620316"/>
            <a:ext cx="338206" cy="729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F42A479-A990-6F40-BC03-A41837189DB3}"/>
              </a:ext>
            </a:extLst>
          </p:cNvPr>
          <p:cNvCxnSpPr>
            <a:cxnSpLocks/>
          </p:cNvCxnSpPr>
          <p:nvPr/>
        </p:nvCxnSpPr>
        <p:spPr>
          <a:xfrm>
            <a:off x="2606748" y="2708015"/>
            <a:ext cx="338206" cy="7290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A4F9C71-5C4E-0741-95D9-768B8C8A700E}"/>
              </a:ext>
            </a:extLst>
          </p:cNvPr>
          <p:cNvCxnSpPr>
            <a:cxnSpLocks/>
          </p:cNvCxnSpPr>
          <p:nvPr/>
        </p:nvCxnSpPr>
        <p:spPr>
          <a:xfrm>
            <a:off x="2606748" y="2795711"/>
            <a:ext cx="338206" cy="7290"/>
          </a:xfrm>
          <a:prstGeom prst="straightConnector1">
            <a:avLst/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56A86D2-CCE4-3544-9743-F668D018FA4B}"/>
              </a:ext>
            </a:extLst>
          </p:cNvPr>
          <p:cNvCxnSpPr>
            <a:cxnSpLocks/>
          </p:cNvCxnSpPr>
          <p:nvPr/>
        </p:nvCxnSpPr>
        <p:spPr>
          <a:xfrm>
            <a:off x="2606748" y="2895993"/>
            <a:ext cx="338206" cy="7290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08C48FE1-F5B1-CC48-9C87-345020FCFC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53731" y="1564318"/>
            <a:ext cx="146831" cy="2408473"/>
          </a:xfrm>
          <a:prstGeom prst="bentConnector2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98CBF045-D919-A140-9156-E33EBB38E3BF}"/>
              </a:ext>
            </a:extLst>
          </p:cNvPr>
          <p:cNvCxnSpPr>
            <a:cxnSpLocks/>
            <a:stCxn id="139" idx="0"/>
          </p:cNvCxnSpPr>
          <p:nvPr/>
        </p:nvCxnSpPr>
        <p:spPr>
          <a:xfrm rot="16200000" flipV="1">
            <a:off x="5991796" y="2013956"/>
            <a:ext cx="144357" cy="1682126"/>
          </a:xfrm>
          <a:prstGeom prst="bentConnector2">
            <a:avLst/>
          </a:prstGeom>
          <a:ln w="127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5F169C75-5A26-5A4F-A3E4-EAEE7C1DBB4A}"/>
              </a:ext>
            </a:extLst>
          </p:cNvPr>
          <p:cNvCxnSpPr>
            <a:cxnSpLocks/>
            <a:stCxn id="143" idx="1"/>
          </p:cNvCxnSpPr>
          <p:nvPr/>
        </p:nvCxnSpPr>
        <p:spPr>
          <a:xfrm rot="10800000">
            <a:off x="5222913" y="2870943"/>
            <a:ext cx="997163" cy="15236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860DBE3-D3C2-1242-B62F-81C6605D589D}"/>
              </a:ext>
            </a:extLst>
          </p:cNvPr>
          <p:cNvCxnSpPr>
            <a:cxnSpLocks/>
          </p:cNvCxnSpPr>
          <p:nvPr/>
        </p:nvCxnSpPr>
        <p:spPr>
          <a:xfrm flipH="1">
            <a:off x="5225630" y="2340496"/>
            <a:ext cx="1448170" cy="2812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240F7EA-F190-4B48-8B78-2F9B7F045EF2}"/>
              </a:ext>
            </a:extLst>
          </p:cNvPr>
          <p:cNvCxnSpPr>
            <a:cxnSpLocks/>
          </p:cNvCxnSpPr>
          <p:nvPr/>
        </p:nvCxnSpPr>
        <p:spPr>
          <a:xfrm flipH="1">
            <a:off x="5222905" y="2249311"/>
            <a:ext cx="1019013" cy="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5AD934D-D68E-8C42-8FE6-43A5F4A487E0}"/>
              </a:ext>
            </a:extLst>
          </p:cNvPr>
          <p:cNvCxnSpPr>
            <a:cxnSpLocks/>
          </p:cNvCxnSpPr>
          <p:nvPr/>
        </p:nvCxnSpPr>
        <p:spPr>
          <a:xfrm flipH="1">
            <a:off x="5222906" y="2432044"/>
            <a:ext cx="223120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9B4A16D-5A3E-B940-A17A-DA047AB4746E}"/>
              </a:ext>
            </a:extLst>
          </p:cNvPr>
          <p:cNvGrpSpPr/>
          <p:nvPr/>
        </p:nvGrpSpPr>
        <p:grpSpPr>
          <a:xfrm>
            <a:off x="496809" y="1135236"/>
            <a:ext cx="8125615" cy="167769"/>
            <a:chOff x="1555859" y="1105528"/>
            <a:chExt cx="6913648" cy="201304"/>
          </a:xfrm>
        </p:grpSpPr>
        <p:sp>
          <p:nvSpPr>
            <p:cNvPr id="162" name="Left Bracket 161">
              <a:extLst>
                <a:ext uri="{FF2B5EF4-FFF2-40B4-BE49-F238E27FC236}">
                  <a16:creationId xmlns:a16="http://schemas.microsoft.com/office/drawing/2014/main" id="{8D8552CC-72AB-5948-A4EC-FD38B492B31F}"/>
                </a:ext>
              </a:extLst>
            </p:cNvPr>
            <p:cNvSpPr/>
            <p:nvPr/>
          </p:nvSpPr>
          <p:spPr>
            <a:xfrm rot="5400000">
              <a:off x="6993329" y="-169348"/>
              <a:ext cx="137985" cy="2814370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F5F7B7D-51E4-EB43-AF40-FCF530152898}"/>
                </a:ext>
              </a:extLst>
            </p:cNvPr>
            <p:cNvSpPr txBox="1"/>
            <p:nvPr/>
          </p:nvSpPr>
          <p:spPr>
            <a:xfrm>
              <a:off x="6583092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164" name="Left Bracket 163">
              <a:extLst>
                <a:ext uri="{FF2B5EF4-FFF2-40B4-BE49-F238E27FC236}">
                  <a16:creationId xmlns:a16="http://schemas.microsoft.com/office/drawing/2014/main" id="{62F6242E-71C2-CB4B-9538-027BC8F32775}"/>
                </a:ext>
              </a:extLst>
            </p:cNvPr>
            <p:cNvSpPr/>
            <p:nvPr/>
          </p:nvSpPr>
          <p:spPr>
            <a:xfrm rot="5400000">
              <a:off x="4551748" y="267681"/>
              <a:ext cx="137987" cy="1940309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A356CAC-A4A9-5349-AB46-14BB18F653CA}"/>
                </a:ext>
              </a:extLst>
            </p:cNvPr>
            <p:cNvSpPr txBox="1"/>
            <p:nvPr/>
          </p:nvSpPr>
          <p:spPr>
            <a:xfrm>
              <a:off x="4210920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166" name="Left Bracket 165">
              <a:extLst>
                <a:ext uri="{FF2B5EF4-FFF2-40B4-BE49-F238E27FC236}">
                  <a16:creationId xmlns:a16="http://schemas.microsoft.com/office/drawing/2014/main" id="{7310F745-CC88-2B4C-9235-2957122162A1}"/>
                </a:ext>
              </a:extLst>
            </p:cNvPr>
            <p:cNvSpPr/>
            <p:nvPr/>
          </p:nvSpPr>
          <p:spPr>
            <a:xfrm rot="5400000">
              <a:off x="2502108" y="222595"/>
              <a:ext cx="137988" cy="2030486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6F734F1-36CD-E648-82FA-3A02D0A3743E}"/>
                </a:ext>
              </a:extLst>
            </p:cNvPr>
            <p:cNvSpPr txBox="1"/>
            <p:nvPr/>
          </p:nvSpPr>
          <p:spPr>
            <a:xfrm>
              <a:off x="2359919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53708CC-5E80-DA41-9B27-A75A9E6119BB}"/>
              </a:ext>
            </a:extLst>
          </p:cNvPr>
          <p:cNvSpPr/>
          <p:nvPr/>
        </p:nvSpPr>
        <p:spPr>
          <a:xfrm>
            <a:off x="3447198" y="2921262"/>
            <a:ext cx="1269031" cy="433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51F700F-755C-194C-9C0D-9467EB4C53D2}"/>
              </a:ext>
            </a:extLst>
          </p:cNvPr>
          <p:cNvGrpSpPr/>
          <p:nvPr/>
        </p:nvGrpSpPr>
        <p:grpSpPr>
          <a:xfrm>
            <a:off x="3522587" y="2983001"/>
            <a:ext cx="1164100" cy="518260"/>
            <a:chOff x="4379520" y="2200434"/>
            <a:chExt cx="708220" cy="315301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7197CA7-AA07-A24A-87CB-2852ABCE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79520" y="2200434"/>
              <a:ext cx="708220" cy="141644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0B05B0FB-4E5E-C644-AFBA-602A2777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97395" y="2385732"/>
              <a:ext cx="672471" cy="130003"/>
            </a:xfrm>
            <a:prstGeom prst="rect">
              <a:avLst/>
            </a:prstGeom>
          </p:spPr>
        </p:pic>
      </p:grp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4C2E4DD-5EDD-E040-9BBA-DAA0A26047B0}"/>
              </a:ext>
            </a:extLst>
          </p:cNvPr>
          <p:cNvCxnSpPr>
            <a:cxnSpLocks/>
          </p:cNvCxnSpPr>
          <p:nvPr/>
        </p:nvCxnSpPr>
        <p:spPr>
          <a:xfrm flipV="1">
            <a:off x="3365346" y="265432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009420D-EFC7-1A46-A77F-ED4AD69EE97D}"/>
              </a:ext>
            </a:extLst>
          </p:cNvPr>
          <p:cNvCxnSpPr>
            <a:cxnSpLocks/>
          </p:cNvCxnSpPr>
          <p:nvPr/>
        </p:nvCxnSpPr>
        <p:spPr>
          <a:xfrm flipV="1">
            <a:off x="3365346" y="250683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177C81E-664F-E847-AAB4-9699AE768459}"/>
              </a:ext>
            </a:extLst>
          </p:cNvPr>
          <p:cNvCxnSpPr>
            <a:cxnSpLocks/>
          </p:cNvCxnSpPr>
          <p:nvPr/>
        </p:nvCxnSpPr>
        <p:spPr>
          <a:xfrm>
            <a:off x="5224624" y="2521425"/>
            <a:ext cx="223120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41280516-B93B-5347-BFDB-2C03368B07A2}"/>
              </a:ext>
            </a:extLst>
          </p:cNvPr>
          <p:cNvCxnSpPr>
            <a:cxnSpLocks/>
            <a:stCxn id="137" idx="2"/>
          </p:cNvCxnSpPr>
          <p:nvPr/>
        </p:nvCxnSpPr>
        <p:spPr>
          <a:xfrm rot="5400000">
            <a:off x="6333350" y="1307474"/>
            <a:ext cx="191171" cy="2404900"/>
          </a:xfrm>
          <a:prstGeom prst="bent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32280362-C9ED-F849-BD35-62EA47F0B3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300" y="3780375"/>
            <a:ext cx="1165749" cy="233150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4DA9590-AFD6-7B49-8189-A5109E893EF4}"/>
              </a:ext>
            </a:extLst>
          </p:cNvPr>
          <p:cNvGrpSpPr/>
          <p:nvPr/>
        </p:nvGrpSpPr>
        <p:grpSpPr>
          <a:xfrm>
            <a:off x="2650208" y="3701897"/>
            <a:ext cx="496351" cy="619909"/>
            <a:chOff x="3391677" y="4128400"/>
            <a:chExt cx="545065" cy="68074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95DBD81-049A-B04F-9FC0-8EF824A9B63C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D3C13B11-6AB0-704D-8157-D097E995F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1A2908D-E54A-F543-854E-37633A7592CF}"/>
              </a:ext>
            </a:extLst>
          </p:cNvPr>
          <p:cNvGrpSpPr/>
          <p:nvPr/>
        </p:nvGrpSpPr>
        <p:grpSpPr>
          <a:xfrm>
            <a:off x="2059415" y="3701897"/>
            <a:ext cx="496351" cy="525318"/>
            <a:chOff x="2600460" y="4128400"/>
            <a:chExt cx="545065" cy="576875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EC29527F-F032-6641-8A4E-AEEDCA7D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48B7449-649D-BF4D-A55A-1BAD05AA06A0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DF543AF-A32B-4843-AFA1-08FFD336A053}"/>
              </a:ext>
            </a:extLst>
          </p:cNvPr>
          <p:cNvCxnSpPr>
            <a:cxnSpLocks/>
            <a:stCxn id="179" idx="1"/>
            <a:endCxn id="181" idx="3"/>
          </p:cNvCxnSpPr>
          <p:nvPr/>
        </p:nvCxnSpPr>
        <p:spPr>
          <a:xfrm flipH="1">
            <a:off x="2502644" y="3896951"/>
            <a:ext cx="20068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259B341-B377-354D-A0F9-41A87F0F8E6C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1783049" y="3896950"/>
            <a:ext cx="329489" cy="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F178238F-1C5E-7348-A42C-E3F66E37B3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199" y="4092004"/>
            <a:ext cx="1485952" cy="216496"/>
          </a:xfrm>
          <a:prstGeom prst="rect">
            <a:avLst/>
          </a:prstGeom>
        </p:spPr>
      </p:pic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8EABD7F-DAFE-4C4D-960A-086303382ED3}"/>
              </a:ext>
            </a:extLst>
          </p:cNvPr>
          <p:cNvCxnSpPr>
            <a:cxnSpLocks/>
            <a:stCxn id="109" idx="2"/>
            <a:endCxn id="176" idx="0"/>
          </p:cNvCxnSpPr>
          <p:nvPr/>
        </p:nvCxnSpPr>
        <p:spPr>
          <a:xfrm flipH="1">
            <a:off x="1200174" y="338452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CE0ABE6-4EE5-D845-BC0D-C387A27922A6}"/>
              </a:ext>
            </a:extLst>
          </p:cNvPr>
          <p:cNvGrpSpPr/>
          <p:nvPr/>
        </p:nvGrpSpPr>
        <p:grpSpPr>
          <a:xfrm>
            <a:off x="7855613" y="2769546"/>
            <a:ext cx="831187" cy="453341"/>
            <a:chOff x="6924719" y="3240929"/>
            <a:chExt cx="995842" cy="543146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5F893AE-EC74-3C45-9709-E22E7F8BBBA2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1B5C708-634D-1849-AEF6-FDFA99D5F56A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81E68B26-62B2-AE43-8D9F-F09EDDEC1FC5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463321D9-EC7B-794A-9B91-BAC4648BA2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Elbow Connector 197">
                    <a:extLst>
                      <a:ext uri="{FF2B5EF4-FFF2-40B4-BE49-F238E27FC236}">
                        <a16:creationId xmlns:a16="http://schemas.microsoft.com/office/drawing/2014/main" id="{1B78D139-0055-004D-BCA1-62DF4B66F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Elbow Connector 198">
                    <a:extLst>
                      <a:ext uri="{FF2B5EF4-FFF2-40B4-BE49-F238E27FC236}">
                        <a16:creationId xmlns:a16="http://schemas.microsoft.com/office/drawing/2014/main" id="{9B4B382F-8392-EF4B-8F45-D0482B2633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E841808B-70A1-7142-8113-98A9CDF9010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0E32378-E50E-C840-B6E8-5E98CFF05AF1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E6312E5-520A-7A4A-BE5B-48FBB1F9A70C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775906B-9E97-604A-8214-7A87E9532D9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CB1D301-0A84-FF4F-AF15-5E6FE58CAE9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60B8CB8-2FD1-9248-B16F-6E7F1A9AC7A2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629F84F-EC42-9E4E-A547-8374F4A842C4}"/>
              </a:ext>
            </a:extLst>
          </p:cNvPr>
          <p:cNvCxnSpPr>
            <a:cxnSpLocks/>
          </p:cNvCxnSpPr>
          <p:nvPr/>
        </p:nvCxnSpPr>
        <p:spPr>
          <a:xfrm flipH="1">
            <a:off x="1677694" y="337944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1931530"/>
            <a:ext cx="6766797" cy="1102519"/>
          </a:xfrm>
        </p:spPr>
        <p:txBody>
          <a:bodyPr/>
          <a:lstStyle/>
          <a:p>
            <a:r>
              <a:rPr lang="en-US" sz="4800" dirty="0"/>
              <a:t>GIGAWAVE DIGITAL OPTICAL GATEWAY</a:t>
            </a:r>
            <a:br>
              <a:rPr lang="en-US" sz="4800" dirty="0"/>
            </a:br>
            <a:r>
              <a:rPr lang="en-US" sz="2800" dirty="0"/>
              <a:t>Next-Gen</a:t>
            </a:r>
            <a:r>
              <a:rPr lang="en-US" sz="4800" dirty="0"/>
              <a:t> </a:t>
            </a:r>
            <a:r>
              <a:rPr lang="en-US" sz="2400" dirty="0"/>
              <a:t>DWDM Transport Solution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Digital Link Extender (DLX)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2954008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Powerful, futureproof and protocol-agnostic solution for expanding the capacity of fiber access links in a cost-effective and pay-as-you-grow manner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73A7F5-37AF-B544-A7DD-F2D4FC314D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884" y="2733725"/>
            <a:ext cx="3824523" cy="137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272EE-6F6B-1747-A2C1-F3C4EDEC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19" y="2259943"/>
            <a:ext cx="2156653" cy="4169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1D5198-97E8-754C-8470-50D9BD012861}"/>
              </a:ext>
            </a:extLst>
          </p:cNvPr>
          <p:cNvGrpSpPr/>
          <p:nvPr/>
        </p:nvGrpSpPr>
        <p:grpSpPr>
          <a:xfrm>
            <a:off x="5710553" y="3889846"/>
            <a:ext cx="1853183" cy="435697"/>
            <a:chOff x="3619500" y="2108200"/>
            <a:chExt cx="3943303" cy="9271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261812-F20B-2241-B6A6-BA6ED57C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CCDF48-F327-9F4D-A00A-66AC35F03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FE0C-C168-7F48-8BA5-17A88FDF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0249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21318" y="-2906838"/>
            <a:ext cx="1019793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DLX40 Solution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515462" y="1066979"/>
            <a:ext cx="6868373" cy="967290"/>
            <a:chOff x="614123" y="3733814"/>
            <a:chExt cx="6868373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688520" y="4135796"/>
              <a:ext cx="6793976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DAA - 10GE RPD / RMD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10GE PON OLT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1GE / 10GE FTTB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Cell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5G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Beyond 10GE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614123" y="3733814"/>
              <a:ext cx="2112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Key Applications</a:t>
              </a:r>
              <a:r>
                <a:rPr lang="en-US" dirty="0">
                  <a:solidFill>
                    <a:schemeClr val="tx2"/>
                  </a:solidFill>
                </a:rPr>
                <a:t>: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16C386-181A-BE42-B4E0-3FCCBCD8A04D}"/>
              </a:ext>
            </a:extLst>
          </p:cNvPr>
          <p:cNvGrpSpPr/>
          <p:nvPr/>
        </p:nvGrpSpPr>
        <p:grpSpPr>
          <a:xfrm>
            <a:off x="496809" y="2288633"/>
            <a:ext cx="8189991" cy="2366025"/>
            <a:chOff x="496809" y="1135236"/>
            <a:chExt cx="8189991" cy="23660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C1B021-BA0C-3449-98B6-109149154877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002AFB-FBDF-9147-90AF-C369461B5FA9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0218F574-6486-BE42-951F-EDDDC05BD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21CF727-F275-5043-B6A1-F35A6AE6962A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5F7528-5B56-0646-9F95-3338788C5E91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2DAE93BB-6143-E74D-9D38-4CB7B6DC1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FA1FD6-6ADA-8B40-B830-1BCE00B84BD5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D844E148-B014-054C-88DC-43FEA147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EA77A8A-6D73-F347-BAA6-0406B3583F5B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 err="1"/>
                  <a:t>Agg</a:t>
                </a:r>
                <a:r>
                  <a:rPr lang="en-US" sz="600" dirty="0"/>
                  <a:t>. Switch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3620C9-53CE-F74C-B959-9F6B2A57C744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D648D92-70F0-B644-807A-617B78D996DB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43F16D56-3384-E146-A0F8-F01B7B569730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93C0B2B-EAC0-4749-9D56-4FD33AB34598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EE36AAF-6BA2-BD44-AC1B-3154AF46D133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BFC14E86-3404-AE4A-BCDA-68F914B01803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2" name="Triangle 171">
                <a:extLst>
                  <a:ext uri="{FF2B5EF4-FFF2-40B4-BE49-F238E27FC236}">
                    <a16:creationId xmlns:a16="http://schemas.microsoft.com/office/drawing/2014/main" id="{7BC913DC-1631-684C-90C2-C0A772A6F19F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C6AC1CC-3E67-8746-BCC3-8D7BA1EFF5C2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5D25DED5-9B83-7340-82FC-3583A7ACB85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1FE80493-1172-B44D-8129-E94B0D99F6F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>
              <a:extLst>
                <a:ext uri="{FF2B5EF4-FFF2-40B4-BE49-F238E27FC236}">
                  <a16:creationId xmlns:a16="http://schemas.microsoft.com/office/drawing/2014/main" id="{2BB3CCA0-D6BA-444C-A579-60928CF34F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>
              <a:extLst>
                <a:ext uri="{FF2B5EF4-FFF2-40B4-BE49-F238E27FC236}">
                  <a16:creationId xmlns:a16="http://schemas.microsoft.com/office/drawing/2014/main" id="{1B276C4D-4603-E24C-9147-DCC0D125B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>
              <a:extLst>
                <a:ext uri="{FF2B5EF4-FFF2-40B4-BE49-F238E27FC236}">
                  <a16:creationId xmlns:a16="http://schemas.microsoft.com/office/drawing/2014/main" id="{9AB60464-FCE6-3847-B356-5F8272792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>
              <a:extLst>
                <a:ext uri="{FF2B5EF4-FFF2-40B4-BE49-F238E27FC236}">
                  <a16:creationId xmlns:a16="http://schemas.microsoft.com/office/drawing/2014/main" id="{08A176F1-D8BC-F64F-ADE3-7CA0A85DE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8D2369B-9D13-5C45-AEA2-7BB033A2BA3D}"/>
                </a:ext>
              </a:extLst>
            </p:cNvPr>
            <p:cNvCxnSpPr>
              <a:stCxn id="175" idx="3"/>
              <a:endCxn id="177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>
              <a:extLst>
                <a:ext uri="{FF2B5EF4-FFF2-40B4-BE49-F238E27FC236}">
                  <a16:creationId xmlns:a16="http://schemas.microsoft.com/office/drawing/2014/main" id="{72C532D8-4A31-FC4D-AA31-97C5FA3F8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8ABD908-5832-C44F-B233-139AFA1B1196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E408280E-921B-4E4B-A834-0752125ACEE7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3C0145-3590-B548-B11B-43AEF020800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2D42376-D7F0-E347-BBA2-EDE7799793F2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856060C-1318-7D44-AA55-7D02ED731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9AC176E-E689-8D4F-BE2B-7416AFCFFBE8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38A4C7-4821-7F4A-AE53-0F11AFFA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BADAC1E-03BD-714B-A706-111D567BB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C127A2D-566B-E346-A7C6-D6696B80FC79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C4659AF-07BF-084A-85A5-C9258393C098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24DF415-8B81-344C-B8CB-3A6AEC3E5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CEF6829-6953-FC4C-ADE7-0B383B82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46FC9A7-BDF5-C94C-A3EF-D4B18B788D56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1E717B8-2532-1A40-ACC9-3A00FC54BD8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440322-3344-594C-AD3A-C3A3F26BB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5D014E3-5737-2240-B35A-B2C88D697BEB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D2B9871-2BF0-034E-8E0E-639156140B17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606D2D-0BE2-FA43-85F6-C7B6212F3EC1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B9661DF-50F5-4647-AACC-854DB7C2C714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F47A455-B14D-0148-B0A9-6D567F7F970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8042C6C-8222-E244-9CC1-2A0E327706AA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F07E712-F7EB-7843-B37D-AC135B3651E1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E4CB531-BFDF-3647-97C9-98CB5153E5AF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6AD53EA-A43F-3A47-BADF-9BC111109DB0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ED667A9-239B-F549-BFCE-07EA748164D9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DC9C622-BA9B-5747-913F-4022810FEE1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36CD9A9-2131-3040-A856-C68803DDE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3270726E-620F-264D-B7DC-685D6B62F51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F01496EE-4719-CA4E-956A-15B2FA3509ED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42760568-0ABA-B642-BC4F-0CF6449BEF80}"/>
                </a:ext>
              </a:extLst>
            </p:cNvPr>
            <p:cNvCxnSpPr>
              <a:cxnSpLocks/>
              <a:stCxn id="16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0C0179B-65A5-BC41-B398-F286897FD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CA8D4D-E30B-404E-B9EB-BAA56F62C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04EC11A-E856-BA48-95FF-C908D1B0B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4F1A50A-43FD-3B44-88ED-736CA0E36276}"/>
                </a:ext>
              </a:extLst>
            </p:cNvPr>
            <p:cNvGrpSpPr/>
            <p:nvPr/>
          </p:nvGrpSpPr>
          <p:grpSpPr>
            <a:xfrm>
              <a:off x="496809" y="1135236"/>
              <a:ext cx="8125615" cy="167769"/>
              <a:chOff x="1555859" y="1105528"/>
              <a:chExt cx="6913648" cy="201304"/>
            </a:xfrm>
          </p:grpSpPr>
          <p:sp>
            <p:nvSpPr>
              <p:cNvPr id="160" name="Left Bracket 159">
                <a:extLst>
                  <a:ext uri="{FF2B5EF4-FFF2-40B4-BE49-F238E27FC236}">
                    <a16:creationId xmlns:a16="http://schemas.microsoft.com/office/drawing/2014/main" id="{0804C7EF-4F2A-3848-967F-F19157F42111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5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D5B1124-492F-E048-8A54-EE6AD072C81C}"/>
                  </a:ext>
                </a:extLst>
              </p:cNvPr>
              <p:cNvSpPr txBox="1"/>
              <p:nvPr/>
            </p:nvSpPr>
            <p:spPr>
              <a:xfrm>
                <a:off x="6583092" y="1105536"/>
                <a:ext cx="958461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2" name="Left Bracket 161">
                <a:extLst>
                  <a:ext uri="{FF2B5EF4-FFF2-40B4-BE49-F238E27FC236}">
                    <a16:creationId xmlns:a16="http://schemas.microsoft.com/office/drawing/2014/main" id="{A5133350-E15E-DE46-ABF2-2EA362413126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F7DA326-80AF-7141-BF2B-DAD4A17AFC7C}"/>
                  </a:ext>
                </a:extLst>
              </p:cNvPr>
              <p:cNvSpPr txBox="1"/>
              <p:nvPr/>
            </p:nvSpPr>
            <p:spPr>
              <a:xfrm>
                <a:off x="4210920" y="1105528"/>
                <a:ext cx="819644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64" name="Left Bracket 163">
                <a:extLst>
                  <a:ext uri="{FF2B5EF4-FFF2-40B4-BE49-F238E27FC236}">
                    <a16:creationId xmlns:a16="http://schemas.microsoft.com/office/drawing/2014/main" id="{EA4E3D00-BFB4-1747-A714-EDA851C0FDEF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64465F-FAEF-634D-B253-87918D47B2EB}"/>
                  </a:ext>
                </a:extLst>
              </p:cNvPr>
              <p:cNvSpPr txBox="1"/>
              <p:nvPr/>
            </p:nvSpPr>
            <p:spPr>
              <a:xfrm>
                <a:off x="2359919" y="1105536"/>
                <a:ext cx="422366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C72DB20-976E-F24A-ACEB-F63756365E53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4466923-8294-C24A-8285-7363701834B7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1FFD79CB-3E3A-7E4B-9450-6D4B3D5D4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E5A97E2D-F1C6-D243-9A9E-E8E83975B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976F33C2-0835-0148-A054-5CC595048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50A2C52-12D8-A841-8574-72BE4A123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76E46B0-6410-A946-946F-68BE0225613F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>
              <a:extLst>
                <a:ext uri="{FF2B5EF4-FFF2-40B4-BE49-F238E27FC236}">
                  <a16:creationId xmlns:a16="http://schemas.microsoft.com/office/drawing/2014/main" id="{98CEFC46-C530-A541-AC94-E4169B08D1BB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8E85599-2627-FB49-8B4A-BDA00816A2A2}"/>
                </a:ext>
              </a:extLst>
            </p:cNvPr>
            <p:cNvGrpSpPr/>
            <p:nvPr/>
          </p:nvGrpSpPr>
          <p:grpSpPr>
            <a:xfrm>
              <a:off x="7855613" y="2769546"/>
              <a:ext cx="831187" cy="453341"/>
              <a:chOff x="6924719" y="3240929"/>
              <a:chExt cx="995842" cy="54314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6D961AE-9848-2543-B075-73112EBC8BA7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2FFC058-207D-F245-BC0A-3D7DBCEED36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B2D45A0-1B77-8641-97A2-E35B9C2B89AE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0E3C4813-ACFB-244F-964E-4654F3382E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Elbow Connector 155">
                      <a:extLst>
                        <a:ext uri="{FF2B5EF4-FFF2-40B4-BE49-F238E27FC236}">
                          <a16:creationId xmlns:a16="http://schemas.microsoft.com/office/drawing/2014/main" id="{19178AE7-9BD9-3D49-88FE-842CF37570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Elbow Connector 156">
                      <a:extLst>
                        <a:ext uri="{FF2B5EF4-FFF2-40B4-BE49-F238E27FC236}">
                          <a16:creationId xmlns:a16="http://schemas.microsoft.com/office/drawing/2014/main" id="{1384B3B4-5DC5-F04A-9DF8-19E98E40EB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73B3FDF-ECDA-4D41-9E27-2C0A914493B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2875EFD-2754-1240-B1CD-1863956FA1F9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5039A99-E947-284E-A147-7E0D3B4337A8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6574A6C-9D64-E342-AED2-AE315532B75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DD483A-DCF0-C04B-86E9-ACF78522379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846D238-8A91-0945-8497-3DB8EAC8803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A9352-9FB3-8E45-8951-085900109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1635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FD7027D-6851-DC47-8C8B-C27CEAD80D68}"/>
              </a:ext>
            </a:extLst>
          </p:cNvPr>
          <p:cNvSpPr/>
          <p:nvPr/>
        </p:nvSpPr>
        <p:spPr>
          <a:xfrm>
            <a:off x="5692491" y="0"/>
            <a:ext cx="3273840" cy="30660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D756A2-7B96-D145-B82D-64C000E7E37B}"/>
              </a:ext>
            </a:extLst>
          </p:cNvPr>
          <p:cNvGrpSpPr/>
          <p:nvPr/>
        </p:nvGrpSpPr>
        <p:grpSpPr>
          <a:xfrm>
            <a:off x="6402820" y="280274"/>
            <a:ext cx="1853183" cy="435697"/>
            <a:chOff x="3619500" y="2108200"/>
            <a:chExt cx="3943303" cy="9271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E25DF2-F2DD-0D47-B49D-3E518569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AC08BD-ED2B-7B40-81D6-F407AF67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2BA97D-5133-8F4C-90B1-CCD8BC3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50ED3-D88F-CC4F-B7B8-5D20DFD5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365838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level of integration maximizes rack space </a:t>
            </a:r>
            <a:br>
              <a:rPr lang="en-US" sz="1800" dirty="0"/>
            </a:br>
            <a:r>
              <a:rPr lang="en-US" sz="1800" dirty="0"/>
              <a:t>density and lowers power consumption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Optimized OSNR maintained in DS and US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dynamic range and sensitivity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Fast optical switching time if fiber cut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SNMP/WEB GUI support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US/DS monitor ports and PON express ports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Two DLX40 modules per redundantly powered 1-RU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Supports up to 20 RPD/RMD nodes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1625nm OTDR insertion port optional at each output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Paired with all-passive outside plant equipment - Digital Link Receiver (DLR)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27A2BC-A467-8247-934A-EB093BFEC53E}"/>
              </a:ext>
            </a:extLst>
          </p:cNvPr>
          <p:cNvGrpSpPr/>
          <p:nvPr/>
        </p:nvGrpSpPr>
        <p:grpSpPr>
          <a:xfrm>
            <a:off x="5873115" y="1221129"/>
            <a:ext cx="2878229" cy="1152010"/>
            <a:chOff x="5647482" y="516247"/>
            <a:chExt cx="3124599" cy="1250619"/>
          </a:xfrm>
        </p:grpSpPr>
        <p:pic>
          <p:nvPicPr>
            <p:cNvPr id="13" name="Picture Placeholder 8">
              <a:extLst>
                <a:ext uri="{FF2B5EF4-FFF2-40B4-BE49-F238E27FC236}">
                  <a16:creationId xmlns:a16="http://schemas.microsoft.com/office/drawing/2014/main" id="{B105F6DA-2714-D749-8396-80EA7770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9B8EB2-0B66-7B4C-AD06-EF46736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387BD7-6CE0-F14D-A283-7479EC7864F6}"/>
              </a:ext>
            </a:extLst>
          </p:cNvPr>
          <p:cNvCxnSpPr/>
          <p:nvPr/>
        </p:nvCxnSpPr>
        <p:spPr>
          <a:xfrm>
            <a:off x="5823585" y="990620"/>
            <a:ext cx="29432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7139-1114-B241-9533-59C43333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647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0" y="-9144"/>
            <a:ext cx="3312092" cy="5161788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Supports Distributed Architecture</a:t>
            </a:r>
            <a:r>
              <a:rPr lang="en-US" sz="1400" dirty="0"/>
              <a:t> – Enables reliable and fiber-efficient Remote-PHY (R-PHY)-based fiber deep node deployments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Optimized Fiber Utilization</a:t>
            </a:r>
            <a:r>
              <a:rPr lang="en-US" sz="1400" dirty="0"/>
              <a:t> – Transmit up to 40 US/DS 10 GigE optical links redundantly across two fibers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Advanced Resiliency</a:t>
            </a:r>
            <a:r>
              <a:rPr lang="en-US" sz="1400" dirty="0"/>
              <a:t> – Automatically supported redundancy across varying fiber distances ensures continuous operations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Operational Efficiency</a:t>
            </a:r>
            <a:r>
              <a:rPr lang="en-US" sz="1400" dirty="0"/>
              <a:t> – No actives in field increases reliability and decreases </a:t>
            </a:r>
            <a:r>
              <a:rPr lang="en-US" sz="1400" dirty="0" err="1"/>
              <a:t>Opex</a:t>
            </a:r>
            <a:r>
              <a:rPr lang="en-US" sz="1400" dirty="0"/>
              <a:t> (truck rolls/powering)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Increased Revenue</a:t>
            </a:r>
            <a:r>
              <a:rPr lang="en-US" sz="1400" dirty="0"/>
              <a:t> – Supports fiber-deep architectures using same fiber assets or reclaims fiber for additional revenue-generating services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Futureproof</a:t>
            </a:r>
            <a:r>
              <a:rPr lang="en-US" sz="1400" dirty="0"/>
              <a:t> – Content- and protocol-agnostic transport solution enables seamless adoption of new technologies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F99BDB-3D9E-6D41-95D7-2C70DCC9CD35}"/>
              </a:ext>
            </a:extLst>
          </p:cNvPr>
          <p:cNvGrpSpPr/>
          <p:nvPr/>
        </p:nvGrpSpPr>
        <p:grpSpPr>
          <a:xfrm>
            <a:off x="93746" y="3624260"/>
            <a:ext cx="3124599" cy="1250619"/>
            <a:chOff x="5647482" y="516247"/>
            <a:chExt cx="3124599" cy="1250619"/>
          </a:xfrm>
        </p:grpSpPr>
        <p:pic>
          <p:nvPicPr>
            <p:cNvPr id="10" name="Picture Placeholder 8">
              <a:extLst>
                <a:ext uri="{FF2B5EF4-FFF2-40B4-BE49-F238E27FC236}">
                  <a16:creationId xmlns:a16="http://schemas.microsoft.com/office/drawing/2014/main" id="{B5604F35-DF4E-474F-9E22-BE874FF03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4CDDCF-4C69-AA40-9DB5-F7B37032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DCA6-B46C-324C-99A1-95D5DFD6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7962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Operational Efficiency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188260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Simplifies Operations for Technicians</a:t>
            </a:r>
          </a:p>
          <a:p>
            <a:pPr lvl="1"/>
            <a:r>
              <a:rPr lang="en-US" sz="1400" dirty="0"/>
              <a:t>Auto-level adjustment between primary and secondary paths</a:t>
            </a:r>
          </a:p>
          <a:p>
            <a:pPr lvl="1"/>
            <a:r>
              <a:rPr lang="en-US" sz="1400" dirty="0"/>
              <a:t>No routing protocols</a:t>
            </a:r>
          </a:p>
          <a:p>
            <a:pPr marL="342900" lvl="1" indent="-3429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Integrated EDFA Post/Pre-amp, Optical Switch and Passives Module </a:t>
            </a:r>
          </a:p>
          <a:p>
            <a:pPr lvl="1"/>
            <a:r>
              <a:rPr lang="en-US" sz="1400" dirty="0"/>
              <a:t>Reduces insertion losses</a:t>
            </a:r>
          </a:p>
          <a:p>
            <a:pPr lvl="1"/>
            <a:r>
              <a:rPr lang="en-US" sz="1400" dirty="0"/>
              <a:t>Eliminates interconnecting multiple devices, reduces rack space and devices to manage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22724C-D68F-DB4E-88F9-52E11E4D6A80}"/>
              </a:ext>
            </a:extLst>
          </p:cNvPr>
          <p:cNvSpPr txBox="1"/>
          <p:nvPr/>
        </p:nvSpPr>
        <p:spPr>
          <a:xfrm>
            <a:off x="6780515" y="3265344"/>
            <a:ext cx="96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Up to 20 RPD/RMD Nodes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0BC5F51-4BD4-CD4F-94BA-B265ED9C3339}"/>
              </a:ext>
            </a:extLst>
          </p:cNvPr>
          <p:cNvGrpSpPr/>
          <p:nvPr/>
        </p:nvGrpSpPr>
        <p:grpSpPr>
          <a:xfrm>
            <a:off x="1531229" y="2877220"/>
            <a:ext cx="5159454" cy="1356371"/>
            <a:chOff x="2191393" y="3000339"/>
            <a:chExt cx="3576167" cy="9401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4C1CA4-0E87-254C-AB88-E78709464791}"/>
                </a:ext>
              </a:extLst>
            </p:cNvPr>
            <p:cNvGrpSpPr/>
            <p:nvPr/>
          </p:nvGrpSpPr>
          <p:grpSpPr>
            <a:xfrm>
              <a:off x="2816648" y="3020210"/>
              <a:ext cx="708292" cy="920269"/>
              <a:chOff x="4087784" y="1845943"/>
              <a:chExt cx="554295" cy="407769"/>
            </a:xfrm>
          </p:grpSpPr>
          <p:sp>
            <p:nvSpPr>
              <p:cNvPr id="88" name="Trapezoid 87">
                <a:extLst>
                  <a:ext uri="{FF2B5EF4-FFF2-40B4-BE49-F238E27FC236}">
                    <a16:creationId xmlns:a16="http://schemas.microsoft.com/office/drawing/2014/main" id="{64642F20-90C0-3C4C-AE68-BCEB92C70F1F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77665B9-2DB9-D84A-A34E-326A63A213DD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427298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6B50CA-F40C-214A-845D-3D87EBCBC0F4}"/>
                </a:ext>
              </a:extLst>
            </p:cNvPr>
            <p:cNvSpPr txBox="1"/>
            <p:nvPr/>
          </p:nvSpPr>
          <p:spPr>
            <a:xfrm>
              <a:off x="2897430" y="3000339"/>
              <a:ext cx="627511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DLX Active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BCACF9-FEA1-7344-991B-14D2D6AA8CB9}"/>
                </a:ext>
              </a:extLst>
            </p:cNvPr>
            <p:cNvGrpSpPr/>
            <p:nvPr/>
          </p:nvGrpSpPr>
          <p:grpSpPr>
            <a:xfrm rot="10800000">
              <a:off x="4696172" y="3020209"/>
              <a:ext cx="460041" cy="920269"/>
              <a:chOff x="4087784" y="1845943"/>
              <a:chExt cx="360018" cy="407769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C13CAC9E-6677-674F-9029-B2482FA97799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59D48CB-3401-154D-A71C-0194A9DD00A3}"/>
                  </a:ext>
                </a:extLst>
              </p:cNvPr>
              <p:cNvSpPr/>
              <p:nvPr/>
            </p:nvSpPr>
            <p:spPr>
              <a:xfrm>
                <a:off x="4214784" y="1917342"/>
                <a:ext cx="233018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20DC08-96B3-0440-9966-F9F484750AD8}"/>
                </a:ext>
              </a:extLst>
            </p:cNvPr>
            <p:cNvSpPr txBox="1"/>
            <p:nvPr/>
          </p:nvSpPr>
          <p:spPr>
            <a:xfrm>
              <a:off x="4433867" y="3000339"/>
              <a:ext cx="665687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DLR Passive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2D47B1-5503-2146-9E11-DB982919B6A8}"/>
                </a:ext>
              </a:extLst>
            </p:cNvPr>
            <p:cNvGrpSpPr/>
            <p:nvPr/>
          </p:nvGrpSpPr>
          <p:grpSpPr>
            <a:xfrm>
              <a:off x="3524941" y="3403706"/>
              <a:ext cx="1168640" cy="158866"/>
              <a:chOff x="3236132" y="3403706"/>
              <a:chExt cx="1500593" cy="158866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E8DCDA7-CB16-CE4D-9C74-BCD3B8FA5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555867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F0B3E82-3FD9-F64B-9844-05434B4D1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403706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E7CB0B-FF5D-2149-8524-5A86F760A2D2}"/>
                </a:ext>
              </a:extLst>
            </p:cNvPr>
            <p:cNvGrpSpPr/>
            <p:nvPr/>
          </p:nvGrpSpPr>
          <p:grpSpPr>
            <a:xfrm>
              <a:off x="5147795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D484201-FD45-C542-92F1-E62700A0B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AA2F1E-0F30-1849-8B51-6ACE269813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37C4152D-7958-1E47-AB20-2E19D6D56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795AB2B9-DD9D-344B-B183-BA871F6F78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816DDD4-66E9-6C45-92AF-A3508CDE9D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AC952132-5DAD-0F47-9D2D-08B139FC75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859781C-1185-9349-A23C-A0D627E5F7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45775CE-D117-BB43-9F2D-05F4414336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481948B-95B6-594F-8983-87DB674660FA}"/>
                </a:ext>
              </a:extLst>
            </p:cNvPr>
            <p:cNvGrpSpPr/>
            <p:nvPr/>
          </p:nvGrpSpPr>
          <p:grpSpPr>
            <a:xfrm>
              <a:off x="2191393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0F5BC249-7C6B-7549-87AA-AF149BB329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A2CD59CD-79D4-024E-A7B0-65FD9C2629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84FF81B-DCAE-2849-985D-34BD20715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AAA3F066-061E-974C-BF08-0B00D71B7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939BB4E-F8BB-7D45-A1BB-6A7393C0F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6AE92E0-4EC9-2C42-85FD-0EC1DBA5B0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5D2B336D-612A-C846-ADED-D5EF8F8F53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7A37EC7-08D4-3348-8BB7-50DB8FE372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1" name="Group 4100">
              <a:extLst>
                <a:ext uri="{FF2B5EF4-FFF2-40B4-BE49-F238E27FC236}">
                  <a16:creationId xmlns:a16="http://schemas.microsoft.com/office/drawing/2014/main" id="{44CCE978-4ED0-514C-90B2-B5FE17D22E3A}"/>
                </a:ext>
              </a:extLst>
            </p:cNvPr>
            <p:cNvGrpSpPr/>
            <p:nvPr/>
          </p:nvGrpSpPr>
          <p:grpSpPr>
            <a:xfrm>
              <a:off x="3036334" y="3284184"/>
              <a:ext cx="431754" cy="411017"/>
              <a:chOff x="3036334" y="3284184"/>
              <a:chExt cx="431754" cy="41101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C62781-EC7E-A347-B43C-343C9BD26C06}"/>
                  </a:ext>
                </a:extLst>
              </p:cNvPr>
              <p:cNvGrpSpPr/>
              <p:nvPr/>
            </p:nvGrpSpPr>
            <p:grpSpPr>
              <a:xfrm>
                <a:off x="3036334" y="3284600"/>
                <a:ext cx="190585" cy="362990"/>
                <a:chOff x="4755633" y="1898795"/>
                <a:chExt cx="178376" cy="339734"/>
              </a:xfrm>
            </p:grpSpPr>
            <p:sp>
              <p:nvSpPr>
                <p:cNvPr id="86" name="Triangle 85">
                  <a:extLst>
                    <a:ext uri="{FF2B5EF4-FFF2-40B4-BE49-F238E27FC236}">
                      <a16:creationId xmlns:a16="http://schemas.microsoft.com/office/drawing/2014/main" id="{472B4442-3158-2344-97EA-F039966C71C1}"/>
                    </a:ext>
                  </a:extLst>
                </p:cNvPr>
                <p:cNvSpPr/>
                <p:nvPr/>
              </p:nvSpPr>
              <p:spPr>
                <a:xfrm rot="5400000">
                  <a:off x="4743715" y="1912891"/>
                  <a:ext cx="204390" cy="176198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7" name="Triangle 86">
                  <a:extLst>
                    <a:ext uri="{FF2B5EF4-FFF2-40B4-BE49-F238E27FC236}">
                      <a16:creationId xmlns:a16="http://schemas.microsoft.com/office/drawing/2014/main" id="{FE05220A-A3C3-9E41-8659-E73101302284}"/>
                    </a:ext>
                  </a:extLst>
                </p:cNvPr>
                <p:cNvSpPr/>
                <p:nvPr/>
              </p:nvSpPr>
              <p:spPr>
                <a:xfrm rot="16200000">
                  <a:off x="4741537" y="2048235"/>
                  <a:ext cx="204390" cy="176198"/>
                </a:xfrm>
                <a:prstGeom prst="triangle">
                  <a:avLst/>
                </a:prstGeom>
                <a:solidFill>
                  <a:schemeClr val="tx2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7AF02C-E533-7646-9D87-7B8E7A6415FD}"/>
                  </a:ext>
                </a:extLst>
              </p:cNvPr>
              <p:cNvSpPr/>
              <p:nvPr/>
            </p:nvSpPr>
            <p:spPr>
              <a:xfrm>
                <a:off x="3270886" y="3284184"/>
                <a:ext cx="197202" cy="411017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8F0CB0B-0BF3-E842-B552-142119F3D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340541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EB202CD-F21F-4F49-AC54-79C215DCC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504155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FFE4938-6C0E-A043-ADBA-56A34DA9E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3000" y="3447639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096" name="Straight Connector 4095">
                <a:extLst>
                  <a:ext uri="{FF2B5EF4-FFF2-40B4-BE49-F238E27FC236}">
                    <a16:creationId xmlns:a16="http://schemas.microsoft.com/office/drawing/2014/main" id="{B6535A86-56F7-344B-91F5-AE1D8EA0C873}"/>
                  </a:ext>
                </a:extLst>
              </p:cNvPr>
              <p:cNvCxnSpPr>
                <a:cxnSpLocks/>
                <a:stCxn id="121" idx="7"/>
              </p:cNvCxnSpPr>
              <p:nvPr/>
            </p:nvCxnSpPr>
            <p:spPr>
              <a:xfrm flipV="1">
                <a:off x="3336415" y="3382126"/>
                <a:ext cx="50931" cy="695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0" name="TextBox 4099">
                <a:extLst>
                  <a:ext uri="{FF2B5EF4-FFF2-40B4-BE49-F238E27FC236}">
                    <a16:creationId xmlns:a16="http://schemas.microsoft.com/office/drawing/2014/main" id="{B14A23E6-9763-B148-86EC-65E68399344E}"/>
                  </a:ext>
                </a:extLst>
              </p:cNvPr>
              <p:cNvSpPr txBox="1"/>
              <p:nvPr/>
            </p:nvSpPr>
            <p:spPr>
              <a:xfrm>
                <a:off x="3266014" y="3573189"/>
                <a:ext cx="191731" cy="87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/>
                  <a:t>OS</a:t>
                </a:r>
              </a:p>
            </p:txBody>
          </p:sp>
        </p:grpSp>
        <p:grpSp>
          <p:nvGrpSpPr>
            <p:cNvPr id="4104" name="Group 4103">
              <a:extLst>
                <a:ext uri="{FF2B5EF4-FFF2-40B4-BE49-F238E27FC236}">
                  <a16:creationId xmlns:a16="http://schemas.microsoft.com/office/drawing/2014/main" id="{1DA4EC50-EE21-3544-BEDC-DCFC38ED0149}"/>
                </a:ext>
              </a:extLst>
            </p:cNvPr>
            <p:cNvGrpSpPr/>
            <p:nvPr/>
          </p:nvGrpSpPr>
          <p:grpSpPr>
            <a:xfrm>
              <a:off x="4738226" y="3407024"/>
              <a:ext cx="227584" cy="137160"/>
              <a:chOff x="4738226" y="3410411"/>
              <a:chExt cx="227584" cy="137160"/>
            </a:xfrm>
          </p:grpSpPr>
          <p:sp>
            <p:nvSpPr>
              <p:cNvPr id="4102" name="Oval 4101">
                <a:extLst>
                  <a:ext uri="{FF2B5EF4-FFF2-40B4-BE49-F238E27FC236}">
                    <a16:creationId xmlns:a16="http://schemas.microsoft.com/office/drawing/2014/main" id="{7AAF528E-FA00-7F4F-A695-15BF43665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77345" y="3410411"/>
                <a:ext cx="137160" cy="13716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40695E4-2A08-C842-9822-551BB0167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417185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C67273A-3030-204B-A875-152BAB194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540797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ADCFA44-72FE-D942-8F87-EE529DE3E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946" y="3483924"/>
                <a:ext cx="548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F3D4942-CFB8-FD49-861A-0EA7FD26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83551" y="4171059"/>
            <a:ext cx="900840" cy="8948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4EA746-BA7B-EE4B-B143-733B6A9D2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090" y="4305009"/>
            <a:ext cx="1164100" cy="2328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49E04D1-0F03-9644-B393-7783BA6142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471" y="4609583"/>
            <a:ext cx="1105339" cy="213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60D8A-5204-9E47-A85E-A571149FC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20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X Networks Color Theme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27AAE1"/>
      </a:accent1>
      <a:accent2>
        <a:srgbClr val="774D8D"/>
      </a:accent2>
      <a:accent3>
        <a:srgbClr val="EF4026"/>
      </a:accent3>
      <a:accent4>
        <a:srgbClr val="E77D24"/>
      </a:accent4>
      <a:accent5>
        <a:srgbClr val="FFE400"/>
      </a:accent5>
      <a:accent6>
        <a:srgbClr val="80B241"/>
      </a:accent6>
      <a:hlink>
        <a:srgbClr val="26AAE1"/>
      </a:hlink>
      <a:folHlink>
        <a:srgbClr val="1E42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teral_x0020_Type xmlns="a6744772-9ed3-45d7-8292-7e4c019da892">9</Collateral_x0020_Type>
    <Product xmlns="a6744772-9ed3-45d7-8292-7e4c019da892">
      <Value>47</Value>
      <Value>50</Value>
      <Value>48</Value>
      <Value>21</Value>
      <Value>11</Value>
      <Value>22</Value>
      <Value>53</Value>
      <Value>51</Value>
    </Product>
    <Solutions xmlns="a6744772-9ed3-45d7-8292-7e4c019da892">
      <Value>1</Value>
    </Solutions>
    <Audience_x0020_Usage xmlns="a6b585ef-fb3b-4354-8fcc-ae3ed113a3bd">2</Audience_x0020_Us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335B32945EB49968E35CF7523E151" ma:contentTypeVersion="9" ma:contentTypeDescription="Create a new document." ma:contentTypeScope="" ma:versionID="d9e9e9548b68b2fff41ea4d09176b808">
  <xsd:schema xmlns:xsd="http://www.w3.org/2001/XMLSchema" xmlns:xs="http://www.w3.org/2001/XMLSchema" xmlns:p="http://schemas.microsoft.com/office/2006/metadata/properties" xmlns:ns2="a6744772-9ed3-45d7-8292-7e4c019da892" xmlns:ns3="a6b585ef-fb3b-4354-8fcc-ae3ed113a3bd" targetNamespace="http://schemas.microsoft.com/office/2006/metadata/properties" ma:root="true" ma:fieldsID="0a528b96b0151fc1dac76c2c3161ec2a" ns2:_="" ns3:_="">
    <xsd:import namespace="a6744772-9ed3-45d7-8292-7e4c019da892"/>
    <xsd:import namespace="a6b585ef-fb3b-4354-8fcc-ae3ed113a3bd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Collateral_x0020_Type" minOccurs="0"/>
                <xsd:element ref="ns2:SharedWithUsers" minOccurs="0"/>
                <xsd:element ref="ns2:SharedWithDetails" minOccurs="0"/>
                <xsd:element ref="ns2:Solutions" minOccurs="0"/>
                <xsd:element ref="ns3:Audience_x0020_U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4772-9ed3-45d7-8292-7e4c019da892" elementFormDefault="qualified">
    <xsd:import namespace="http://schemas.microsoft.com/office/2006/documentManagement/types"/>
    <xsd:import namespace="http://schemas.microsoft.com/office/infopath/2007/PartnerControls"/>
    <xsd:element name="Product" ma:index="8" nillable="true" ma:displayName="Products" ma:list="{985acb60-f1a6-4397-aeb5-a057b9d87f8f}" ma:internalName="Product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llateral_x0020_Type" ma:index="12" nillable="true" ma:displayName="Collateral Type" ma:list="{eade888e-50b6-473b-a3fc-d16f43fd2961}" ma:internalName="Collateral_x0020_Type" ma:showField="Title" ma:web="a6744772-9ed3-45d7-8292-7e4c019da892">
      <xsd:simpleType>
        <xsd:restriction base="dms:Lookup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olutions" ma:index="15" nillable="true" ma:displayName="Solutions" ma:list="{2140f822-4b3f-4b85-8b53-512c82d60a4e}" ma:internalName="Solutions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585ef-fb3b-4354-8fcc-ae3ed113a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Audience_x0020_Usage" ma:index="16" nillable="true" ma:displayName="Audience Usage" ma:list="{18bb841d-95c5-4c3e-b875-77d8fbd359cd}" ma:internalName="Audience_x0020_Usag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CDB56-CEAF-480D-B4C1-7D41844A57D7}">
  <ds:schemaRefs>
    <ds:schemaRef ds:uri="http://purl.org/dc/terms/"/>
    <ds:schemaRef ds:uri="a6744772-9ed3-45d7-8292-7e4c019da892"/>
    <ds:schemaRef ds:uri="a6b585ef-fb3b-4354-8fcc-ae3ed113a3bd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76D45AE-AFCB-4788-A87B-3911AC1F0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44772-9ed3-45d7-8292-7e4c019da892"/>
    <ds:schemaRef ds:uri="a6b585ef-fb3b-4354-8fcc-ae3ed113a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C6C2B8-5D51-4FBD-B713-D52E9ED8D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32450</TotalTime>
  <Words>1342</Words>
  <Application>Microsoft Macintosh PowerPoint</Application>
  <PresentationFormat>On-screen Show (16:9)</PresentationFormat>
  <Paragraphs>283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1_Office Theme</vt:lpstr>
      <vt:lpstr>PowerPoint Presentation</vt:lpstr>
      <vt:lpstr>DISTRIBUTED ACCESS ARCHITECTURE</vt:lpstr>
      <vt:lpstr>Distributed Access Architecture (DAA)</vt:lpstr>
      <vt:lpstr>GIGAWAVE DIGITAL OPTICAL GATEWAY Next-Gen DWDM Transport Solution</vt:lpstr>
      <vt:lpstr>GigaWave Digital Link Extender (DLX)</vt:lpstr>
      <vt:lpstr>GigaWave DLX40 Solution</vt:lpstr>
      <vt:lpstr>Key Features</vt:lpstr>
      <vt:lpstr>Key Benefits</vt:lpstr>
      <vt:lpstr>Operational Efficiency</vt:lpstr>
      <vt:lpstr>PowerPoint Presentation</vt:lpstr>
      <vt:lpstr>Key Application: Reducing Service Areas</vt:lpstr>
      <vt:lpstr>UCrypt PassPort Gateway Accelerating Adoption of DAA</vt:lpstr>
      <vt:lpstr>UCrypt RF R-PHY Gateways</vt:lpstr>
      <vt:lpstr>UCrypt RF R-PHY Gateway</vt:lpstr>
      <vt:lpstr>Key Features – UCrypt Mux-Passthrough Q2IP</vt:lpstr>
      <vt:lpstr>Key Features – UCrypt PassPort</vt:lpstr>
      <vt:lpstr>Key Features – UCrypt PassPort</vt:lpstr>
      <vt:lpstr>Key Features – UCrypt PassPort</vt:lpstr>
      <vt:lpstr>Key Benefits – UCrypt PassPort</vt:lpstr>
      <vt:lpstr>Key Benefits – UCrypt PassPort</vt:lpstr>
      <vt:lpstr>Key Application: QAM Mux to IP Conversion</vt:lpstr>
      <vt:lpstr>Key Application: Legacy QAM Mux to DEPI Conversion</vt:lpstr>
    </vt:vector>
  </TitlesOfParts>
  <Company>Stith Graphics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Stith</dc:creator>
  <cp:lastModifiedBy>Stacey Stith</cp:lastModifiedBy>
  <cp:revision>537</cp:revision>
  <cp:lastPrinted>2018-10-19T17:30:09Z</cp:lastPrinted>
  <dcterms:created xsi:type="dcterms:W3CDTF">2018-02-13T21:57:05Z</dcterms:created>
  <dcterms:modified xsi:type="dcterms:W3CDTF">2018-11-29T19:29:28Z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0x010100A9D335B32945EB49968E35CF7523E151</vt:lpwstr>
  </property>
</Properties>
</file>