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3"/>
  </p:notesMasterIdLst>
  <p:sldIdLst>
    <p:sldId id="305" r:id="rId5"/>
    <p:sldId id="306" r:id="rId6"/>
    <p:sldId id="309" r:id="rId7"/>
    <p:sldId id="301" r:id="rId8"/>
    <p:sldId id="300" r:id="rId9"/>
    <p:sldId id="302" r:id="rId10"/>
    <p:sldId id="303" r:id="rId11"/>
    <p:sldId id="304" r:id="rId12"/>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TX" initials="A" lastIdx="5" clrIdx="0"/>
  <p:cmAuthor id="1" name="Stacey Stith" initials="SS" lastIdx="1" clrIdx="1">
    <p:extLst>
      <p:ext uri="{19B8F6BF-5375-455C-9EA6-DF929625EA0E}">
        <p15:presenceInfo xmlns:p15="http://schemas.microsoft.com/office/powerpoint/2012/main" userId="S::sstith@atxnetworks.com::0043fbaf-0f12-4d79-ba50-95cfa9cf565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AAE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17" autoAdjust="0"/>
    <p:restoredTop sz="84641" autoAdjust="0"/>
  </p:normalViewPr>
  <p:slideViewPr>
    <p:cSldViewPr snapToGrid="0" snapToObjects="1">
      <p:cViewPr varScale="1">
        <p:scale>
          <a:sx n="237" d="100"/>
          <a:sy n="237" d="100"/>
        </p:scale>
        <p:origin x="1728" y="184"/>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BC984B5-5D2B-4F50-80A6-FD5D0514A04A}" type="datetimeFigureOut">
              <a:rPr lang="en-US" smtClean="0"/>
              <a:t>11/29/18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45B37C-5085-4D96-95A2-B5EA8C95F977}" type="slidenum">
              <a:rPr lang="en-US" smtClean="0"/>
              <a:t>‹#›</a:t>
            </a:fld>
            <a:endParaRPr lang="en-US"/>
          </a:p>
        </p:txBody>
      </p:sp>
    </p:spTree>
    <p:extLst>
      <p:ext uri="{BB962C8B-B14F-4D97-AF65-F5344CB8AC3E}">
        <p14:creationId xmlns:p14="http://schemas.microsoft.com/office/powerpoint/2010/main" val="4045762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45B37C-5085-4D96-95A2-B5EA8C95F977}" type="slidenum">
              <a:rPr lang="en-US" smtClean="0"/>
              <a:t>3</a:t>
            </a:fld>
            <a:endParaRPr lang="en-US"/>
          </a:p>
        </p:txBody>
      </p:sp>
    </p:spTree>
    <p:extLst>
      <p:ext uri="{BB962C8B-B14F-4D97-AF65-F5344CB8AC3E}">
        <p14:creationId xmlns:p14="http://schemas.microsoft.com/office/powerpoint/2010/main" val="40726687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45B37C-5085-4D96-95A2-B5EA8C95F977}" type="slidenum">
              <a:rPr lang="en-US" smtClean="0"/>
              <a:t>4</a:t>
            </a:fld>
            <a:endParaRPr lang="en-US"/>
          </a:p>
        </p:txBody>
      </p:sp>
    </p:spTree>
    <p:extLst>
      <p:ext uri="{BB962C8B-B14F-4D97-AF65-F5344CB8AC3E}">
        <p14:creationId xmlns:p14="http://schemas.microsoft.com/office/powerpoint/2010/main" val="32599343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45B37C-5085-4D96-95A2-B5EA8C95F977}" type="slidenum">
              <a:rPr lang="en-US" smtClean="0"/>
              <a:t>5</a:t>
            </a:fld>
            <a:endParaRPr lang="en-US"/>
          </a:p>
        </p:txBody>
      </p:sp>
    </p:spTree>
    <p:extLst>
      <p:ext uri="{BB962C8B-B14F-4D97-AF65-F5344CB8AC3E}">
        <p14:creationId xmlns:p14="http://schemas.microsoft.com/office/powerpoint/2010/main" val="27011500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45B37C-5085-4D96-95A2-B5EA8C95F977}" type="slidenum">
              <a:rPr lang="en-US" smtClean="0"/>
              <a:t>7</a:t>
            </a:fld>
            <a:endParaRPr lang="en-US"/>
          </a:p>
        </p:txBody>
      </p:sp>
    </p:spTree>
    <p:extLst>
      <p:ext uri="{BB962C8B-B14F-4D97-AF65-F5344CB8AC3E}">
        <p14:creationId xmlns:p14="http://schemas.microsoft.com/office/powerpoint/2010/main" val="20499732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sp>
        <p:nvSpPr>
          <p:cNvPr id="11" name="Rectangle 10"/>
          <p:cNvSpPr/>
          <p:nvPr userDrawn="1"/>
        </p:nvSpPr>
        <p:spPr>
          <a:xfrm>
            <a:off x="-1" y="-1"/>
            <a:ext cx="9153143" cy="515379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8753" cy="5153798"/>
          </a:xfrm>
          <a:prstGeom prst="rect">
            <a:avLst/>
          </a:prstGeom>
          <a:noFill/>
          <a:ln>
            <a:noFill/>
          </a:ln>
        </p:spPr>
      </p:pic>
      <p:pic>
        <p:nvPicPr>
          <p:cNvPr id="15" name="Picture 14"/>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70730" y="426137"/>
            <a:ext cx="6362675" cy="3565218"/>
          </a:xfrm>
          <a:prstGeom prst="rect">
            <a:avLst/>
          </a:prstGeom>
        </p:spPr>
      </p:pic>
    </p:spTree>
    <p:extLst>
      <p:ext uri="{BB962C8B-B14F-4D97-AF65-F5344CB8AC3E}">
        <p14:creationId xmlns:p14="http://schemas.microsoft.com/office/powerpoint/2010/main" val="2198964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sp>
        <p:nvSpPr>
          <p:cNvPr id="8" name="Rectangle 7"/>
          <p:cNvSpPr/>
          <p:nvPr userDrawn="1"/>
        </p:nvSpPr>
        <p:spPr>
          <a:xfrm>
            <a:off x="-1" y="-1"/>
            <a:ext cx="9153143" cy="515379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8753" cy="5153797"/>
          </a:xfrm>
          <a:prstGeom prst="rect">
            <a:avLst/>
          </a:prstGeom>
          <a:noFill/>
          <a:ln>
            <a:noFill/>
          </a:ln>
        </p:spPr>
      </p:pic>
      <p:pic>
        <p:nvPicPr>
          <p:cNvPr id="15" name="Picture 14"/>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70730" y="426137"/>
            <a:ext cx="6362675" cy="3565218"/>
          </a:xfrm>
          <a:prstGeom prst="rect">
            <a:avLst/>
          </a:prstGeom>
        </p:spPr>
      </p:pic>
      <p:pic>
        <p:nvPicPr>
          <p:cNvPr id="13" name="Picture 12"/>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5740400" y="3810000"/>
            <a:ext cx="3405978" cy="1338649"/>
          </a:xfrm>
          <a:prstGeom prst="rect">
            <a:avLst/>
          </a:prstGeom>
        </p:spPr>
      </p:pic>
    </p:spTree>
    <p:extLst>
      <p:ext uri="{BB962C8B-B14F-4D97-AF65-F5344CB8AC3E}">
        <p14:creationId xmlns:p14="http://schemas.microsoft.com/office/powerpoint/2010/main" val="13576183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a:cs typeface="Arial"/>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a:extLst>
              <a:ext uri="{FF2B5EF4-FFF2-40B4-BE49-F238E27FC236}">
                <a16:creationId xmlns:a16="http://schemas.microsoft.com/office/drawing/2014/main" id="{6BCF34A0-D52B-0F4D-B148-8DA23FD4B287}"/>
              </a:ext>
            </a:extLst>
          </p:cNvPr>
          <p:cNvSpPr>
            <a:spLocks noGrp="1"/>
          </p:cNvSpPr>
          <p:nvPr>
            <p:ph type="sldNum" sz="quarter" idx="4"/>
          </p:nvPr>
        </p:nvSpPr>
        <p:spPr>
          <a:xfrm>
            <a:off x="457200" y="4739445"/>
            <a:ext cx="2133600" cy="273844"/>
          </a:xfrm>
          <a:prstGeom prst="rect">
            <a:avLst/>
          </a:prstGeom>
        </p:spPr>
        <p:txBody>
          <a:bodyPr vert="horz" lIns="0" tIns="45720" rIns="91440" bIns="45720" rtlCol="0" anchor="ctr"/>
          <a:lstStyle>
            <a:lvl1pPr algn="l">
              <a:defRPr sz="650" b="1">
                <a:solidFill>
                  <a:schemeClr val="tx1">
                    <a:lumMod val="50000"/>
                    <a:lumOff val="50000"/>
                  </a:schemeClr>
                </a:solidFill>
              </a:defRPr>
            </a:lvl1pPr>
          </a:lstStyle>
          <a:p>
            <a:fld id="{F22B260D-D430-D34B-9B6E-0F9FDE559292}" type="slidenum">
              <a:rPr lang="en-US" smtClean="0"/>
              <a:pPr/>
              <a:t>‹#›</a:t>
            </a:fld>
            <a:r>
              <a:rPr lang="en-US" dirty="0"/>
              <a:t> </a:t>
            </a:r>
            <a:r>
              <a:rPr lang="en-US" b="0" dirty="0"/>
              <a:t>| ATX </a:t>
            </a:r>
            <a:r>
              <a:rPr lang="en-US" b="0" i="1" dirty="0"/>
              <a:t>Confidential &amp; Proprietary</a:t>
            </a:r>
          </a:p>
        </p:txBody>
      </p:sp>
    </p:spTree>
    <p:extLst>
      <p:ext uri="{BB962C8B-B14F-4D97-AF65-F5344CB8AC3E}">
        <p14:creationId xmlns:p14="http://schemas.microsoft.com/office/powerpoint/2010/main" val="4564210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a:cs typeface="Arial"/>
              </a:defRPr>
            </a:lvl1pPr>
          </a:lstStyle>
          <a:p>
            <a:r>
              <a:rPr lang="en-US" dirty="0"/>
              <a:t>Click to edit Master title style</a:t>
            </a:r>
          </a:p>
        </p:txBody>
      </p:sp>
      <p:sp>
        <p:nvSpPr>
          <p:cNvPr id="3" name="Content Placeholder 2"/>
          <p:cNvSpPr>
            <a:spLocks noGrp="1"/>
          </p:cNvSpPr>
          <p:nvPr>
            <p:ph idx="1"/>
          </p:nvPr>
        </p:nvSpPr>
        <p:spPr>
          <a:xfrm>
            <a:off x="4574896" y="935807"/>
            <a:ext cx="4111903" cy="3658816"/>
          </a:xfrm>
        </p:spPr>
        <p:txBody>
          <a:bodyPr/>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4"/>
          <p:cNvSpPr>
            <a:spLocks noGrp="1"/>
          </p:cNvSpPr>
          <p:nvPr>
            <p:ph type="pic" sz="quarter" idx="10"/>
          </p:nvPr>
        </p:nvSpPr>
        <p:spPr>
          <a:xfrm>
            <a:off x="457200" y="935837"/>
            <a:ext cx="3881303" cy="3658388"/>
          </a:xfrm>
        </p:spPr>
        <p:txBody>
          <a:bodyPr/>
          <a:lstStyle/>
          <a:p>
            <a:endParaRPr lang="en-US"/>
          </a:p>
        </p:txBody>
      </p:sp>
      <p:sp>
        <p:nvSpPr>
          <p:cNvPr id="6" name="Slide Number Placeholder 5">
            <a:extLst>
              <a:ext uri="{FF2B5EF4-FFF2-40B4-BE49-F238E27FC236}">
                <a16:creationId xmlns:a16="http://schemas.microsoft.com/office/drawing/2014/main" id="{79104758-5332-7F4E-BAA3-AA82FEF102B3}"/>
              </a:ext>
            </a:extLst>
          </p:cNvPr>
          <p:cNvSpPr>
            <a:spLocks noGrp="1"/>
          </p:cNvSpPr>
          <p:nvPr>
            <p:ph type="sldNum" sz="quarter" idx="4"/>
          </p:nvPr>
        </p:nvSpPr>
        <p:spPr>
          <a:xfrm>
            <a:off x="457200" y="4739445"/>
            <a:ext cx="2133600" cy="273844"/>
          </a:xfrm>
          <a:prstGeom prst="rect">
            <a:avLst/>
          </a:prstGeom>
        </p:spPr>
        <p:txBody>
          <a:bodyPr vert="horz" lIns="0" tIns="45720" rIns="91440" bIns="45720" rtlCol="0" anchor="ctr"/>
          <a:lstStyle>
            <a:lvl1pPr algn="l">
              <a:defRPr sz="650" b="1">
                <a:solidFill>
                  <a:schemeClr val="tx1">
                    <a:lumMod val="50000"/>
                    <a:lumOff val="50000"/>
                  </a:schemeClr>
                </a:solidFill>
              </a:defRPr>
            </a:lvl1pPr>
          </a:lstStyle>
          <a:p>
            <a:fld id="{F22B260D-D430-D34B-9B6E-0F9FDE559292}" type="slidenum">
              <a:rPr lang="en-US" smtClean="0"/>
              <a:pPr/>
              <a:t>‹#›</a:t>
            </a:fld>
            <a:r>
              <a:rPr lang="en-US" dirty="0"/>
              <a:t> </a:t>
            </a:r>
            <a:r>
              <a:rPr lang="en-US" b="0" dirty="0"/>
              <a:t>| ATX </a:t>
            </a:r>
            <a:r>
              <a:rPr lang="en-US" b="0" i="1" dirty="0"/>
              <a:t>Confidential &amp; Proprietary</a:t>
            </a:r>
          </a:p>
        </p:txBody>
      </p:sp>
    </p:spTree>
    <p:extLst>
      <p:ext uri="{BB962C8B-B14F-4D97-AF65-F5344CB8AC3E}">
        <p14:creationId xmlns:p14="http://schemas.microsoft.com/office/powerpoint/2010/main" val="16567756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191" y="0"/>
            <a:ext cx="9148760" cy="5153801"/>
          </a:xfrm>
          <a:prstGeom prst="rect">
            <a:avLst/>
          </a:prstGeom>
          <a:solidFill>
            <a:schemeClr val="bg1"/>
          </a:solidFill>
        </p:spPr>
      </p:pic>
      <p:sp>
        <p:nvSpPr>
          <p:cNvPr id="2" name="Title 1"/>
          <p:cNvSpPr>
            <a:spLocks noGrp="1"/>
          </p:cNvSpPr>
          <p:nvPr>
            <p:ph type="title"/>
          </p:nvPr>
        </p:nvSpPr>
        <p:spPr/>
        <p:txBody>
          <a:bodyPr/>
          <a:lstStyle>
            <a:lvl1pPr>
              <a:defRPr>
                <a:latin typeface="Arial"/>
                <a:cs typeface="Arial"/>
              </a:defRPr>
            </a:lvl1pPr>
          </a:lstStyle>
          <a:p>
            <a:r>
              <a:rPr lang="en-US" dirty="0"/>
              <a:t>Click to edit Master title style</a:t>
            </a:r>
          </a:p>
        </p:txBody>
      </p:sp>
      <p:sp>
        <p:nvSpPr>
          <p:cNvPr id="3" name="Content Placeholder 2"/>
          <p:cNvSpPr>
            <a:spLocks noGrp="1"/>
          </p:cNvSpPr>
          <p:nvPr>
            <p:ph idx="1"/>
          </p:nvPr>
        </p:nvSpPr>
        <p:spPr>
          <a:xfrm>
            <a:off x="457200" y="935837"/>
            <a:ext cx="4126967" cy="3658786"/>
          </a:xfrm>
        </p:spPr>
        <p:txBody>
          <a:bodyPr/>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Picture Placeholder 5"/>
          <p:cNvSpPr>
            <a:spLocks noGrp="1"/>
          </p:cNvSpPr>
          <p:nvPr>
            <p:ph type="pic" sz="quarter" idx="10"/>
          </p:nvPr>
        </p:nvSpPr>
        <p:spPr>
          <a:xfrm>
            <a:off x="4862276" y="945699"/>
            <a:ext cx="3824523" cy="3522276"/>
          </a:xfrm>
        </p:spPr>
        <p:txBody>
          <a:bodyPr/>
          <a:lstStyle/>
          <a:p>
            <a:endParaRPr lang="en-US"/>
          </a:p>
        </p:txBody>
      </p:sp>
      <p:cxnSp>
        <p:nvCxnSpPr>
          <p:cNvPr id="10" name="Straight Connector 9"/>
          <p:cNvCxnSpPr/>
          <p:nvPr userDrawn="1"/>
        </p:nvCxnSpPr>
        <p:spPr>
          <a:xfrm>
            <a:off x="457200" y="771235"/>
            <a:ext cx="911964" cy="0"/>
          </a:xfrm>
          <a:prstGeom prst="line">
            <a:avLst/>
          </a:prstGeom>
          <a:ln w="38100" cmpd="sng">
            <a:solidFill>
              <a:srgbClr val="27AAE1"/>
            </a:solidFill>
          </a:ln>
          <a:effectLst/>
        </p:spPr>
        <p:style>
          <a:lnRef idx="2">
            <a:schemeClr val="accent1"/>
          </a:lnRef>
          <a:fillRef idx="0">
            <a:schemeClr val="accent1"/>
          </a:fillRef>
          <a:effectRef idx="1">
            <a:schemeClr val="accent1"/>
          </a:effectRef>
          <a:fontRef idx="minor">
            <a:schemeClr val="tx1"/>
          </a:fontRef>
        </p:style>
      </p:cxnSp>
      <p:pic>
        <p:nvPicPr>
          <p:cNvPr id="14" name="Picture 13"/>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5892800" y="3708400"/>
            <a:ext cx="3253578" cy="1440249"/>
          </a:xfrm>
          <a:prstGeom prst="rect">
            <a:avLst/>
          </a:prstGeom>
        </p:spPr>
      </p:pic>
      <p:pic>
        <p:nvPicPr>
          <p:cNvPr id="12" name="Picture 11"/>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8423275" y="4696568"/>
            <a:ext cx="587375" cy="329166"/>
          </a:xfrm>
          <a:prstGeom prst="rect">
            <a:avLst/>
          </a:prstGeom>
        </p:spPr>
      </p:pic>
      <p:sp>
        <p:nvSpPr>
          <p:cNvPr id="13" name="Slide Number Placeholder 5">
            <a:extLst>
              <a:ext uri="{FF2B5EF4-FFF2-40B4-BE49-F238E27FC236}">
                <a16:creationId xmlns:a16="http://schemas.microsoft.com/office/drawing/2014/main" id="{AFFB1C6F-CBCD-B045-BE32-0593F87829C3}"/>
              </a:ext>
            </a:extLst>
          </p:cNvPr>
          <p:cNvSpPr>
            <a:spLocks noGrp="1"/>
          </p:cNvSpPr>
          <p:nvPr>
            <p:ph type="sldNum" sz="quarter" idx="4"/>
          </p:nvPr>
        </p:nvSpPr>
        <p:spPr>
          <a:xfrm>
            <a:off x="457200" y="4739445"/>
            <a:ext cx="2133600" cy="273844"/>
          </a:xfrm>
          <a:prstGeom prst="rect">
            <a:avLst/>
          </a:prstGeom>
        </p:spPr>
        <p:txBody>
          <a:bodyPr vert="horz" lIns="0" tIns="45720" rIns="91440" bIns="45720" rtlCol="0" anchor="ctr"/>
          <a:lstStyle>
            <a:lvl1pPr algn="l">
              <a:defRPr sz="650" b="1">
                <a:solidFill>
                  <a:schemeClr val="tx1">
                    <a:lumMod val="50000"/>
                    <a:lumOff val="50000"/>
                  </a:schemeClr>
                </a:solidFill>
              </a:defRPr>
            </a:lvl1pPr>
          </a:lstStyle>
          <a:p>
            <a:fld id="{F22B260D-D430-D34B-9B6E-0F9FDE559292}" type="slidenum">
              <a:rPr lang="en-US" smtClean="0"/>
              <a:pPr/>
              <a:t>‹#›</a:t>
            </a:fld>
            <a:r>
              <a:rPr lang="en-US" dirty="0"/>
              <a:t> </a:t>
            </a:r>
            <a:r>
              <a:rPr lang="en-US" b="0" dirty="0"/>
              <a:t>| ATX </a:t>
            </a:r>
            <a:r>
              <a:rPr lang="en-US" b="0" i="1" dirty="0"/>
              <a:t>Confidential &amp; Proprietary</a:t>
            </a:r>
          </a:p>
        </p:txBody>
      </p:sp>
    </p:spTree>
    <p:extLst>
      <p:ext uri="{BB962C8B-B14F-4D97-AF65-F5344CB8AC3E}">
        <p14:creationId xmlns:p14="http://schemas.microsoft.com/office/powerpoint/2010/main" val="23483024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ATX Logo Only Blue">
    <p:spTree>
      <p:nvGrpSpPr>
        <p:cNvPr id="1" name=""/>
        <p:cNvGrpSpPr/>
        <p:nvPr/>
      </p:nvGrpSpPr>
      <p:grpSpPr>
        <a:xfrm>
          <a:off x="0" y="0"/>
          <a:ext cx="0" cy="0"/>
          <a:chOff x="0" y="0"/>
          <a:chExt cx="0" cy="0"/>
        </a:xfrm>
      </p:grpSpPr>
      <p:sp>
        <p:nvSpPr>
          <p:cNvPr id="8" name="Rectangle 7"/>
          <p:cNvSpPr/>
          <p:nvPr userDrawn="1"/>
        </p:nvSpPr>
        <p:spPr>
          <a:xfrm>
            <a:off x="-1" y="-1"/>
            <a:ext cx="9153143" cy="515379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8753" cy="5153797"/>
          </a:xfrm>
          <a:prstGeom prst="rect">
            <a:avLst/>
          </a:prstGeom>
          <a:noFill/>
          <a:ln>
            <a:noFill/>
          </a:ln>
        </p:spPr>
      </p:pic>
      <p:pic>
        <p:nvPicPr>
          <p:cNvPr id="15" name="Picture 14"/>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70730" y="426137"/>
            <a:ext cx="6362675" cy="3565218"/>
          </a:xfrm>
          <a:prstGeom prst="rect">
            <a:avLst/>
          </a:prstGeom>
        </p:spPr>
      </p:pic>
      <p:pic>
        <p:nvPicPr>
          <p:cNvPr id="13" name="Picture 12"/>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5740400" y="3810000"/>
            <a:ext cx="3405978" cy="1338649"/>
          </a:xfrm>
          <a:prstGeom prst="rect">
            <a:avLst/>
          </a:prstGeom>
        </p:spPr>
      </p:pic>
    </p:spTree>
    <p:extLst>
      <p:ext uri="{BB962C8B-B14F-4D97-AF65-F5344CB8AC3E}">
        <p14:creationId xmlns:p14="http://schemas.microsoft.com/office/powerpoint/2010/main" val="908692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Cover/Divider -  Optical Access">
    <p:spTree>
      <p:nvGrpSpPr>
        <p:cNvPr id="1" name=""/>
        <p:cNvGrpSpPr/>
        <p:nvPr/>
      </p:nvGrpSpPr>
      <p:grpSpPr>
        <a:xfrm>
          <a:off x="0" y="0"/>
          <a:ext cx="0" cy="0"/>
          <a:chOff x="0" y="0"/>
          <a:chExt cx="0" cy="0"/>
        </a:xfrm>
      </p:grpSpPr>
      <p:sp>
        <p:nvSpPr>
          <p:cNvPr id="11" name="Rectangle 10"/>
          <p:cNvSpPr/>
          <p:nvPr userDrawn="1"/>
        </p:nvSpPr>
        <p:spPr>
          <a:xfrm>
            <a:off x="-1" y="3"/>
            <a:ext cx="9153143" cy="515379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descr="Optics shutterstock_165407045.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9162288" cy="5143500"/>
          </a:xfrm>
          <a:prstGeom prst="rect">
            <a:avLst/>
          </a:prstGeom>
        </p:spPr>
      </p:pic>
      <p:sp>
        <p:nvSpPr>
          <p:cNvPr id="6" name="Rectangle 5"/>
          <p:cNvSpPr/>
          <p:nvPr userDrawn="1"/>
        </p:nvSpPr>
        <p:spPr>
          <a:xfrm>
            <a:off x="0" y="0"/>
            <a:ext cx="5892799" cy="5143500"/>
          </a:xfrm>
          <a:prstGeom prst="rect">
            <a:avLst/>
          </a:prstGeom>
          <a:gradFill>
            <a:gsLst>
              <a:gs pos="0">
                <a:schemeClr val="tx1">
                  <a:alpha val="84000"/>
                </a:schemeClr>
              </a:gs>
              <a:gs pos="100000">
                <a:schemeClr val="tx1">
                  <a:alpha val="0"/>
                </a:scheme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4"/>
            <a:ext cx="9148754" cy="5153797"/>
          </a:xfrm>
          <a:prstGeom prst="rect">
            <a:avLst/>
          </a:prstGeom>
          <a:ln>
            <a:noFill/>
          </a:ln>
          <a:effectLst/>
        </p:spPr>
      </p:pic>
      <p:sp>
        <p:nvSpPr>
          <p:cNvPr id="2" name="Title 1"/>
          <p:cNvSpPr>
            <a:spLocks noGrp="1"/>
          </p:cNvSpPr>
          <p:nvPr>
            <p:ph type="ctrTitle" hasCustomPrompt="1"/>
          </p:nvPr>
        </p:nvSpPr>
        <p:spPr>
          <a:xfrm>
            <a:off x="685800" y="1931530"/>
            <a:ext cx="5131318" cy="1102519"/>
          </a:xfrm>
        </p:spPr>
        <p:txBody>
          <a:bodyPr vert="horz" lIns="91440" tIns="45720" rIns="91440" bIns="45720" rtlCol="0" anchor="ctr">
            <a:noAutofit/>
          </a:bodyPr>
          <a:lstStyle>
            <a:lvl1pPr>
              <a:defRPr lang="en-US" sz="5400" dirty="0">
                <a:solidFill>
                  <a:schemeClr val="bg1"/>
                </a:solidFill>
                <a:effectLst>
                  <a:outerShdw blurRad="193675" dir="2700000" algn="tl" rotWithShape="0">
                    <a:srgbClr val="000000"/>
                  </a:outerShdw>
                </a:effectLst>
              </a:defRPr>
            </a:lvl1pPr>
          </a:lstStyle>
          <a:p>
            <a:pPr lvl="0"/>
            <a:r>
              <a:rPr lang="en-US" dirty="0"/>
              <a:t>THIS IS YOUR PRESENTATION TITLE</a:t>
            </a:r>
          </a:p>
        </p:txBody>
      </p:sp>
      <p:pic>
        <p:nvPicPr>
          <p:cNvPr id="12" name="Picture 11"/>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5892800" y="3708401"/>
            <a:ext cx="3253578" cy="1440249"/>
          </a:xfrm>
          <a:prstGeom prst="rect">
            <a:avLst/>
          </a:prstGeom>
        </p:spPr>
      </p:pic>
      <p:pic>
        <p:nvPicPr>
          <p:cNvPr id="10" name="Picture 9"/>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8423283" y="4696568"/>
            <a:ext cx="587375" cy="329166"/>
          </a:xfrm>
          <a:prstGeom prst="rect">
            <a:avLst/>
          </a:prstGeom>
        </p:spPr>
      </p:pic>
    </p:spTree>
    <p:extLst>
      <p:ext uri="{BB962C8B-B14F-4D97-AF65-F5344CB8AC3E}">
        <p14:creationId xmlns:p14="http://schemas.microsoft.com/office/powerpoint/2010/main" val="897972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2377" y="-5150"/>
            <a:ext cx="9148755" cy="5153799"/>
          </a:xfrm>
          <a:prstGeom prst="rect">
            <a:avLst/>
          </a:prstGeom>
        </p:spPr>
      </p:pic>
      <p:sp>
        <p:nvSpPr>
          <p:cNvPr id="2" name="Title Placeholder 1"/>
          <p:cNvSpPr>
            <a:spLocks noGrp="1"/>
          </p:cNvSpPr>
          <p:nvPr>
            <p:ph type="title"/>
          </p:nvPr>
        </p:nvSpPr>
        <p:spPr>
          <a:xfrm>
            <a:off x="457200" y="205979"/>
            <a:ext cx="8229600" cy="55413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936235"/>
            <a:ext cx="8229600" cy="365838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3" name="Straight Connector 12"/>
          <p:cNvCxnSpPr/>
          <p:nvPr/>
        </p:nvCxnSpPr>
        <p:spPr>
          <a:xfrm>
            <a:off x="457200" y="771235"/>
            <a:ext cx="911964" cy="0"/>
          </a:xfrm>
          <a:prstGeom prst="line">
            <a:avLst/>
          </a:prstGeom>
          <a:ln w="38100" cmpd="sng">
            <a:solidFill>
              <a:srgbClr val="27AAE1"/>
            </a:solidFill>
          </a:ln>
          <a:effectLst/>
        </p:spPr>
        <p:style>
          <a:lnRef idx="2">
            <a:schemeClr val="accent1"/>
          </a:lnRef>
          <a:fillRef idx="0">
            <a:schemeClr val="accent1"/>
          </a:fillRef>
          <a:effectRef idx="1">
            <a:schemeClr val="accent1"/>
          </a:effectRef>
          <a:fontRef idx="minor">
            <a:schemeClr val="tx1"/>
          </a:fontRef>
        </p:style>
      </p:cxnSp>
      <p:pic>
        <p:nvPicPr>
          <p:cNvPr id="4" name="Picture 3"/>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8423275" y="4696568"/>
            <a:ext cx="587375" cy="329166"/>
          </a:xfrm>
          <a:prstGeom prst="rect">
            <a:avLst/>
          </a:prstGeom>
        </p:spPr>
      </p:pic>
      <p:sp>
        <p:nvSpPr>
          <p:cNvPr id="9" name="Slide Number Placeholder 5">
            <a:extLst>
              <a:ext uri="{FF2B5EF4-FFF2-40B4-BE49-F238E27FC236}">
                <a16:creationId xmlns:a16="http://schemas.microsoft.com/office/drawing/2014/main" id="{6626FA7C-D1FD-F445-BF24-FC732A3739AA}"/>
              </a:ext>
            </a:extLst>
          </p:cNvPr>
          <p:cNvSpPr>
            <a:spLocks noGrp="1"/>
          </p:cNvSpPr>
          <p:nvPr>
            <p:ph type="sldNum" sz="quarter" idx="4"/>
          </p:nvPr>
        </p:nvSpPr>
        <p:spPr>
          <a:xfrm>
            <a:off x="457200" y="4739445"/>
            <a:ext cx="2133600" cy="273844"/>
          </a:xfrm>
          <a:prstGeom prst="rect">
            <a:avLst/>
          </a:prstGeom>
        </p:spPr>
        <p:txBody>
          <a:bodyPr vert="horz" lIns="0" tIns="45720" rIns="91440" bIns="45720" rtlCol="0" anchor="ctr"/>
          <a:lstStyle>
            <a:lvl1pPr algn="l">
              <a:defRPr sz="650" b="1">
                <a:solidFill>
                  <a:schemeClr val="tx1">
                    <a:lumMod val="50000"/>
                    <a:lumOff val="50000"/>
                  </a:schemeClr>
                </a:solidFill>
              </a:defRPr>
            </a:lvl1pPr>
          </a:lstStyle>
          <a:p>
            <a:fld id="{F22B260D-D430-D34B-9B6E-0F9FDE559292}" type="slidenum">
              <a:rPr lang="en-US" smtClean="0"/>
              <a:pPr/>
              <a:t>‹#›</a:t>
            </a:fld>
            <a:r>
              <a:rPr lang="en-US" dirty="0"/>
              <a:t> </a:t>
            </a:r>
            <a:r>
              <a:rPr lang="en-US" b="0" dirty="0"/>
              <a:t>| ATX </a:t>
            </a:r>
            <a:r>
              <a:rPr lang="en-US" b="0" i="1" dirty="0"/>
              <a:t>Confidential &amp; Proprietary</a:t>
            </a:r>
          </a:p>
        </p:txBody>
      </p:sp>
    </p:spTree>
    <p:extLst>
      <p:ext uri="{BB962C8B-B14F-4D97-AF65-F5344CB8AC3E}">
        <p14:creationId xmlns:p14="http://schemas.microsoft.com/office/powerpoint/2010/main" val="1024759561"/>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50" r:id="rId3"/>
    <p:sldLayoutId id="2147483680" r:id="rId4"/>
    <p:sldLayoutId id="2147483679" r:id="rId5"/>
    <p:sldLayoutId id="2147483696" r:id="rId6"/>
    <p:sldLayoutId id="2147483697" r:id="rId7"/>
  </p:sldLayoutIdLst>
  <p:hf hdr="0" ftr="0" dt="0"/>
  <p:txStyles>
    <p:titleStyle>
      <a:lvl1pPr algn="l" defTabSz="457200" rtl="0" eaLnBrk="1" latinLnBrk="0" hangingPunct="1">
        <a:spcBef>
          <a:spcPct val="0"/>
        </a:spcBef>
        <a:buNone/>
        <a:defRPr sz="2800" b="1" kern="1200">
          <a:solidFill>
            <a:schemeClr val="tx2"/>
          </a:solidFill>
          <a:latin typeface="+mj-lt"/>
          <a:ea typeface="+mj-ea"/>
          <a:cs typeface="+mj-cs"/>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slide" Target="slide2.xml"/><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slide" Target="slide2.xml"/></Relationships>
</file>

<file path=ppt/slides/_rels/slide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6.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9659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799" y="1931530"/>
            <a:ext cx="6766797" cy="1102519"/>
          </a:xfrm>
        </p:spPr>
        <p:txBody>
          <a:bodyPr/>
          <a:lstStyle/>
          <a:p>
            <a:r>
              <a:rPr lang="en-US" sz="4800" dirty="0"/>
              <a:t>DAA-Optimized Optical Node</a:t>
            </a:r>
            <a:br>
              <a:rPr lang="en-US" sz="4800" dirty="0"/>
            </a:br>
            <a:r>
              <a:rPr lang="en-US" sz="2800" dirty="0"/>
              <a:t>Forward-Looking &amp; Futureproof</a:t>
            </a:r>
            <a:endParaRPr lang="en-US" sz="2400" dirty="0"/>
          </a:p>
        </p:txBody>
      </p:sp>
      <p:cxnSp>
        <p:nvCxnSpPr>
          <p:cNvPr id="3" name="Straight Connector 2">
            <a:extLst>
              <a:ext uri="{FF2B5EF4-FFF2-40B4-BE49-F238E27FC236}">
                <a16:creationId xmlns:a16="http://schemas.microsoft.com/office/drawing/2014/main" id="{98491BE4-175D-294D-88D0-F0AB2BDABFAF}"/>
              </a:ext>
            </a:extLst>
          </p:cNvPr>
          <p:cNvCxnSpPr>
            <a:cxnSpLocks/>
          </p:cNvCxnSpPr>
          <p:nvPr/>
        </p:nvCxnSpPr>
        <p:spPr>
          <a:xfrm>
            <a:off x="700390" y="2992375"/>
            <a:ext cx="1031133" cy="0"/>
          </a:xfrm>
          <a:prstGeom prst="line">
            <a:avLst/>
          </a:prstGeom>
          <a:ln w="38100"/>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38148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DAA-Optimized Node</a:t>
            </a:r>
          </a:p>
        </p:txBody>
      </p:sp>
      <p:sp>
        <p:nvSpPr>
          <p:cNvPr id="3" name="Content Placeholder 2"/>
          <p:cNvSpPr>
            <a:spLocks noGrp="1"/>
          </p:cNvSpPr>
          <p:nvPr>
            <p:ph idx="1"/>
          </p:nvPr>
        </p:nvSpPr>
        <p:spPr/>
        <p:txBody>
          <a:bodyPr anchor="ctr"/>
          <a:lstStyle/>
          <a:p>
            <a:pPr marL="0" indent="0">
              <a:buNone/>
            </a:pPr>
            <a:r>
              <a:rPr lang="en-US" sz="2000" i="1" dirty="0"/>
              <a:t>Forward-looking, futureproof solution that enables MSOs to begin to capitalize on the capabilities of Distributed Access Architecture (DAA) and digital technologies, while seamlessly accommodating future technologies and architectures as they become available</a:t>
            </a:r>
          </a:p>
        </p:txBody>
      </p:sp>
      <p:pic>
        <p:nvPicPr>
          <p:cNvPr id="5" name="Picture 4">
            <a:extLst>
              <a:ext uri="{FF2B5EF4-FFF2-40B4-BE49-F238E27FC236}">
                <a16:creationId xmlns:a16="http://schemas.microsoft.com/office/drawing/2014/main" id="{76A364C4-DAB7-0641-9708-CF0273146FAB}"/>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073273" y="772747"/>
            <a:ext cx="2974516" cy="3104464"/>
          </a:xfrm>
          <a:prstGeom prst="rect">
            <a:avLst/>
          </a:prstGeom>
        </p:spPr>
      </p:pic>
      <p:grpSp>
        <p:nvGrpSpPr>
          <p:cNvPr id="6" name="Group 5">
            <a:extLst>
              <a:ext uri="{FF2B5EF4-FFF2-40B4-BE49-F238E27FC236}">
                <a16:creationId xmlns:a16="http://schemas.microsoft.com/office/drawing/2014/main" id="{6B6CAA77-4AD2-2742-AFF6-F4FED2871A5E}"/>
              </a:ext>
            </a:extLst>
          </p:cNvPr>
          <p:cNvGrpSpPr/>
          <p:nvPr/>
        </p:nvGrpSpPr>
        <p:grpSpPr>
          <a:xfrm>
            <a:off x="5744561" y="3924815"/>
            <a:ext cx="1631940" cy="365760"/>
            <a:chOff x="3806702" y="2182607"/>
            <a:chExt cx="3472530" cy="778284"/>
          </a:xfrm>
        </p:grpSpPr>
        <p:pic>
          <p:nvPicPr>
            <p:cNvPr id="7" name="Picture 6">
              <a:extLst>
                <a:ext uri="{FF2B5EF4-FFF2-40B4-BE49-F238E27FC236}">
                  <a16:creationId xmlns:a16="http://schemas.microsoft.com/office/drawing/2014/main" id="{905C40A5-BAD5-AD49-B41B-40C3296D797B}"/>
                </a:ext>
              </a:extLst>
            </p:cNvPr>
            <p:cNvPicPr>
              <a:picLocks noChangeAspect="1"/>
            </p:cNvPicPr>
            <p:nvPr/>
          </p:nvPicPr>
          <p:blipFill>
            <a:blip r:embed="rId4"/>
            <a:stretch>
              <a:fillRect/>
            </a:stretch>
          </p:blipFill>
          <p:spPr>
            <a:xfrm>
              <a:off x="3806702" y="2182607"/>
              <a:ext cx="1621427" cy="778284"/>
            </a:xfrm>
            <a:prstGeom prst="rect">
              <a:avLst/>
            </a:prstGeom>
            <a:effectLst>
              <a:outerShdw blurRad="88900" dist="76200" dir="8760000" algn="tr" rotWithShape="0">
                <a:prstClr val="black">
                  <a:alpha val="22000"/>
                </a:prstClr>
              </a:outerShdw>
            </a:effectLst>
          </p:spPr>
        </p:pic>
        <p:pic>
          <p:nvPicPr>
            <p:cNvPr id="8" name="Picture 7">
              <a:extLst>
                <a:ext uri="{FF2B5EF4-FFF2-40B4-BE49-F238E27FC236}">
                  <a16:creationId xmlns:a16="http://schemas.microsoft.com/office/drawing/2014/main" id="{1F809FA9-9B26-C749-9C7D-620851410D3C}"/>
                </a:ext>
              </a:extLst>
            </p:cNvPr>
            <p:cNvPicPr>
              <a:picLocks noChangeAspect="1"/>
            </p:cNvPicPr>
            <p:nvPr/>
          </p:nvPicPr>
          <p:blipFill>
            <a:blip r:embed="rId5"/>
            <a:stretch>
              <a:fillRect/>
            </a:stretch>
          </p:blipFill>
          <p:spPr>
            <a:xfrm>
              <a:off x="5657805" y="2182607"/>
              <a:ext cx="1621427" cy="778284"/>
            </a:xfrm>
            <a:prstGeom prst="rect">
              <a:avLst/>
            </a:prstGeom>
            <a:effectLst>
              <a:outerShdw blurRad="88900" dist="76200" dir="8760000" algn="tr" rotWithShape="0">
                <a:prstClr val="black">
                  <a:alpha val="22000"/>
                </a:prstClr>
              </a:outerShdw>
            </a:effectLst>
          </p:spPr>
        </p:pic>
      </p:grpSp>
      <p:sp>
        <p:nvSpPr>
          <p:cNvPr id="4" name="Slide Number Placeholder 3">
            <a:extLst>
              <a:ext uri="{FF2B5EF4-FFF2-40B4-BE49-F238E27FC236}">
                <a16:creationId xmlns:a16="http://schemas.microsoft.com/office/drawing/2014/main" id="{2AE998AA-9D2E-AD4D-844C-A1DA19877C5D}"/>
              </a:ext>
            </a:extLst>
          </p:cNvPr>
          <p:cNvSpPr>
            <a:spLocks noGrp="1"/>
          </p:cNvSpPr>
          <p:nvPr>
            <p:ph type="sldNum" sz="quarter" idx="4"/>
          </p:nvPr>
        </p:nvSpPr>
        <p:spPr/>
        <p:txBody>
          <a:bodyPr/>
          <a:lstStyle/>
          <a:p>
            <a:fld id="{F22B260D-D430-D34B-9B6E-0F9FDE559292}" type="slidenum">
              <a:rPr lang="en-US" smtClean="0"/>
              <a:pPr/>
              <a:t>3</a:t>
            </a:fld>
            <a:r>
              <a:rPr lang="en-US"/>
              <a:t> </a:t>
            </a:r>
            <a:r>
              <a:rPr lang="en-US" b="0"/>
              <a:t>| ATX </a:t>
            </a:r>
            <a:r>
              <a:rPr lang="en-US" b="0" i="1"/>
              <a:t>Confidential &amp; Proprietary</a:t>
            </a:r>
            <a:endParaRPr lang="en-US" b="0" i="1" dirty="0"/>
          </a:p>
        </p:txBody>
      </p:sp>
    </p:spTree>
    <p:extLst>
      <p:ext uri="{BB962C8B-B14F-4D97-AF65-F5344CB8AC3E}">
        <p14:creationId xmlns:p14="http://schemas.microsoft.com/office/powerpoint/2010/main" val="2466438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BF8F0EA2-8C04-3C4C-A176-8871099862B6}"/>
              </a:ext>
            </a:extLst>
          </p:cNvPr>
          <p:cNvSpPr/>
          <p:nvPr/>
        </p:nvSpPr>
        <p:spPr>
          <a:xfrm>
            <a:off x="6478493" y="0"/>
            <a:ext cx="2487837" cy="3066023"/>
          </a:xfrm>
          <a:prstGeom prst="rect">
            <a:avLst/>
          </a:prstGeom>
          <a:gradFill>
            <a:gsLst>
              <a:gs pos="0">
                <a:schemeClr val="bg1"/>
              </a:gs>
              <a:gs pos="100000">
                <a:schemeClr val="bg1">
                  <a:lumMod val="85000"/>
                </a:schemeClr>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Content Placeholder 1"/>
          <p:cNvSpPr>
            <a:spLocks noGrp="1"/>
          </p:cNvSpPr>
          <p:nvPr>
            <p:ph idx="1"/>
          </p:nvPr>
        </p:nvSpPr>
        <p:spPr>
          <a:xfrm>
            <a:off x="409072" y="936235"/>
            <a:ext cx="5804521" cy="3658388"/>
          </a:xfrm>
        </p:spPr>
        <p:txBody>
          <a:bodyPr>
            <a:normAutofit lnSpcReduction="10000"/>
          </a:bodyPr>
          <a:lstStyle/>
          <a:p>
            <a:pPr marL="0" indent="0">
              <a:buNone/>
            </a:pPr>
            <a:r>
              <a:rPr lang="en-CA" sz="1800" b="1" dirty="0">
                <a:solidFill>
                  <a:schemeClr val="accent1"/>
                </a:solidFill>
              </a:rPr>
              <a:t>Purpose Built to Support DAA and Future Technologies</a:t>
            </a:r>
            <a:br>
              <a:rPr lang="en-CA" sz="1800" b="1" dirty="0">
                <a:solidFill>
                  <a:schemeClr val="accent1"/>
                </a:solidFill>
              </a:rPr>
            </a:br>
            <a:endParaRPr lang="en-CA" sz="1800" b="1" dirty="0">
              <a:solidFill>
                <a:schemeClr val="accent1"/>
              </a:solidFill>
            </a:endParaRPr>
          </a:p>
          <a:p>
            <a:pPr>
              <a:buClr>
                <a:schemeClr val="accent6"/>
              </a:buClr>
              <a:buFont typeface="Wingdings" pitchFamily="2" charset="2"/>
              <a:buChar char="ü"/>
            </a:pPr>
            <a:r>
              <a:rPr lang="en-US" sz="1800" dirty="0"/>
              <a:t>Supports 2 GHz “Extended Spectrum DOCSIS”</a:t>
            </a:r>
          </a:p>
          <a:p>
            <a:pPr>
              <a:buClr>
                <a:schemeClr val="accent6"/>
              </a:buClr>
              <a:buFont typeface="Wingdings" pitchFamily="2" charset="2"/>
              <a:buChar char="ü"/>
            </a:pPr>
            <a:r>
              <a:rPr lang="en-US" sz="1800" dirty="0"/>
              <a:t>Supports for Full Duplex DOCSIS</a:t>
            </a:r>
          </a:p>
          <a:p>
            <a:pPr>
              <a:buClr>
                <a:schemeClr val="accent6"/>
              </a:buClr>
              <a:buFont typeface="Wingdings" pitchFamily="2" charset="2"/>
              <a:buChar char="ü"/>
            </a:pPr>
            <a:r>
              <a:rPr lang="en-US" sz="1800" dirty="0"/>
              <a:t>Designed to dissipate &gt;180 Watts</a:t>
            </a:r>
          </a:p>
          <a:p>
            <a:pPr>
              <a:buClr>
                <a:schemeClr val="accent6"/>
              </a:buClr>
              <a:buFont typeface="Wingdings" pitchFamily="2" charset="2"/>
              <a:buChar char="ü"/>
            </a:pPr>
            <a:r>
              <a:rPr lang="en-US" sz="1800" dirty="0"/>
              <a:t>Diagonal External Fin Design - optimized heat dissipation in any mounting orientation</a:t>
            </a:r>
          </a:p>
          <a:p>
            <a:pPr>
              <a:buClr>
                <a:schemeClr val="accent6"/>
              </a:buClr>
              <a:buFont typeface="Wingdings" pitchFamily="2" charset="2"/>
              <a:buChar char="ü"/>
            </a:pPr>
            <a:r>
              <a:rPr lang="en-US" sz="1800" dirty="0"/>
              <a:t>Four RF/AC ports and two AC/Local insertion ports</a:t>
            </a:r>
          </a:p>
          <a:p>
            <a:pPr>
              <a:buClr>
                <a:schemeClr val="accent6"/>
              </a:buClr>
              <a:buFont typeface="Wingdings" pitchFamily="2" charset="2"/>
              <a:buChar char="ü"/>
            </a:pPr>
            <a:r>
              <a:rPr lang="en-US" sz="1800" dirty="0"/>
              <a:t>Forward/Return test points on each RF port </a:t>
            </a:r>
          </a:p>
          <a:p>
            <a:pPr>
              <a:buClr>
                <a:schemeClr val="accent6"/>
              </a:buClr>
              <a:buFont typeface="Wingdings" pitchFamily="2" charset="2"/>
              <a:buChar char="ü"/>
            </a:pPr>
            <a:r>
              <a:rPr lang="en-US" sz="1800" dirty="0"/>
              <a:t>Multi-function adapter port for future applications </a:t>
            </a:r>
          </a:p>
          <a:p>
            <a:pPr lvl="1"/>
            <a:r>
              <a:rPr lang="en-US" sz="1400" dirty="0"/>
              <a:t>(e.g. </a:t>
            </a:r>
            <a:r>
              <a:rPr lang="en-US" sz="1400" dirty="0" err="1"/>
              <a:t>WiFi</a:t>
            </a:r>
            <a:r>
              <a:rPr lang="en-US" sz="1400" dirty="0"/>
              <a:t>, 5G)</a:t>
            </a:r>
          </a:p>
          <a:p>
            <a:endParaRPr lang="en-US" sz="1800" dirty="0"/>
          </a:p>
        </p:txBody>
      </p:sp>
      <p:sp>
        <p:nvSpPr>
          <p:cNvPr id="5" name="Title 4"/>
          <p:cNvSpPr>
            <a:spLocks noGrp="1"/>
          </p:cNvSpPr>
          <p:nvPr>
            <p:ph type="title"/>
          </p:nvPr>
        </p:nvSpPr>
        <p:spPr/>
        <p:txBody>
          <a:bodyPr/>
          <a:lstStyle/>
          <a:p>
            <a:r>
              <a:rPr lang="en-US" dirty="0"/>
              <a:t>New Housing Features</a:t>
            </a:r>
          </a:p>
        </p:txBody>
      </p:sp>
      <p:pic>
        <p:nvPicPr>
          <p:cNvPr id="8" name="Picture 7">
            <a:extLst>
              <a:ext uri="{FF2B5EF4-FFF2-40B4-BE49-F238E27FC236}">
                <a16:creationId xmlns:a16="http://schemas.microsoft.com/office/drawing/2014/main" id="{2EE1A142-8FDF-3941-8342-49AB450A4B6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0800000">
            <a:off x="6797012" y="601981"/>
            <a:ext cx="2020422" cy="1034707"/>
          </a:xfrm>
          <a:prstGeom prst="rect">
            <a:avLst/>
          </a:prstGeom>
        </p:spPr>
      </p:pic>
      <p:pic>
        <p:nvPicPr>
          <p:cNvPr id="10" name="Picture 3"/>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6409506" y="1945951"/>
            <a:ext cx="2544074" cy="7330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4"/>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381830" y="3404365"/>
            <a:ext cx="2528561" cy="8110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7460562" y="1660080"/>
            <a:ext cx="500208" cy="232049"/>
          </a:xfrm>
          <a:prstGeom prst="rect">
            <a:avLst/>
          </a:prstGeom>
          <a:noFill/>
        </p:spPr>
        <p:txBody>
          <a:bodyPr wrap="none" rtlCol="0">
            <a:spAutoFit/>
          </a:bodyPr>
          <a:lstStyle/>
          <a:p>
            <a:r>
              <a:rPr lang="en-US" sz="1100" b="1" dirty="0"/>
              <a:t>LH Side</a:t>
            </a:r>
          </a:p>
        </p:txBody>
      </p:sp>
      <p:sp>
        <p:nvSpPr>
          <p:cNvPr id="13" name="TextBox 12"/>
          <p:cNvSpPr txBox="1"/>
          <p:nvPr/>
        </p:nvSpPr>
        <p:spPr>
          <a:xfrm>
            <a:off x="7415917" y="4080260"/>
            <a:ext cx="517178" cy="232049"/>
          </a:xfrm>
          <a:prstGeom prst="rect">
            <a:avLst/>
          </a:prstGeom>
          <a:noFill/>
        </p:spPr>
        <p:txBody>
          <a:bodyPr wrap="none" rtlCol="0">
            <a:spAutoFit/>
          </a:bodyPr>
          <a:lstStyle/>
          <a:p>
            <a:r>
              <a:rPr lang="en-US" sz="1100" b="1" dirty="0"/>
              <a:t>RH Side</a:t>
            </a:r>
          </a:p>
        </p:txBody>
      </p:sp>
      <p:sp>
        <p:nvSpPr>
          <p:cNvPr id="14" name="TextBox 13"/>
          <p:cNvSpPr txBox="1"/>
          <p:nvPr/>
        </p:nvSpPr>
        <p:spPr>
          <a:xfrm>
            <a:off x="7398511" y="2704363"/>
            <a:ext cx="748411" cy="327598"/>
          </a:xfrm>
          <a:prstGeom prst="rect">
            <a:avLst/>
          </a:prstGeom>
          <a:noFill/>
        </p:spPr>
        <p:txBody>
          <a:bodyPr wrap="square" rtlCol="0">
            <a:spAutoFit/>
          </a:bodyPr>
          <a:lstStyle/>
          <a:p>
            <a:pPr algn="ctr"/>
            <a:r>
              <a:rPr lang="en-US" sz="900" b="1" dirty="0"/>
              <a:t>Fiber Entry</a:t>
            </a:r>
          </a:p>
          <a:p>
            <a:pPr algn="ctr"/>
            <a:r>
              <a:rPr lang="en-US" sz="900" b="1" dirty="0"/>
              <a:t>Ports</a:t>
            </a:r>
          </a:p>
        </p:txBody>
      </p:sp>
      <p:cxnSp>
        <p:nvCxnSpPr>
          <p:cNvPr id="15" name="Straight Arrow Connector 14"/>
          <p:cNvCxnSpPr/>
          <p:nvPr/>
        </p:nvCxnSpPr>
        <p:spPr>
          <a:xfrm flipV="1">
            <a:off x="7719151" y="2317694"/>
            <a:ext cx="146641" cy="454258"/>
          </a:xfrm>
          <a:prstGeom prst="straightConnector1">
            <a:avLst/>
          </a:prstGeom>
          <a:ln w="28575">
            <a:solidFill>
              <a:srgbClr val="008000"/>
            </a:solidFill>
            <a:tailEnd type="arrow" w="sm"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7494938" y="3201597"/>
            <a:ext cx="189955" cy="337948"/>
          </a:xfrm>
          <a:prstGeom prst="straightConnector1">
            <a:avLst/>
          </a:prstGeom>
          <a:ln w="28575">
            <a:solidFill>
              <a:srgbClr val="008000"/>
            </a:solidFill>
            <a:tailEnd type="arrow" w="sm" len="med"/>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8097335" y="2636774"/>
            <a:ext cx="1058943" cy="369332"/>
          </a:xfrm>
          <a:prstGeom prst="rect">
            <a:avLst/>
          </a:prstGeom>
          <a:noFill/>
        </p:spPr>
        <p:txBody>
          <a:bodyPr wrap="square" rtlCol="0">
            <a:spAutoFit/>
          </a:bodyPr>
          <a:lstStyle/>
          <a:p>
            <a:pPr algn="ctr"/>
            <a:r>
              <a:rPr lang="en-US" sz="900" b="1" dirty="0"/>
              <a:t>Multi-function</a:t>
            </a:r>
          </a:p>
          <a:p>
            <a:pPr algn="ctr"/>
            <a:r>
              <a:rPr lang="en-US" sz="900" b="1" dirty="0"/>
              <a:t>Adapter Port</a:t>
            </a:r>
          </a:p>
        </p:txBody>
      </p:sp>
      <p:cxnSp>
        <p:nvCxnSpPr>
          <p:cNvPr id="18" name="Straight Arrow Connector 17"/>
          <p:cNvCxnSpPr>
            <a:stCxn id="17" idx="0"/>
          </p:cNvCxnSpPr>
          <p:nvPr/>
        </p:nvCxnSpPr>
        <p:spPr>
          <a:xfrm flipH="1" flipV="1">
            <a:off x="8541767" y="2239262"/>
            <a:ext cx="85040" cy="397512"/>
          </a:xfrm>
          <a:prstGeom prst="straightConnector1">
            <a:avLst/>
          </a:prstGeom>
          <a:ln w="28575">
            <a:solidFill>
              <a:srgbClr val="008000"/>
            </a:solidFill>
            <a:tailEnd type="arrow" w="sm" len="med"/>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7814443" y="3127320"/>
            <a:ext cx="958787" cy="369332"/>
          </a:xfrm>
          <a:prstGeom prst="rect">
            <a:avLst/>
          </a:prstGeom>
          <a:noFill/>
        </p:spPr>
        <p:txBody>
          <a:bodyPr wrap="square" rtlCol="0">
            <a:spAutoFit/>
          </a:bodyPr>
          <a:lstStyle/>
          <a:p>
            <a:pPr algn="ctr"/>
            <a:r>
              <a:rPr lang="en-US" sz="900" b="1" dirty="0"/>
              <a:t>FWD/RTN</a:t>
            </a:r>
          </a:p>
          <a:p>
            <a:pPr algn="ctr"/>
            <a:r>
              <a:rPr lang="en-US" sz="900" b="1" dirty="0"/>
              <a:t>Test Point</a:t>
            </a:r>
          </a:p>
        </p:txBody>
      </p:sp>
      <p:cxnSp>
        <p:nvCxnSpPr>
          <p:cNvPr id="20" name="Straight Arrow Connector 19"/>
          <p:cNvCxnSpPr/>
          <p:nvPr/>
        </p:nvCxnSpPr>
        <p:spPr>
          <a:xfrm flipV="1">
            <a:off x="7092062" y="2502932"/>
            <a:ext cx="0" cy="176085"/>
          </a:xfrm>
          <a:prstGeom prst="straightConnector1">
            <a:avLst/>
          </a:prstGeom>
          <a:ln w="28575">
            <a:solidFill>
              <a:srgbClr val="008000"/>
            </a:solidFill>
            <a:tailEnd type="arrow" w="sm"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8305398" y="3438160"/>
            <a:ext cx="186152" cy="405537"/>
          </a:xfrm>
          <a:prstGeom prst="straightConnector1">
            <a:avLst/>
          </a:prstGeom>
          <a:ln w="28575">
            <a:solidFill>
              <a:srgbClr val="008000"/>
            </a:solidFill>
            <a:tailEnd type="arrow"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8065469" y="3438160"/>
            <a:ext cx="177878" cy="383571"/>
          </a:xfrm>
          <a:prstGeom prst="straightConnector1">
            <a:avLst/>
          </a:prstGeom>
          <a:ln w="28575">
            <a:solidFill>
              <a:srgbClr val="008000"/>
            </a:solidFill>
            <a:tailEnd type="arrow" w="sm" len="med"/>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6719758" y="2608139"/>
            <a:ext cx="748411" cy="327598"/>
          </a:xfrm>
          <a:prstGeom prst="rect">
            <a:avLst/>
          </a:prstGeom>
          <a:noFill/>
        </p:spPr>
        <p:txBody>
          <a:bodyPr wrap="square" rtlCol="0">
            <a:spAutoFit/>
          </a:bodyPr>
          <a:lstStyle/>
          <a:p>
            <a:pPr algn="ctr"/>
            <a:r>
              <a:rPr lang="en-US" sz="900" b="1" dirty="0"/>
              <a:t>AC / RF Local Insertion</a:t>
            </a:r>
          </a:p>
        </p:txBody>
      </p:sp>
      <p:sp>
        <p:nvSpPr>
          <p:cNvPr id="24" name="TextBox 23"/>
          <p:cNvSpPr txBox="1"/>
          <p:nvPr/>
        </p:nvSpPr>
        <p:spPr>
          <a:xfrm>
            <a:off x="6731287" y="3139711"/>
            <a:ext cx="748411" cy="204748"/>
          </a:xfrm>
          <a:prstGeom prst="rect">
            <a:avLst/>
          </a:prstGeom>
          <a:noFill/>
        </p:spPr>
        <p:txBody>
          <a:bodyPr wrap="square" rtlCol="0">
            <a:spAutoFit/>
          </a:bodyPr>
          <a:lstStyle/>
          <a:p>
            <a:pPr algn="ctr"/>
            <a:r>
              <a:rPr lang="en-US" sz="900" b="1" dirty="0"/>
              <a:t>AC / RF Ports</a:t>
            </a:r>
          </a:p>
        </p:txBody>
      </p:sp>
      <p:cxnSp>
        <p:nvCxnSpPr>
          <p:cNvPr id="25" name="Straight Arrow Connector 24"/>
          <p:cNvCxnSpPr/>
          <p:nvPr/>
        </p:nvCxnSpPr>
        <p:spPr>
          <a:xfrm flipV="1">
            <a:off x="7331525" y="2508539"/>
            <a:ext cx="122726" cy="733146"/>
          </a:xfrm>
          <a:prstGeom prst="straightConnector1">
            <a:avLst/>
          </a:prstGeom>
          <a:ln w="28575">
            <a:solidFill>
              <a:srgbClr val="008000"/>
            </a:solidFill>
            <a:tailEnd type="arrow" w="sm"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flipV="1">
            <a:off x="6719760" y="2508541"/>
            <a:ext cx="150755" cy="733144"/>
          </a:xfrm>
          <a:prstGeom prst="straightConnector1">
            <a:avLst/>
          </a:prstGeom>
          <a:ln w="28575">
            <a:solidFill>
              <a:srgbClr val="008000"/>
            </a:solidFill>
            <a:tailEnd type="arrow" w="sm" len="med"/>
          </a:ln>
        </p:spPr>
        <p:style>
          <a:lnRef idx="1">
            <a:schemeClr val="accent1"/>
          </a:lnRef>
          <a:fillRef idx="0">
            <a:schemeClr val="accent1"/>
          </a:fillRef>
          <a:effectRef idx="0">
            <a:schemeClr val="accent1"/>
          </a:effectRef>
          <a:fontRef idx="minor">
            <a:schemeClr val="tx1"/>
          </a:fontRef>
        </p:style>
      </p:cxnSp>
      <p:sp>
        <p:nvSpPr>
          <p:cNvPr id="28" name="TextBox 27">
            <a:hlinkClick r:id="rId6" action="ppaction://hlinksldjump"/>
            <a:extLst>
              <a:ext uri="{FF2B5EF4-FFF2-40B4-BE49-F238E27FC236}">
                <a16:creationId xmlns:a16="http://schemas.microsoft.com/office/drawing/2014/main" id="{3F8B2634-1051-AF4C-8225-7A07F55999C5}"/>
              </a:ext>
            </a:extLst>
          </p:cNvPr>
          <p:cNvSpPr txBox="1"/>
          <p:nvPr/>
        </p:nvSpPr>
        <p:spPr>
          <a:xfrm>
            <a:off x="8434946" y="4688958"/>
            <a:ext cx="503707" cy="369332"/>
          </a:xfrm>
          <a:prstGeom prst="rect">
            <a:avLst/>
          </a:prstGeom>
          <a:noFill/>
        </p:spPr>
        <p:txBody>
          <a:bodyPr wrap="square" rtlCol="0">
            <a:spAutoFit/>
          </a:bodyPr>
          <a:lstStyle/>
          <a:p>
            <a:endParaRPr lang="en-US" dirty="0"/>
          </a:p>
        </p:txBody>
      </p:sp>
      <p:sp>
        <p:nvSpPr>
          <p:cNvPr id="3" name="Slide Number Placeholder 2">
            <a:extLst>
              <a:ext uri="{FF2B5EF4-FFF2-40B4-BE49-F238E27FC236}">
                <a16:creationId xmlns:a16="http://schemas.microsoft.com/office/drawing/2014/main" id="{88F62DA5-FAE3-BE43-BB06-A4E4C89541B2}"/>
              </a:ext>
            </a:extLst>
          </p:cNvPr>
          <p:cNvSpPr>
            <a:spLocks noGrp="1"/>
          </p:cNvSpPr>
          <p:nvPr>
            <p:ph type="sldNum" sz="quarter" idx="4"/>
          </p:nvPr>
        </p:nvSpPr>
        <p:spPr/>
        <p:txBody>
          <a:bodyPr/>
          <a:lstStyle/>
          <a:p>
            <a:fld id="{F22B260D-D430-D34B-9B6E-0F9FDE559292}" type="slidenum">
              <a:rPr lang="en-US" smtClean="0"/>
              <a:pPr/>
              <a:t>4</a:t>
            </a:fld>
            <a:r>
              <a:rPr lang="en-US"/>
              <a:t> </a:t>
            </a:r>
            <a:r>
              <a:rPr lang="en-US" b="0"/>
              <a:t>| ATX </a:t>
            </a:r>
            <a:r>
              <a:rPr lang="en-US" b="0" i="1"/>
              <a:t>Confidential &amp; Proprietary</a:t>
            </a:r>
            <a:endParaRPr lang="en-US" b="0" i="1" dirty="0"/>
          </a:p>
        </p:txBody>
      </p:sp>
    </p:spTree>
    <p:extLst>
      <p:ext uri="{BB962C8B-B14F-4D97-AF65-F5344CB8AC3E}">
        <p14:creationId xmlns:p14="http://schemas.microsoft.com/office/powerpoint/2010/main" val="11050255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8037028-5687-E741-9E44-EA6577E318F7}"/>
              </a:ext>
            </a:extLst>
          </p:cNvPr>
          <p:cNvSpPr/>
          <p:nvPr/>
        </p:nvSpPr>
        <p:spPr>
          <a:xfrm>
            <a:off x="5692491" y="0"/>
            <a:ext cx="3273840" cy="3066023"/>
          </a:xfrm>
          <a:prstGeom prst="rect">
            <a:avLst/>
          </a:prstGeom>
          <a:gradFill>
            <a:gsLst>
              <a:gs pos="0">
                <a:schemeClr val="bg1"/>
              </a:gs>
              <a:gs pos="100000">
                <a:schemeClr val="bg1">
                  <a:lumMod val="85000"/>
                </a:schemeClr>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p:txBody>
          <a:bodyPr/>
          <a:lstStyle/>
          <a:p>
            <a:r>
              <a:rPr lang="en-US" dirty="0"/>
              <a:t>Node Configuration</a:t>
            </a:r>
          </a:p>
        </p:txBody>
      </p:sp>
      <p:sp>
        <p:nvSpPr>
          <p:cNvPr id="4" name="Content Placeholder 3"/>
          <p:cNvSpPr>
            <a:spLocks noGrp="1"/>
          </p:cNvSpPr>
          <p:nvPr>
            <p:ph idx="1"/>
          </p:nvPr>
        </p:nvSpPr>
        <p:spPr>
          <a:xfrm>
            <a:off x="301931" y="970155"/>
            <a:ext cx="5084203" cy="3658816"/>
          </a:xfrm>
        </p:spPr>
        <p:txBody>
          <a:bodyPr>
            <a:noAutofit/>
          </a:bodyPr>
          <a:lstStyle/>
          <a:p>
            <a:r>
              <a:rPr lang="en-CA" sz="1800" dirty="0"/>
              <a:t>Four Independent RF Modules</a:t>
            </a:r>
          </a:p>
          <a:p>
            <a:pPr lvl="1"/>
            <a:r>
              <a:rPr lang="en-CA" sz="1400" dirty="0"/>
              <a:t>Only populate active ports for cost savings </a:t>
            </a:r>
          </a:p>
          <a:p>
            <a:pPr lvl="1"/>
            <a:r>
              <a:rPr lang="en-US" sz="1400" dirty="0"/>
              <a:t>High output level - 58 / 37 </a:t>
            </a:r>
            <a:r>
              <a:rPr lang="en-US" sz="1400" dirty="0" err="1"/>
              <a:t>dBmV</a:t>
            </a:r>
            <a:r>
              <a:rPr lang="en-US" sz="1400" dirty="0"/>
              <a:t> 1218 / 105 MHz referenced to QAM (64 / 43 “virtual”) with DPD power reduction</a:t>
            </a:r>
          </a:p>
          <a:p>
            <a:pPr lvl="1"/>
            <a:r>
              <a:rPr lang="en-US" sz="1400" dirty="0"/>
              <a:t>Plug-in diplex filters (standard split frequencies)</a:t>
            </a:r>
            <a:endParaRPr lang="en-CA" sz="1400" dirty="0"/>
          </a:p>
          <a:p>
            <a:r>
              <a:rPr lang="en-CA" sz="1800" dirty="0"/>
              <a:t>All Electronic Attenuators &amp; Equalizers</a:t>
            </a:r>
          </a:p>
          <a:p>
            <a:pPr lvl="1"/>
            <a:r>
              <a:rPr lang="en-CA" sz="1400" dirty="0"/>
              <a:t>Eliminate plug-ins</a:t>
            </a:r>
          </a:p>
          <a:p>
            <a:pPr lvl="1"/>
            <a:r>
              <a:rPr lang="en-CA" sz="1400" dirty="0"/>
              <a:t>Support auto-alignment &amp; remote control </a:t>
            </a:r>
          </a:p>
          <a:p>
            <a:r>
              <a:rPr lang="en-CA" sz="1800" dirty="0"/>
              <a:t>Dual Redundant High-Efficiency Power Supplies</a:t>
            </a:r>
          </a:p>
          <a:p>
            <a:r>
              <a:rPr lang="en-CA" sz="1800" dirty="0"/>
              <a:t>Supports Up To Two RPD/RMD Modules with Analog RF Overlay Option</a:t>
            </a:r>
          </a:p>
        </p:txBody>
      </p:sp>
      <p:pic>
        <p:nvPicPr>
          <p:cNvPr id="6" name="Picture 5">
            <a:extLst>
              <a:ext uri="{FF2B5EF4-FFF2-40B4-BE49-F238E27FC236}">
                <a16:creationId xmlns:a16="http://schemas.microsoft.com/office/drawing/2014/main" id="{DBF7AF5F-68D3-E34B-A0A5-AC4439DEEF3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752998" y="903332"/>
            <a:ext cx="3049479" cy="3182702"/>
          </a:xfrm>
          <a:prstGeom prst="rect">
            <a:avLst/>
          </a:prstGeom>
        </p:spPr>
      </p:pic>
      <p:sp>
        <p:nvSpPr>
          <p:cNvPr id="7" name="TextBox 6">
            <a:hlinkClick r:id="rId4" action="ppaction://hlinksldjump"/>
            <a:extLst>
              <a:ext uri="{FF2B5EF4-FFF2-40B4-BE49-F238E27FC236}">
                <a16:creationId xmlns:a16="http://schemas.microsoft.com/office/drawing/2014/main" id="{EA5DCBF1-1936-8D47-8458-9CFB2FB0ED71}"/>
              </a:ext>
            </a:extLst>
          </p:cNvPr>
          <p:cNvSpPr txBox="1"/>
          <p:nvPr/>
        </p:nvSpPr>
        <p:spPr>
          <a:xfrm>
            <a:off x="8434946" y="4688958"/>
            <a:ext cx="503707" cy="369332"/>
          </a:xfrm>
          <a:prstGeom prst="rect">
            <a:avLst/>
          </a:prstGeom>
          <a:noFill/>
        </p:spPr>
        <p:txBody>
          <a:bodyPr wrap="square" rtlCol="0">
            <a:spAutoFit/>
          </a:bodyPr>
          <a:lstStyle/>
          <a:p>
            <a:endParaRPr lang="en-US" dirty="0"/>
          </a:p>
        </p:txBody>
      </p:sp>
      <p:sp>
        <p:nvSpPr>
          <p:cNvPr id="2" name="Slide Number Placeholder 1">
            <a:extLst>
              <a:ext uri="{FF2B5EF4-FFF2-40B4-BE49-F238E27FC236}">
                <a16:creationId xmlns:a16="http://schemas.microsoft.com/office/drawing/2014/main" id="{EB376DC2-2032-D041-A7FB-A4C4C3BE5E0D}"/>
              </a:ext>
            </a:extLst>
          </p:cNvPr>
          <p:cNvSpPr>
            <a:spLocks noGrp="1"/>
          </p:cNvSpPr>
          <p:nvPr>
            <p:ph type="sldNum" sz="quarter" idx="4"/>
          </p:nvPr>
        </p:nvSpPr>
        <p:spPr/>
        <p:txBody>
          <a:bodyPr/>
          <a:lstStyle/>
          <a:p>
            <a:fld id="{F22B260D-D430-D34B-9B6E-0F9FDE559292}" type="slidenum">
              <a:rPr lang="en-US" smtClean="0"/>
              <a:pPr/>
              <a:t>5</a:t>
            </a:fld>
            <a:r>
              <a:rPr lang="en-US"/>
              <a:t> </a:t>
            </a:r>
            <a:r>
              <a:rPr lang="en-US" b="0"/>
              <a:t>| ATX </a:t>
            </a:r>
            <a:r>
              <a:rPr lang="en-US" b="0" i="1"/>
              <a:t>Confidential &amp; Proprietary</a:t>
            </a:r>
            <a:endParaRPr lang="en-US" b="0" i="1" dirty="0"/>
          </a:p>
        </p:txBody>
      </p:sp>
    </p:spTree>
    <p:extLst>
      <p:ext uri="{BB962C8B-B14F-4D97-AF65-F5344CB8AC3E}">
        <p14:creationId xmlns:p14="http://schemas.microsoft.com/office/powerpoint/2010/main" val="4364705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CDBA4D9-238E-4F47-B38C-77E91312F7B3}"/>
              </a:ext>
            </a:extLst>
          </p:cNvPr>
          <p:cNvSpPr/>
          <p:nvPr/>
        </p:nvSpPr>
        <p:spPr>
          <a:xfrm>
            <a:off x="5692491" y="0"/>
            <a:ext cx="3273840" cy="3066023"/>
          </a:xfrm>
          <a:prstGeom prst="rect">
            <a:avLst/>
          </a:prstGeom>
          <a:gradFill>
            <a:gsLst>
              <a:gs pos="0">
                <a:schemeClr val="bg1"/>
              </a:gs>
              <a:gs pos="100000">
                <a:schemeClr val="bg1">
                  <a:lumMod val="85000"/>
                </a:schemeClr>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RPD/RMD Module - Interfaces</a:t>
            </a:r>
          </a:p>
        </p:txBody>
      </p:sp>
      <p:sp>
        <p:nvSpPr>
          <p:cNvPr id="3" name="Content Placeholder 2"/>
          <p:cNvSpPr>
            <a:spLocks noGrp="1"/>
          </p:cNvSpPr>
          <p:nvPr>
            <p:ph idx="1"/>
          </p:nvPr>
        </p:nvSpPr>
        <p:spPr>
          <a:xfrm>
            <a:off x="271575" y="936235"/>
            <a:ext cx="5885978" cy="3658388"/>
          </a:xfrm>
        </p:spPr>
        <p:txBody>
          <a:bodyPr>
            <a:normAutofit lnSpcReduction="10000"/>
          </a:bodyPr>
          <a:lstStyle/>
          <a:p>
            <a:r>
              <a:rPr lang="en-US" sz="1800" dirty="0"/>
              <a:t>Four Discrete Forward and Return Path RF Interfaces</a:t>
            </a:r>
          </a:p>
          <a:p>
            <a:pPr lvl="1"/>
            <a:r>
              <a:rPr lang="en-US" sz="1400" dirty="0"/>
              <a:t>Eliminates RF configuration/combining modules</a:t>
            </a:r>
          </a:p>
          <a:p>
            <a:pPr lvl="1"/>
            <a:r>
              <a:rPr lang="en-US" sz="1400" dirty="0"/>
              <a:t>Segmentation configured in digital domain</a:t>
            </a:r>
            <a:endParaRPr lang="en-US" sz="1400" dirty="0">
              <a:solidFill>
                <a:srgbClr val="FF0000"/>
              </a:solidFill>
            </a:endParaRPr>
          </a:p>
          <a:p>
            <a:r>
              <a:rPr lang="en-US" sz="1800" dirty="0"/>
              <a:t>Four Discrete Performance Monitor Ports</a:t>
            </a:r>
          </a:p>
          <a:p>
            <a:pPr lvl="1"/>
            <a:r>
              <a:rPr lang="en-US" sz="1400" dirty="0"/>
              <a:t>Per port Digital Predistortion (DPD) to optimize each </a:t>
            </a:r>
            <a:br>
              <a:rPr lang="en-US" sz="1400" dirty="0"/>
            </a:br>
            <a:r>
              <a:rPr lang="en-US" sz="1400" dirty="0"/>
              <a:t>individual forward path hybrid</a:t>
            </a:r>
          </a:p>
          <a:p>
            <a:pPr lvl="1"/>
            <a:r>
              <a:rPr lang="en-US" sz="1400" dirty="0"/>
              <a:t>DOCSIS PNM Full-band Capture 5 to 1218 MHz</a:t>
            </a:r>
          </a:p>
          <a:p>
            <a:pPr lvl="1"/>
            <a:r>
              <a:rPr lang="en-US" sz="1400" dirty="0"/>
              <a:t>On-board spectrum analysis supports auto-alignment</a:t>
            </a:r>
          </a:p>
          <a:p>
            <a:r>
              <a:rPr lang="en-US" sz="1800" dirty="0"/>
              <a:t>Up to Four SFP+ Interfaces Supporting Daisy Chain</a:t>
            </a:r>
          </a:p>
          <a:p>
            <a:r>
              <a:rPr lang="en-US" sz="1800" dirty="0"/>
              <a:t>Forward and Return Path Test Points</a:t>
            </a:r>
          </a:p>
          <a:p>
            <a:r>
              <a:rPr lang="en-US" sz="1800" dirty="0"/>
              <a:t>LED Diagnostics</a:t>
            </a:r>
          </a:p>
          <a:p>
            <a:pPr lvl="1"/>
            <a:r>
              <a:rPr lang="en-US" sz="1400" dirty="0"/>
              <a:t>System &amp; Power status, SFP activity, RF Port enabled</a:t>
            </a:r>
          </a:p>
          <a:p>
            <a:endParaRPr lang="en-US" sz="1800" dirty="0"/>
          </a:p>
        </p:txBody>
      </p:sp>
      <p:pic>
        <p:nvPicPr>
          <p:cNvPr id="9" name="Picture 8">
            <a:extLst>
              <a:ext uri="{FF2B5EF4-FFF2-40B4-BE49-F238E27FC236}">
                <a16:creationId xmlns:a16="http://schemas.microsoft.com/office/drawing/2014/main" id="{38FF9982-4332-A142-A712-DFD50E806630}"/>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835351" y="657977"/>
            <a:ext cx="3130980" cy="2408046"/>
          </a:xfrm>
          <a:prstGeom prst="rect">
            <a:avLst/>
          </a:prstGeom>
        </p:spPr>
      </p:pic>
      <p:sp>
        <p:nvSpPr>
          <p:cNvPr id="6" name="TextBox 5">
            <a:hlinkClick r:id="rId3" action="ppaction://hlinksldjump"/>
            <a:extLst>
              <a:ext uri="{FF2B5EF4-FFF2-40B4-BE49-F238E27FC236}">
                <a16:creationId xmlns:a16="http://schemas.microsoft.com/office/drawing/2014/main" id="{6FCC5888-07AF-A749-AA38-DDF276B470A7}"/>
              </a:ext>
            </a:extLst>
          </p:cNvPr>
          <p:cNvSpPr txBox="1"/>
          <p:nvPr/>
        </p:nvSpPr>
        <p:spPr>
          <a:xfrm>
            <a:off x="8434946" y="4688958"/>
            <a:ext cx="503707" cy="369332"/>
          </a:xfrm>
          <a:prstGeom prst="rect">
            <a:avLst/>
          </a:prstGeom>
          <a:noFill/>
        </p:spPr>
        <p:txBody>
          <a:bodyPr wrap="square" rtlCol="0">
            <a:spAutoFit/>
          </a:bodyPr>
          <a:lstStyle/>
          <a:p>
            <a:endParaRPr lang="en-US" dirty="0"/>
          </a:p>
        </p:txBody>
      </p:sp>
      <p:sp>
        <p:nvSpPr>
          <p:cNvPr id="4" name="Slide Number Placeholder 3">
            <a:extLst>
              <a:ext uri="{FF2B5EF4-FFF2-40B4-BE49-F238E27FC236}">
                <a16:creationId xmlns:a16="http://schemas.microsoft.com/office/drawing/2014/main" id="{F9F1E292-4881-824E-A51F-70198D27AF0A}"/>
              </a:ext>
            </a:extLst>
          </p:cNvPr>
          <p:cNvSpPr>
            <a:spLocks noGrp="1"/>
          </p:cNvSpPr>
          <p:nvPr>
            <p:ph type="sldNum" sz="quarter" idx="4"/>
          </p:nvPr>
        </p:nvSpPr>
        <p:spPr/>
        <p:txBody>
          <a:bodyPr/>
          <a:lstStyle/>
          <a:p>
            <a:fld id="{F22B260D-D430-D34B-9B6E-0F9FDE559292}" type="slidenum">
              <a:rPr lang="en-US" smtClean="0"/>
              <a:pPr/>
              <a:t>6</a:t>
            </a:fld>
            <a:r>
              <a:rPr lang="en-US"/>
              <a:t> </a:t>
            </a:r>
            <a:r>
              <a:rPr lang="en-US" b="0"/>
              <a:t>| ATX </a:t>
            </a:r>
            <a:r>
              <a:rPr lang="en-US" b="0" i="1"/>
              <a:t>Confidential &amp; Proprietary</a:t>
            </a:r>
            <a:endParaRPr lang="en-US" b="0" i="1" dirty="0"/>
          </a:p>
        </p:txBody>
      </p:sp>
    </p:spTree>
    <p:extLst>
      <p:ext uri="{BB962C8B-B14F-4D97-AF65-F5344CB8AC3E}">
        <p14:creationId xmlns:p14="http://schemas.microsoft.com/office/powerpoint/2010/main" val="21830407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RPD / RMD Module – Segmentation Capacity</a:t>
            </a:r>
          </a:p>
        </p:txBody>
      </p:sp>
      <p:sp>
        <p:nvSpPr>
          <p:cNvPr id="3" name="Content Placeholder 2"/>
          <p:cNvSpPr>
            <a:spLocks noGrp="1"/>
          </p:cNvSpPr>
          <p:nvPr>
            <p:ph idx="1"/>
          </p:nvPr>
        </p:nvSpPr>
        <p:spPr>
          <a:xfrm>
            <a:off x="388446" y="936235"/>
            <a:ext cx="7889273" cy="3658388"/>
          </a:xfrm>
        </p:spPr>
        <p:txBody>
          <a:bodyPr>
            <a:normAutofit/>
          </a:bodyPr>
          <a:lstStyle/>
          <a:p>
            <a:pPr marL="0" indent="0">
              <a:buNone/>
            </a:pPr>
            <a:r>
              <a:rPr lang="en-US" sz="2000" dirty="0"/>
              <a:t>Downstream 1 or 2 service groups with combination of the following </a:t>
            </a:r>
            <a:r>
              <a:rPr lang="en-US" sz="2000" b="1" i="1" dirty="0"/>
              <a:t>per service group</a:t>
            </a:r>
            <a:r>
              <a:rPr lang="en-US" sz="2000" dirty="0"/>
              <a:t>:</a:t>
            </a:r>
          </a:p>
          <a:p>
            <a:pPr lvl="1"/>
            <a:r>
              <a:rPr lang="en-US" sz="1600" dirty="0"/>
              <a:t>Six 192 MHz OFDM channels</a:t>
            </a:r>
          </a:p>
          <a:p>
            <a:pPr lvl="1"/>
            <a:r>
              <a:rPr lang="en-US" sz="1600" dirty="0"/>
              <a:t>160 SC QAM channels</a:t>
            </a:r>
          </a:p>
          <a:p>
            <a:pPr lvl="1"/>
            <a:r>
              <a:rPr lang="en-US" sz="1600" dirty="0"/>
              <a:t>10 OOB channels &amp; 16 tone generators</a:t>
            </a:r>
          </a:p>
          <a:p>
            <a:pPr marL="0" indent="0">
              <a:buNone/>
            </a:pPr>
            <a:r>
              <a:rPr lang="en-US" sz="2000" dirty="0"/>
              <a:t>Upstream 1, 2 or 4 service groups with combination of the following </a:t>
            </a:r>
            <a:r>
              <a:rPr lang="en-US" sz="2000" b="1" i="1" dirty="0"/>
              <a:t>per service group</a:t>
            </a:r>
            <a:r>
              <a:rPr lang="en-US" sz="2000" dirty="0"/>
              <a:t>:</a:t>
            </a:r>
          </a:p>
          <a:p>
            <a:pPr lvl="1"/>
            <a:r>
              <a:rPr lang="en-US" sz="1600" dirty="0"/>
              <a:t>Up to 199 MHz per service group</a:t>
            </a:r>
          </a:p>
          <a:p>
            <a:pPr lvl="1"/>
            <a:r>
              <a:rPr lang="en-US" sz="1600" dirty="0"/>
              <a:t>Two 96 MHz OFDMA channels</a:t>
            </a:r>
          </a:p>
          <a:p>
            <a:pPr lvl="1"/>
            <a:r>
              <a:rPr lang="en-US" sz="1600" dirty="0"/>
              <a:t>24 ATDMA or 16 ATDMA + 8 SCDMA channels</a:t>
            </a:r>
            <a:endParaRPr lang="en-US" sz="1600" i="1" dirty="0">
              <a:solidFill>
                <a:srgbClr val="C00000"/>
              </a:solidFill>
            </a:endParaRPr>
          </a:p>
          <a:p>
            <a:pPr lvl="1"/>
            <a:r>
              <a:rPr lang="en-US" sz="1600" dirty="0"/>
              <a:t>6 OOB channels</a:t>
            </a:r>
          </a:p>
          <a:p>
            <a:pPr lvl="1"/>
            <a:endParaRPr lang="en-US" sz="1600" dirty="0"/>
          </a:p>
        </p:txBody>
      </p:sp>
      <p:sp>
        <p:nvSpPr>
          <p:cNvPr id="4" name="TextBox 3">
            <a:hlinkClick r:id="rId3" action="ppaction://hlinksldjump"/>
            <a:extLst>
              <a:ext uri="{FF2B5EF4-FFF2-40B4-BE49-F238E27FC236}">
                <a16:creationId xmlns:a16="http://schemas.microsoft.com/office/drawing/2014/main" id="{BD369066-A75A-2046-B471-4A9E0EDC3CC8}"/>
              </a:ext>
            </a:extLst>
          </p:cNvPr>
          <p:cNvSpPr txBox="1"/>
          <p:nvPr/>
        </p:nvSpPr>
        <p:spPr>
          <a:xfrm>
            <a:off x="8434946" y="4688958"/>
            <a:ext cx="503707" cy="369332"/>
          </a:xfrm>
          <a:prstGeom prst="rect">
            <a:avLst/>
          </a:prstGeom>
          <a:noFill/>
        </p:spPr>
        <p:txBody>
          <a:bodyPr wrap="square" rtlCol="0">
            <a:spAutoFit/>
          </a:bodyPr>
          <a:lstStyle/>
          <a:p>
            <a:endParaRPr lang="en-US" dirty="0"/>
          </a:p>
        </p:txBody>
      </p:sp>
      <p:sp>
        <p:nvSpPr>
          <p:cNvPr id="5" name="Slide Number Placeholder 4">
            <a:extLst>
              <a:ext uri="{FF2B5EF4-FFF2-40B4-BE49-F238E27FC236}">
                <a16:creationId xmlns:a16="http://schemas.microsoft.com/office/drawing/2014/main" id="{B664F700-A339-A247-B70B-BBEEF676F7FE}"/>
              </a:ext>
            </a:extLst>
          </p:cNvPr>
          <p:cNvSpPr>
            <a:spLocks noGrp="1"/>
          </p:cNvSpPr>
          <p:nvPr>
            <p:ph type="sldNum" sz="quarter" idx="4"/>
          </p:nvPr>
        </p:nvSpPr>
        <p:spPr/>
        <p:txBody>
          <a:bodyPr/>
          <a:lstStyle/>
          <a:p>
            <a:fld id="{F22B260D-D430-D34B-9B6E-0F9FDE559292}" type="slidenum">
              <a:rPr lang="en-US" smtClean="0"/>
              <a:pPr/>
              <a:t>7</a:t>
            </a:fld>
            <a:r>
              <a:rPr lang="en-US"/>
              <a:t> </a:t>
            </a:r>
            <a:r>
              <a:rPr lang="en-US" b="0"/>
              <a:t>| ATX </a:t>
            </a:r>
            <a:r>
              <a:rPr lang="en-US" b="0" i="1"/>
              <a:t>Confidential &amp; Proprietary</a:t>
            </a:r>
            <a:endParaRPr lang="en-US" b="0" i="1" dirty="0"/>
          </a:p>
        </p:txBody>
      </p:sp>
    </p:spTree>
    <p:extLst>
      <p:ext uri="{BB962C8B-B14F-4D97-AF65-F5344CB8AC3E}">
        <p14:creationId xmlns:p14="http://schemas.microsoft.com/office/powerpoint/2010/main" val="25297024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3F3AC16-6CF7-6D47-AD9A-5FDE1365E7D4}"/>
              </a:ext>
            </a:extLst>
          </p:cNvPr>
          <p:cNvSpPr/>
          <p:nvPr/>
        </p:nvSpPr>
        <p:spPr>
          <a:xfrm>
            <a:off x="5692491" y="0"/>
            <a:ext cx="3273840" cy="3066023"/>
          </a:xfrm>
          <a:prstGeom prst="rect">
            <a:avLst/>
          </a:prstGeom>
          <a:gradFill>
            <a:gsLst>
              <a:gs pos="0">
                <a:schemeClr val="bg1"/>
              </a:gs>
              <a:gs pos="100000">
                <a:schemeClr val="bg1">
                  <a:lumMod val="85000"/>
                </a:schemeClr>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Node Management</a:t>
            </a:r>
          </a:p>
        </p:txBody>
      </p:sp>
      <p:sp>
        <p:nvSpPr>
          <p:cNvPr id="3" name="Content Placeholder 2"/>
          <p:cNvSpPr>
            <a:spLocks noGrp="1"/>
          </p:cNvSpPr>
          <p:nvPr>
            <p:ph idx="1"/>
          </p:nvPr>
        </p:nvSpPr>
        <p:spPr>
          <a:xfrm>
            <a:off x="457200" y="936235"/>
            <a:ext cx="4767943" cy="3658388"/>
          </a:xfrm>
        </p:spPr>
        <p:txBody>
          <a:bodyPr>
            <a:normAutofit/>
          </a:bodyPr>
          <a:lstStyle/>
          <a:p>
            <a:r>
              <a:rPr lang="en-US" sz="2000" dirty="0"/>
              <a:t>CM-SP-R-OSSI compliant for RPD module configuration</a:t>
            </a:r>
          </a:p>
          <a:p>
            <a:r>
              <a:rPr lang="en-US" sz="2000" dirty="0"/>
              <a:t>Secure Auxiliary Core application to support traditional node MIB functions</a:t>
            </a:r>
          </a:p>
          <a:p>
            <a:pPr lvl="1"/>
            <a:r>
              <a:rPr lang="en-US" sz="1600" dirty="0"/>
              <a:t>SCTE HMS monitoring MIBs</a:t>
            </a:r>
          </a:p>
          <a:p>
            <a:pPr lvl="1"/>
            <a:r>
              <a:rPr lang="en-US" sz="1600" dirty="0"/>
              <a:t>DOCSIS PNM MIBs</a:t>
            </a:r>
          </a:p>
          <a:p>
            <a:pPr lvl="1"/>
            <a:r>
              <a:rPr lang="en-US" sz="1600" dirty="0"/>
              <a:t>RF configuration and auto-alignment</a:t>
            </a:r>
          </a:p>
          <a:p>
            <a:pPr lvl="1"/>
            <a:r>
              <a:rPr lang="en-US" sz="1600" dirty="0"/>
              <a:t>Barcode inventory scan</a:t>
            </a:r>
          </a:p>
          <a:p>
            <a:pPr lvl="1"/>
            <a:r>
              <a:rPr lang="en-US" sz="1600" dirty="0"/>
              <a:t>Disable unused RPD/RMD module functions for power savings</a:t>
            </a:r>
          </a:p>
        </p:txBody>
      </p:sp>
      <p:pic>
        <p:nvPicPr>
          <p:cNvPr id="6" name="Picture 5">
            <a:extLst>
              <a:ext uri="{FF2B5EF4-FFF2-40B4-BE49-F238E27FC236}">
                <a16:creationId xmlns:a16="http://schemas.microsoft.com/office/drawing/2014/main" id="{D8525533-6C47-2647-995D-A7B50FF5D737}"/>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752998" y="903332"/>
            <a:ext cx="3049479" cy="3182702"/>
          </a:xfrm>
          <a:prstGeom prst="rect">
            <a:avLst/>
          </a:prstGeom>
        </p:spPr>
      </p:pic>
      <p:sp>
        <p:nvSpPr>
          <p:cNvPr id="7" name="TextBox 6">
            <a:hlinkClick r:id="rId3" action="ppaction://hlinksldjump"/>
            <a:extLst>
              <a:ext uri="{FF2B5EF4-FFF2-40B4-BE49-F238E27FC236}">
                <a16:creationId xmlns:a16="http://schemas.microsoft.com/office/drawing/2014/main" id="{627CBA5B-DF5B-BF41-A6BF-647F1AB3D1F7}"/>
              </a:ext>
            </a:extLst>
          </p:cNvPr>
          <p:cNvSpPr txBox="1"/>
          <p:nvPr/>
        </p:nvSpPr>
        <p:spPr>
          <a:xfrm>
            <a:off x="8434946" y="4688958"/>
            <a:ext cx="503707" cy="369332"/>
          </a:xfrm>
          <a:prstGeom prst="rect">
            <a:avLst/>
          </a:prstGeom>
          <a:noFill/>
        </p:spPr>
        <p:txBody>
          <a:bodyPr wrap="square" rtlCol="0">
            <a:spAutoFit/>
          </a:bodyPr>
          <a:lstStyle/>
          <a:p>
            <a:endParaRPr lang="en-US" dirty="0"/>
          </a:p>
        </p:txBody>
      </p:sp>
      <p:sp>
        <p:nvSpPr>
          <p:cNvPr id="4" name="Slide Number Placeholder 3">
            <a:extLst>
              <a:ext uri="{FF2B5EF4-FFF2-40B4-BE49-F238E27FC236}">
                <a16:creationId xmlns:a16="http://schemas.microsoft.com/office/drawing/2014/main" id="{31F5A708-2A7D-194A-9C6F-B9A485443B34}"/>
              </a:ext>
            </a:extLst>
          </p:cNvPr>
          <p:cNvSpPr>
            <a:spLocks noGrp="1"/>
          </p:cNvSpPr>
          <p:nvPr>
            <p:ph type="sldNum" sz="quarter" idx="4"/>
          </p:nvPr>
        </p:nvSpPr>
        <p:spPr/>
        <p:txBody>
          <a:bodyPr/>
          <a:lstStyle/>
          <a:p>
            <a:fld id="{F22B260D-D430-D34B-9B6E-0F9FDE559292}" type="slidenum">
              <a:rPr lang="en-US" smtClean="0"/>
              <a:pPr/>
              <a:t>8</a:t>
            </a:fld>
            <a:r>
              <a:rPr lang="en-US"/>
              <a:t> </a:t>
            </a:r>
            <a:r>
              <a:rPr lang="en-US" b="0"/>
              <a:t>| ATX </a:t>
            </a:r>
            <a:r>
              <a:rPr lang="en-US" b="0" i="1"/>
              <a:t>Confidential &amp; Proprietary</a:t>
            </a:r>
            <a:endParaRPr lang="en-US" b="0" i="1" dirty="0"/>
          </a:p>
        </p:txBody>
      </p:sp>
    </p:spTree>
    <p:extLst>
      <p:ext uri="{BB962C8B-B14F-4D97-AF65-F5344CB8AC3E}">
        <p14:creationId xmlns:p14="http://schemas.microsoft.com/office/powerpoint/2010/main" val="3093400192"/>
      </p:ext>
    </p:extLst>
  </p:cSld>
  <p:clrMapOvr>
    <a:masterClrMapping/>
  </p:clrMapOvr>
</p:sld>
</file>

<file path=ppt/theme/theme1.xml><?xml version="1.0" encoding="utf-8"?>
<a:theme xmlns:a="http://schemas.openxmlformats.org/drawingml/2006/main" name="Office Theme">
  <a:themeElements>
    <a:clrScheme name="ATX Networks Color Theme">
      <a:dk1>
        <a:sysClr val="windowText" lastClr="000000"/>
      </a:dk1>
      <a:lt1>
        <a:sysClr val="window" lastClr="FFFFFF"/>
      </a:lt1>
      <a:dk2>
        <a:srgbClr val="1E4287"/>
      </a:dk2>
      <a:lt2>
        <a:srgbClr val="EEECE1"/>
      </a:lt2>
      <a:accent1>
        <a:srgbClr val="27AAE1"/>
      </a:accent1>
      <a:accent2>
        <a:srgbClr val="774D8D"/>
      </a:accent2>
      <a:accent3>
        <a:srgbClr val="EF4026"/>
      </a:accent3>
      <a:accent4>
        <a:srgbClr val="E77D24"/>
      </a:accent4>
      <a:accent5>
        <a:srgbClr val="FFE400"/>
      </a:accent5>
      <a:accent6>
        <a:srgbClr val="80B241"/>
      </a:accent6>
      <a:hlink>
        <a:srgbClr val="26AAE1"/>
      </a:hlink>
      <a:folHlink>
        <a:srgbClr val="1E428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9D335B32945EB49968E35CF7523E151" ma:contentTypeVersion="9" ma:contentTypeDescription="Create a new document." ma:contentTypeScope="" ma:versionID="d9e9e9548b68b2fff41ea4d09176b808">
  <xsd:schema xmlns:xsd="http://www.w3.org/2001/XMLSchema" xmlns:xs="http://www.w3.org/2001/XMLSchema" xmlns:p="http://schemas.microsoft.com/office/2006/metadata/properties" xmlns:ns2="a6744772-9ed3-45d7-8292-7e4c019da892" xmlns:ns3="a6b585ef-fb3b-4354-8fcc-ae3ed113a3bd" targetNamespace="http://schemas.microsoft.com/office/2006/metadata/properties" ma:root="true" ma:fieldsID="0a528b96b0151fc1dac76c2c3161ec2a" ns2:_="" ns3:_="">
    <xsd:import namespace="a6744772-9ed3-45d7-8292-7e4c019da892"/>
    <xsd:import namespace="a6b585ef-fb3b-4354-8fcc-ae3ed113a3bd"/>
    <xsd:element name="properties">
      <xsd:complexType>
        <xsd:sequence>
          <xsd:element name="documentManagement">
            <xsd:complexType>
              <xsd:all>
                <xsd:element ref="ns2:Product" minOccurs="0"/>
                <xsd:element ref="ns3:MediaServiceMetadata" minOccurs="0"/>
                <xsd:element ref="ns3:MediaServiceFastMetadata" minOccurs="0"/>
                <xsd:element ref="ns3:MediaServiceDateTaken" minOccurs="0"/>
                <xsd:element ref="ns2:Collateral_x0020_Type" minOccurs="0"/>
                <xsd:element ref="ns2:SharedWithUsers" minOccurs="0"/>
                <xsd:element ref="ns2:SharedWithDetails" minOccurs="0"/>
                <xsd:element ref="ns2:Solutions" minOccurs="0"/>
                <xsd:element ref="ns3:Audience_x0020_Usag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6744772-9ed3-45d7-8292-7e4c019da892" elementFormDefault="qualified">
    <xsd:import namespace="http://schemas.microsoft.com/office/2006/documentManagement/types"/>
    <xsd:import namespace="http://schemas.microsoft.com/office/infopath/2007/PartnerControls"/>
    <xsd:element name="Product" ma:index="8" nillable="true" ma:displayName="Products" ma:list="{985acb60-f1a6-4397-aeb5-a057b9d87f8f}" ma:internalName="Product" ma:showField="Title" ma:web="a6744772-9ed3-45d7-8292-7e4c019da892">
      <xsd:complexType>
        <xsd:complexContent>
          <xsd:extension base="dms:MultiChoiceLookup">
            <xsd:sequence>
              <xsd:element name="Value" type="dms:Lookup" maxOccurs="unbounded" minOccurs="0" nillable="true"/>
            </xsd:sequence>
          </xsd:extension>
        </xsd:complexContent>
      </xsd:complexType>
    </xsd:element>
    <xsd:element name="Collateral_x0020_Type" ma:index="12" nillable="true" ma:displayName="Collateral Type" ma:list="{eade888e-50b6-473b-a3fc-d16f43fd2961}" ma:internalName="Collateral_x0020_Type" ma:showField="Title" ma:web="a6744772-9ed3-45d7-8292-7e4c019da892">
      <xsd:simpleType>
        <xsd:restriction base="dms:Lookup"/>
      </xsd:simpleType>
    </xsd:element>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olutions" ma:index="15" nillable="true" ma:displayName="Solutions" ma:list="{2140f822-4b3f-4b85-8b53-512c82d60a4e}" ma:internalName="Solutions" ma:showField="Title" ma:web="a6744772-9ed3-45d7-8292-7e4c019da89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a6b585ef-fb3b-4354-8fcc-ae3ed113a3bd" elementFormDefault="qualified">
    <xsd:import namespace="http://schemas.microsoft.com/office/2006/documentManagement/types"/>
    <xsd:import namespace="http://schemas.microsoft.com/office/infopath/2007/PartnerControls"/>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DateTaken" ma:index="11" nillable="true" ma:displayName="MediaServiceDateTaken" ma:hidden="true" ma:internalName="MediaServiceDateTaken" ma:readOnly="true">
      <xsd:simpleType>
        <xsd:restriction base="dms:Text"/>
      </xsd:simpleType>
    </xsd:element>
    <xsd:element name="Audience_x0020_Usage" ma:index="16" nillable="true" ma:displayName="Audience Usage" ma:list="{18bb841d-95c5-4c3e-b875-77d8fbd359cd}" ma:internalName="Audience_x0020_Usage" ma:showField="Title">
      <xsd:simpleType>
        <xsd:restriction base="dms:Lookup"/>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Collateral_x0020_Type xmlns="a6744772-9ed3-45d7-8292-7e4c019da892">9</Collateral_x0020_Type>
    <Product xmlns="a6744772-9ed3-45d7-8292-7e4c019da892">
      <Value>47</Value>
      <Value>11</Value>
    </Product>
    <Solutions xmlns="a6744772-9ed3-45d7-8292-7e4c019da892">
      <Value>1</Value>
    </Solutions>
    <Audience_x0020_Usage xmlns="a6b585ef-fb3b-4354-8fcc-ae3ed113a3bd">2</Audience_x0020_Usage>
  </documentManagement>
</p:properties>
</file>

<file path=customXml/itemProps1.xml><?xml version="1.0" encoding="utf-8"?>
<ds:datastoreItem xmlns:ds="http://schemas.openxmlformats.org/officeDocument/2006/customXml" ds:itemID="{72CE1C5A-5990-4F91-8672-4408966E93AB}">
  <ds:schemaRefs>
    <ds:schemaRef ds:uri="http://schemas.microsoft.com/sharepoint/v3/contenttype/forms"/>
  </ds:schemaRefs>
</ds:datastoreItem>
</file>

<file path=customXml/itemProps2.xml><?xml version="1.0" encoding="utf-8"?>
<ds:datastoreItem xmlns:ds="http://schemas.openxmlformats.org/officeDocument/2006/customXml" ds:itemID="{62FEA1C0-D57B-496E-AB38-344452CE0D0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6744772-9ed3-45d7-8292-7e4c019da892"/>
    <ds:schemaRef ds:uri="a6b585ef-fb3b-4354-8fcc-ae3ed113a3b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5284981-09EE-46B2-A86B-D83173A64AA7}">
  <ds:schemaRefs>
    <ds:schemaRef ds:uri="a6b585ef-fb3b-4354-8fcc-ae3ed113a3bd"/>
    <ds:schemaRef ds:uri="http://www.w3.org/XML/1998/namespace"/>
    <ds:schemaRef ds:uri="http://schemas.microsoft.com/office/2006/documentManagement/types"/>
    <ds:schemaRef ds:uri="http://purl.org/dc/terms/"/>
    <ds:schemaRef ds:uri="http://purl.org/dc/elements/1.1/"/>
    <ds:schemaRef ds:uri="http://schemas.microsoft.com/office/infopath/2007/PartnerControls"/>
    <ds:schemaRef ds:uri="http://purl.org/dc/dcmitype/"/>
    <ds:schemaRef ds:uri="http://schemas.microsoft.com/office/2006/metadata/properties"/>
    <ds:schemaRef ds:uri="http://schemas.openxmlformats.org/package/2006/metadata/core-properties"/>
    <ds:schemaRef ds:uri="a6744772-9ed3-45d7-8292-7e4c019da892"/>
  </ds:schemaRefs>
</ds:datastoreItem>
</file>

<file path=docProps/app.xml><?xml version="1.0" encoding="utf-8"?>
<Properties xmlns="http://schemas.openxmlformats.org/officeDocument/2006/extended-properties" xmlns:vt="http://schemas.openxmlformats.org/officeDocument/2006/docPropsVTypes">
  <TotalTime>17551</TotalTime>
  <Words>354</Words>
  <Application>Microsoft Macintosh PowerPoint</Application>
  <PresentationFormat>On-screen Show (16:9)</PresentationFormat>
  <Paragraphs>73</Paragraphs>
  <Slides>8</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Wingdings</vt:lpstr>
      <vt:lpstr>Office Theme</vt:lpstr>
      <vt:lpstr>PowerPoint Presentation</vt:lpstr>
      <vt:lpstr>DAA-Optimized Optical Node Forward-Looking &amp; Futureproof</vt:lpstr>
      <vt:lpstr>DAA-Optimized Node</vt:lpstr>
      <vt:lpstr>New Housing Features</vt:lpstr>
      <vt:lpstr>Node Configuration</vt:lpstr>
      <vt:lpstr>RPD/RMD Module - Interfaces</vt:lpstr>
      <vt:lpstr>RPD / RMD Module – Segmentation Capacity</vt:lpstr>
      <vt:lpstr>Node Management</vt:lpstr>
    </vt:vector>
  </TitlesOfParts>
  <Company>Stith Graphics</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Stacey Stith</dc:creator>
  <cp:lastModifiedBy>Stacey Stith</cp:lastModifiedBy>
  <cp:revision>200</cp:revision>
  <dcterms:created xsi:type="dcterms:W3CDTF">2018-02-13T21:57:05Z</dcterms:created>
  <dcterms:modified xsi:type="dcterms:W3CDTF">2018-11-29T19:34:23Z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0x010100A9D335B32945EB49968E35CF7523E151</vt:lpwstr>
  </property>
</Properties>
</file>