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4"/>
  </p:notesMasterIdLst>
  <p:handoutMasterIdLst>
    <p:handoutMasterId r:id="rId15"/>
  </p:handoutMasterIdLst>
  <p:sldIdLst>
    <p:sldId id="1377" r:id="rId5"/>
    <p:sldId id="257" r:id="rId6"/>
    <p:sldId id="329" r:id="rId7"/>
    <p:sldId id="330" r:id="rId8"/>
    <p:sldId id="2246" r:id="rId9"/>
    <p:sldId id="331" r:id="rId10"/>
    <p:sldId id="2247" r:id="rId11"/>
    <p:sldId id="2248" r:id="rId12"/>
    <p:sldId id="2249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D0ED"/>
    <a:srgbClr val="1156B7"/>
    <a:srgbClr val="073346"/>
    <a:srgbClr val="062532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9" autoAdjust="0"/>
    <p:restoredTop sz="79325" autoAdjust="0"/>
  </p:normalViewPr>
  <p:slideViewPr>
    <p:cSldViewPr snapToGrid="0" snapToObjects="1">
      <p:cViewPr varScale="1">
        <p:scale>
          <a:sx n="222" d="100"/>
          <a:sy n="222" d="100"/>
        </p:scale>
        <p:origin x="185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47290-A2A0-D045-BCFD-547C79379FB9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95F9-9416-9047-8FA3-BC71E72B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7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D2406-E32F-0543-9C2F-DE0A34EB1E9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E115B-F9A2-2944-B036-0278F0B76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443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E115B-F9A2-2944-B036-0278F0B76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14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3BFB8-79CE-498C-92BF-42B86B6AF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3BFB8-79CE-498C-92BF-42B86B6AF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3BFB8-79CE-498C-92BF-42B86B6AF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X Logo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53143" cy="515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8753" cy="515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30" y="426137"/>
            <a:ext cx="6362675" cy="3565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400" y="3810000"/>
            <a:ext cx="3405978" cy="13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9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59317" y="600927"/>
            <a:ext cx="1418683" cy="408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75447" y="894523"/>
            <a:ext cx="1274668" cy="426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4457859" cy="51435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6178" y="935838"/>
            <a:ext cx="3691263" cy="365878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Content A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726176" y="766600"/>
            <a:ext cx="911964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6176" y="205979"/>
            <a:ext cx="3960624" cy="554133"/>
          </a:xfrm>
        </p:spPr>
        <p:txBody>
          <a:bodyPr>
            <a:no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97F675-9B21-A74C-97A2-C6EAEE3BB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bg1"/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25891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X Logo Only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1"/>
            <a:ext cx="9153143" cy="515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8753" cy="515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30" y="426137"/>
            <a:ext cx="6362675" cy="35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X Logo with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" y="3"/>
            <a:ext cx="9153143" cy="515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"/>
            <a:ext cx="9148754" cy="515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403" y="3810004"/>
            <a:ext cx="3405979" cy="1338649"/>
          </a:xfrm>
          <a:prstGeom prst="rect">
            <a:avLst/>
          </a:prstGeom>
        </p:spPr>
      </p:pic>
      <p:pic>
        <p:nvPicPr>
          <p:cNvPr id="2" name="Picture 1" descr="Logo-with-Tag-Vertic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910" y="489463"/>
            <a:ext cx="5599407" cy="32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 - Connec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" y="1"/>
            <a:ext cx="9148755" cy="515379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0"/>
            <a:ext cx="6502200" cy="5143500"/>
          </a:xfrm>
          <a:prstGeom prst="rect">
            <a:avLst/>
          </a:prstGeom>
          <a:gradFill>
            <a:gsLst>
              <a:gs pos="0">
                <a:schemeClr val="tx1">
                  <a:alpha val="62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9148754" cy="51537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31530"/>
            <a:ext cx="5131318" cy="110251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5400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dirty="0"/>
              <a:t>THIS IS YOUR 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800" y="3708401"/>
            <a:ext cx="3253578" cy="1440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83" y="4696568"/>
            <a:ext cx="587375" cy="3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Divider -  Optical A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3"/>
            <a:ext cx="9153143" cy="515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tics shutterstock_16540704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2288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5892799" cy="5143500"/>
          </a:xfrm>
          <a:prstGeom prst="rect">
            <a:avLst/>
          </a:prstGeom>
          <a:gradFill>
            <a:gsLst>
              <a:gs pos="0">
                <a:schemeClr val="tx1">
                  <a:alpha val="8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9148754" cy="51537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31530"/>
            <a:ext cx="5131318" cy="110251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5400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dirty="0"/>
              <a:t>THIS IS YOUR PRESENTATION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800" y="3708401"/>
            <a:ext cx="3253578" cy="1440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83" y="4696568"/>
            <a:ext cx="587375" cy="3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7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EE66C8-B1A5-304D-A85D-6D2CF7A71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b="0" dirty="0"/>
              <a:t>| ATX </a:t>
            </a:r>
            <a:r>
              <a:rPr lang="en-US" b="0" i="1" dirty="0"/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43808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59317" y="600927"/>
            <a:ext cx="1418683" cy="408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C8D532-58E6-0C4B-B5CB-DB738FF45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b="0" dirty="0"/>
              <a:t>| ATX </a:t>
            </a:r>
            <a:r>
              <a:rPr lang="en-US" b="0" i="1" dirty="0"/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07426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" y="3"/>
            <a:ext cx="9148760" cy="51538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8" y="935838"/>
            <a:ext cx="4126967" cy="3658786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62280" y="945699"/>
            <a:ext cx="3824523" cy="3522276"/>
          </a:xfrm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771235"/>
            <a:ext cx="911964" cy="0"/>
          </a:xfrm>
          <a:prstGeom prst="line">
            <a:avLst/>
          </a:prstGeom>
          <a:ln w="38100" cmpd="sng">
            <a:solidFill>
              <a:srgbClr val="27AA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800" y="3708401"/>
            <a:ext cx="3253578" cy="1440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83" y="4696568"/>
            <a:ext cx="587375" cy="329166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CD9C0F-0A2D-3C40-81D4-4BDA58018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b="0" dirty="0"/>
              <a:t>| ATX </a:t>
            </a:r>
            <a:r>
              <a:rPr lang="en-US" b="0" i="1" dirty="0"/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47549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59317" y="600927"/>
            <a:ext cx="1418683" cy="408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67910" y="926796"/>
            <a:ext cx="2518569" cy="3658786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Content A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9144"/>
            <a:ext cx="3312092" cy="5161788"/>
          </a:xfrm>
          <a:solidFill>
            <a:srgbClr val="FFFFF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68239" y="926796"/>
            <a:ext cx="2518569" cy="3658786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457200" indent="0">
              <a:buNone/>
              <a:defRPr>
                <a:latin typeface="Arial"/>
                <a:cs typeface="Arial"/>
              </a:defRPr>
            </a:lvl2pPr>
            <a:lvl3pPr marL="914400" indent="0">
              <a:buNone/>
              <a:defRPr>
                <a:latin typeface="Arial"/>
                <a:cs typeface="Arial"/>
              </a:defRPr>
            </a:lvl3pPr>
            <a:lvl4pPr marL="1371600" indent="0">
              <a:buNone/>
              <a:defRPr>
                <a:latin typeface="Arial"/>
                <a:cs typeface="Arial"/>
              </a:defRPr>
            </a:lvl4pPr>
            <a:lvl5pPr marL="1828800" indent="0"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Content B</a:t>
            </a:r>
            <a:br>
              <a:rPr lang="en-US" dirty="0"/>
            </a:br>
            <a:r>
              <a:rPr lang="en-US" dirty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7910" y="205979"/>
            <a:ext cx="5118890" cy="5541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67910" y="771235"/>
            <a:ext cx="911964" cy="0"/>
          </a:xfrm>
          <a:prstGeom prst="line">
            <a:avLst/>
          </a:prstGeom>
          <a:ln w="38100" cmpd="sng">
            <a:solidFill>
              <a:srgbClr val="27AA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07F712C-EAFF-604A-8B2E-E825BCE6A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bg1"/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9035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7" y="-5150"/>
            <a:ext cx="9148755" cy="5153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83" y="4696568"/>
            <a:ext cx="587375" cy="3291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5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6235"/>
            <a:ext cx="8229600" cy="3658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771235"/>
            <a:ext cx="911964" cy="0"/>
          </a:xfrm>
          <a:prstGeom prst="line">
            <a:avLst/>
          </a:prstGeom>
          <a:ln w="38100" cmpd="sng">
            <a:solidFill>
              <a:srgbClr val="27AA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3E08A3-0904-3345-855C-B18A38C1D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4739445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B260D-D430-D34B-9B6E-0F9FDE559292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b="0" dirty="0"/>
              <a:t>| ATX </a:t>
            </a:r>
            <a:r>
              <a:rPr lang="en-US" b="0" i="1" dirty="0"/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297494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3" r:id="rId2"/>
    <p:sldLayoutId id="2147483730" r:id="rId3"/>
    <p:sldLayoutId id="2147483700" r:id="rId4"/>
    <p:sldLayoutId id="2147483701" r:id="rId5"/>
    <p:sldLayoutId id="2147483716" r:id="rId6"/>
    <p:sldLayoutId id="2147483935" r:id="rId7"/>
    <p:sldLayoutId id="2147483719" r:id="rId8"/>
    <p:sldLayoutId id="2147483720" r:id="rId9"/>
    <p:sldLayoutId id="2147483725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5" Type="http://schemas.openxmlformats.org/officeDocument/2006/relationships/slide" Target="slide2.xml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png"/><Relationship Id="rId14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4.wmf"/><Relationship Id="rId7" Type="http://schemas.openxmlformats.org/officeDocument/2006/relationships/image" Target="../media/image13.wmf"/><Relationship Id="rId12" Type="http://schemas.openxmlformats.org/officeDocument/2006/relationships/image" Target="../media/image2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9.wmf"/><Relationship Id="rId5" Type="http://schemas.openxmlformats.org/officeDocument/2006/relationships/image" Target="../media/image27.png"/><Relationship Id="rId15" Type="http://schemas.openxmlformats.org/officeDocument/2006/relationships/slide" Target="slide2.xml"/><Relationship Id="rId10" Type="http://schemas.openxmlformats.org/officeDocument/2006/relationships/image" Target="../media/image20.wmf"/><Relationship Id="rId4" Type="http://schemas.openxmlformats.org/officeDocument/2006/relationships/image" Target="../media/image15.wmf"/><Relationship Id="rId9" Type="http://schemas.openxmlformats.org/officeDocument/2006/relationships/image" Target="../media/image18.png"/><Relationship Id="rId1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wmf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wmf"/><Relationship Id="rId11" Type="http://schemas.openxmlformats.org/officeDocument/2006/relationships/image" Target="../media/image21.wmf"/><Relationship Id="rId5" Type="http://schemas.openxmlformats.org/officeDocument/2006/relationships/image" Target="../media/image12.png"/><Relationship Id="rId15" Type="http://schemas.openxmlformats.org/officeDocument/2006/relationships/slide" Target="slide2.xml"/><Relationship Id="rId10" Type="http://schemas.openxmlformats.org/officeDocument/2006/relationships/image" Target="../media/image19.wmf"/><Relationship Id="rId4" Type="http://schemas.openxmlformats.org/officeDocument/2006/relationships/image" Target="../media/image28.png"/><Relationship Id="rId9" Type="http://schemas.openxmlformats.org/officeDocument/2006/relationships/image" Target="../media/image20.wmf"/><Relationship Id="rId1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wm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799" y="1759254"/>
            <a:ext cx="6766797" cy="1102519"/>
          </a:xfrm>
        </p:spPr>
        <p:txBody>
          <a:bodyPr/>
          <a:lstStyle/>
          <a:p>
            <a:r>
              <a:rPr lang="en-US" sz="4800" dirty="0"/>
              <a:t>I-HUB </a:t>
            </a:r>
            <a:br>
              <a:rPr lang="en-US" sz="4800" dirty="0"/>
            </a:br>
            <a:r>
              <a:rPr lang="en-US" sz="4800" dirty="0"/>
              <a:t>OPTICAL HUB</a:t>
            </a:r>
            <a:br>
              <a:rPr lang="en-US" sz="4800" dirty="0"/>
            </a:br>
            <a:r>
              <a:rPr lang="en-US" sz="2400" dirty="0"/>
              <a:t>Hub Centralization/Elimination Solution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491BE4-175D-294D-88D0-F0AB2BDABFAF}"/>
              </a:ext>
            </a:extLst>
          </p:cNvPr>
          <p:cNvCxnSpPr>
            <a:cxnSpLocks/>
          </p:cNvCxnSpPr>
          <p:nvPr/>
        </p:nvCxnSpPr>
        <p:spPr>
          <a:xfrm>
            <a:off x="700390" y="2833349"/>
            <a:ext cx="1031133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1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81ADD8-6F34-C84F-AC60-E222AF7A6F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778" r="1977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178" y="935838"/>
            <a:ext cx="4298552" cy="2894040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N</a:t>
            </a:r>
            <a:r>
              <a:rPr lang="en-US" sz="2000" i="1" dirty="0"/>
              <a:t>ext-generation, field-hardened optical platform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C</a:t>
            </a:r>
            <a:r>
              <a:rPr lang="en-US" sz="2000" i="1" dirty="0"/>
              <a:t>apable of supporting both analog and digital optics,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Enables operators to s</a:t>
            </a:r>
            <a:r>
              <a:rPr lang="en-US" sz="2000" i="1" dirty="0"/>
              <a:t>upports a variety of architectures and expand the capacity and reach of existing fiber plant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I-HUB</a:t>
            </a: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2498F179-E27C-1347-9AF2-61FB44E638B6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39182A-FA53-7E42-8CCF-A50F1D468B32}"/>
              </a:ext>
            </a:extLst>
          </p:cNvPr>
          <p:cNvSpPr/>
          <p:nvPr/>
        </p:nvSpPr>
        <p:spPr>
          <a:xfrm>
            <a:off x="5091" y="2406815"/>
            <a:ext cx="4452776" cy="2736685"/>
          </a:xfrm>
          <a:prstGeom prst="rect">
            <a:avLst/>
          </a:prstGeom>
          <a:gradFill>
            <a:gsLst>
              <a:gs pos="0">
                <a:schemeClr val="tx1">
                  <a:alpha val="5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4E5AA-37F9-9840-AF95-FF06002FF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3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4664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I-HUB Field-Hardened Optical Hub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D84BD5-BA63-0648-B787-82C0B6F4B645}"/>
              </a:ext>
            </a:extLst>
          </p:cNvPr>
          <p:cNvSpPr/>
          <p:nvPr/>
        </p:nvSpPr>
        <p:spPr>
          <a:xfrm>
            <a:off x="7229217" y="999857"/>
            <a:ext cx="1819654" cy="141577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Key Applications</a:t>
            </a:r>
            <a:r>
              <a:rPr lang="en-US" sz="14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200" dirty="0"/>
              <a:t>Hub Centralization/ Elimination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200" dirty="0"/>
              <a:t>Node Splitting/ Segmentation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200" dirty="0"/>
              <a:t>FTTX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200" dirty="0"/>
              <a:t>Business Services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2DC04C-EC63-A64C-BCD2-B45E680B2FEC}"/>
              </a:ext>
            </a:extLst>
          </p:cNvPr>
          <p:cNvGrpSpPr/>
          <p:nvPr/>
        </p:nvGrpSpPr>
        <p:grpSpPr>
          <a:xfrm>
            <a:off x="457200" y="1002827"/>
            <a:ext cx="6646473" cy="3599394"/>
            <a:chOff x="1167268" y="881235"/>
            <a:chExt cx="7011532" cy="37970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687B9-D3C6-D64F-884A-D90AE03E3A35}"/>
                </a:ext>
              </a:extLst>
            </p:cNvPr>
            <p:cNvSpPr txBox="1"/>
            <p:nvPr/>
          </p:nvSpPr>
          <p:spPr>
            <a:xfrm>
              <a:off x="3929829" y="3702444"/>
              <a:ext cx="986857" cy="299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Up to 40 WL/fiber</a:t>
              </a:r>
              <a:b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</a:br>
              <a:b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</a:br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25 to &gt;100 km</a:t>
              </a:r>
            </a:p>
          </p:txBody>
        </p:sp>
        <p:sp>
          <p:nvSpPr>
            <p:cNvPr id="10" name="Left Bracket 9">
              <a:extLst>
                <a:ext uri="{FF2B5EF4-FFF2-40B4-BE49-F238E27FC236}">
                  <a16:creationId xmlns:a16="http://schemas.microsoft.com/office/drawing/2014/main" id="{C82DD177-046C-1647-90C1-02A988E74E45}"/>
                </a:ext>
              </a:extLst>
            </p:cNvPr>
            <p:cNvSpPr/>
            <p:nvPr/>
          </p:nvSpPr>
          <p:spPr>
            <a:xfrm rot="5400000">
              <a:off x="7374850" y="304930"/>
              <a:ext cx="118874" cy="1489025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892"/>
              <a:endParaRPr lang="en-US" sz="20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6B210F-5549-3D4C-98CD-6FDC31602505}"/>
                </a:ext>
              </a:extLst>
            </p:cNvPr>
            <p:cNvSpPr txBox="1"/>
            <p:nvPr/>
          </p:nvSpPr>
          <p:spPr>
            <a:xfrm>
              <a:off x="6923177" y="931215"/>
              <a:ext cx="1022220" cy="99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342892"/>
              <a:r>
                <a:rPr lang="en-US" sz="7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OUTSIDE PLANT</a:t>
              </a:r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381A1F0C-629D-7449-BC42-1A619921CE8C}"/>
                </a:ext>
              </a:extLst>
            </p:cNvPr>
            <p:cNvSpPr/>
            <p:nvPr/>
          </p:nvSpPr>
          <p:spPr>
            <a:xfrm rot="5400000">
              <a:off x="4019436" y="690921"/>
              <a:ext cx="118872" cy="717041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10AFA-02C0-D44B-9651-E2F3D2F098F4}"/>
                </a:ext>
              </a:extLst>
            </p:cNvPr>
            <p:cNvSpPr txBox="1"/>
            <p:nvPr/>
          </p:nvSpPr>
          <p:spPr>
            <a:xfrm>
              <a:off x="3766552" y="881235"/>
              <a:ext cx="632736" cy="199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342892"/>
              <a:r>
                <a:rPr lang="en-US" sz="7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OPTICAL</a:t>
              </a:r>
            </a:p>
            <a:p>
              <a:pPr algn="ctr" defTabSz="342892"/>
              <a:r>
                <a:rPr lang="en-US" sz="7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TRANSPORT</a:t>
              </a: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34609602-EE49-F64D-AE92-D7B89EA0F3DB}"/>
                </a:ext>
              </a:extLst>
            </p:cNvPr>
            <p:cNvSpPr/>
            <p:nvPr/>
          </p:nvSpPr>
          <p:spPr>
            <a:xfrm rot="5400000">
              <a:off x="2357817" y="-200543"/>
              <a:ext cx="118872" cy="2499970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0B3229-CC3F-9547-A39D-09DA1F5DC440}"/>
                </a:ext>
              </a:extLst>
            </p:cNvPr>
            <p:cNvSpPr txBox="1"/>
            <p:nvPr/>
          </p:nvSpPr>
          <p:spPr>
            <a:xfrm>
              <a:off x="2167405" y="927334"/>
              <a:ext cx="507169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342892"/>
              <a:r>
                <a:rPr lang="en-US" sz="7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HEADEND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232C68-A80C-974D-86DA-C7C540D6894A}"/>
                </a:ext>
              </a:extLst>
            </p:cNvPr>
            <p:cNvSpPr/>
            <p:nvPr/>
          </p:nvSpPr>
          <p:spPr>
            <a:xfrm>
              <a:off x="1364079" y="3154317"/>
              <a:ext cx="2206639" cy="1515960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292A52-320F-BC47-A139-3998D3BB2C51}"/>
                </a:ext>
              </a:extLst>
            </p:cNvPr>
            <p:cNvGrpSpPr/>
            <p:nvPr/>
          </p:nvGrpSpPr>
          <p:grpSpPr>
            <a:xfrm>
              <a:off x="2578054" y="3428077"/>
              <a:ext cx="818736" cy="577010"/>
              <a:chOff x="3375405" y="2658724"/>
              <a:chExt cx="684264" cy="482239"/>
            </a:xfrm>
            <a:noFill/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78763DA-152E-6241-ACAB-5022AB1A5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5405" y="3015096"/>
                <a:ext cx="684264" cy="125867"/>
              </a:xfrm>
              <a:prstGeom prst="rect">
                <a:avLst/>
              </a:prstGeom>
              <a:grpFill/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37A40F96-BA84-A345-9409-106AC8633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5806" y="2658724"/>
                <a:ext cx="663460" cy="300435"/>
              </a:xfrm>
              <a:prstGeom prst="rect">
                <a:avLst/>
              </a:prstGeom>
              <a:grpFill/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9876AC-7C4F-6348-9B12-ECA18E8C2CE9}"/>
                </a:ext>
              </a:extLst>
            </p:cNvPr>
            <p:cNvGrpSpPr/>
            <p:nvPr/>
          </p:nvGrpSpPr>
          <p:grpSpPr>
            <a:xfrm>
              <a:off x="3494736" y="3460981"/>
              <a:ext cx="392807" cy="861715"/>
              <a:chOff x="3644286" y="1985662"/>
              <a:chExt cx="328290" cy="720188"/>
            </a:xfrm>
            <a:noFill/>
          </p:grpSpPr>
          <p:sp>
            <p:nvSpPr>
              <p:cNvPr id="157" name="Trapezoid 156">
                <a:extLst>
                  <a:ext uri="{FF2B5EF4-FFF2-40B4-BE49-F238E27FC236}">
                    <a16:creationId xmlns:a16="http://schemas.microsoft.com/office/drawing/2014/main" id="{6684932D-7562-7D4C-B386-E2E67473B7D6}"/>
                  </a:ext>
                </a:extLst>
              </p:cNvPr>
              <p:cNvSpPr/>
              <p:nvPr/>
            </p:nvSpPr>
            <p:spPr>
              <a:xfrm rot="5400000">
                <a:off x="3347692" y="2282256"/>
                <a:ext cx="720188" cy="127000"/>
              </a:xfrm>
              <a:prstGeom prst="trapezoid">
                <a:avLst>
                  <a:gd name="adj" fmla="val 87899"/>
                </a:avLst>
              </a:prstGeom>
              <a:solidFill>
                <a:schemeClr val="bg1"/>
              </a:solidFill>
              <a:ln w="254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A81DCB2C-DF79-DF48-AFF0-DAE584CF5170}"/>
                  </a:ext>
                </a:extLst>
              </p:cNvPr>
              <p:cNvSpPr/>
              <p:nvPr/>
            </p:nvSpPr>
            <p:spPr>
              <a:xfrm>
                <a:off x="3771292" y="2140587"/>
                <a:ext cx="201284" cy="404360"/>
              </a:xfrm>
              <a:prstGeom prst="rect">
                <a:avLst/>
              </a:prstGeom>
              <a:grpFill/>
              <a:ln w="254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9" name="Triangle 158">
                <a:extLst>
                  <a:ext uri="{FF2B5EF4-FFF2-40B4-BE49-F238E27FC236}">
                    <a16:creationId xmlns:a16="http://schemas.microsoft.com/office/drawing/2014/main" id="{E2A38C77-0A76-9C4F-9ACB-ACAA23D7323E}"/>
                  </a:ext>
                </a:extLst>
              </p:cNvPr>
              <p:cNvSpPr/>
              <p:nvPr/>
            </p:nvSpPr>
            <p:spPr>
              <a:xfrm rot="5400000">
                <a:off x="3814775" y="2246126"/>
                <a:ext cx="114363" cy="98589"/>
              </a:xfrm>
              <a:prstGeom prst="triangle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0" name="Triangle 159">
                <a:extLst>
                  <a:ext uri="{FF2B5EF4-FFF2-40B4-BE49-F238E27FC236}">
                    <a16:creationId xmlns:a16="http://schemas.microsoft.com/office/drawing/2014/main" id="{423EB66C-85F3-D842-96E8-88F132A40A5C}"/>
                  </a:ext>
                </a:extLst>
              </p:cNvPr>
              <p:cNvSpPr/>
              <p:nvPr/>
            </p:nvSpPr>
            <p:spPr>
              <a:xfrm rot="16200000">
                <a:off x="3814757" y="2346781"/>
                <a:ext cx="114363" cy="98589"/>
              </a:xfrm>
              <a:prstGeom prst="triangle">
                <a:avLst/>
              </a:prstGeom>
              <a:grpFill/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45C76B-FEA9-964A-8DE2-FCF33457303D}"/>
                </a:ext>
              </a:extLst>
            </p:cNvPr>
            <p:cNvCxnSpPr>
              <a:cxnSpLocks/>
            </p:cNvCxnSpPr>
            <p:nvPr/>
          </p:nvCxnSpPr>
          <p:spPr>
            <a:xfrm>
              <a:off x="3887541" y="3888551"/>
              <a:ext cx="1029146" cy="6574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55064759-E209-D14E-A9BA-7D393B28A84E}"/>
                </a:ext>
              </a:extLst>
            </p:cNvPr>
            <p:cNvSpPr/>
            <p:nvPr/>
          </p:nvSpPr>
          <p:spPr>
            <a:xfrm rot="16200000">
              <a:off x="5606332" y="3806967"/>
              <a:ext cx="861715" cy="151959"/>
            </a:xfrm>
            <a:prstGeom prst="trapezoid">
              <a:avLst>
                <a:gd name="adj" fmla="val 87899"/>
              </a:avLst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C76262-56AE-4E4C-A909-F1D331591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73283" y="3431037"/>
              <a:ext cx="432693" cy="263378"/>
            </a:xfrm>
            <a:prstGeom prst="rect">
              <a:avLst/>
            </a:prstGeom>
            <a:no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4F0035-80B4-EE47-A699-F7A548604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73283" y="3738704"/>
              <a:ext cx="432693" cy="263378"/>
            </a:xfrm>
            <a:prstGeom prst="rect">
              <a:avLst/>
            </a:prstGeom>
            <a:noFill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7A5619-A90E-7049-B8B1-7CCDDB29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73283" y="4083086"/>
              <a:ext cx="432693" cy="263378"/>
            </a:xfrm>
            <a:prstGeom prst="rect">
              <a:avLst/>
            </a:prstGeom>
            <a:noFill/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566B514-1638-4A44-B093-48C580D122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3531039"/>
              <a:ext cx="544928" cy="491"/>
            </a:xfrm>
            <a:prstGeom prst="straightConnector1">
              <a:avLst/>
            </a:prstGeom>
            <a:noFill/>
            <a:ln w="190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F762ED-6506-0747-844F-A71B57138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3604468"/>
              <a:ext cx="544928" cy="491"/>
            </a:xfrm>
            <a:prstGeom prst="straightConnector1">
              <a:avLst/>
            </a:prstGeom>
            <a:noFill/>
            <a:ln w="19050">
              <a:solidFill>
                <a:srgbClr val="B72BB6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FD323C-FB2E-0644-9769-DE184D0A4A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3832101"/>
              <a:ext cx="544928" cy="491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6D4242F-CFB7-ED4B-8B40-5131296B5E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3905530"/>
              <a:ext cx="544928" cy="49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B173B66-BA45-4944-B613-6256CF867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4191905"/>
              <a:ext cx="544928" cy="491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9308E9-674F-1E44-9345-1A61173FF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013" y="4265335"/>
              <a:ext cx="544928" cy="491"/>
            </a:xfrm>
            <a:prstGeom prst="straightConnector1">
              <a:avLst/>
            </a:prstGeom>
            <a:noFill/>
            <a:ln w="19050">
              <a:solidFill>
                <a:schemeClr val="accent3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11C46-026E-0348-AB78-7F20CB6A59FC}"/>
                </a:ext>
              </a:extLst>
            </p:cNvPr>
            <p:cNvSpPr txBox="1"/>
            <p:nvPr/>
          </p:nvSpPr>
          <p:spPr>
            <a:xfrm>
              <a:off x="4632250" y="3121807"/>
              <a:ext cx="1362471" cy="299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Field Mounted</a:t>
              </a:r>
            </a:p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Bi-Directional Transport</a:t>
              </a:r>
            </a:p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Network Distributed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A7EAB1-3764-3D43-BA75-DF8AECB74AE4}"/>
                </a:ext>
              </a:extLst>
            </p:cNvPr>
            <p:cNvGrpSpPr/>
            <p:nvPr/>
          </p:nvGrpSpPr>
          <p:grpSpPr>
            <a:xfrm>
              <a:off x="4889315" y="3530113"/>
              <a:ext cx="848342" cy="1148213"/>
              <a:chOff x="5792834" y="2532512"/>
              <a:chExt cx="566739" cy="767067"/>
            </a:xfrm>
            <a:noFill/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329089A0-115A-C34F-A884-C4328A827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2834" y="2532512"/>
                <a:ext cx="566739" cy="605429"/>
              </a:xfrm>
              <a:prstGeom prst="rect">
                <a:avLst/>
              </a:prstGeom>
              <a:grpFill/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5AC5092A-1070-0046-8152-ACC5F4BD9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0572" y="3173712"/>
                <a:ext cx="505760" cy="125867"/>
              </a:xfrm>
              <a:prstGeom prst="rect">
                <a:avLst/>
              </a:prstGeom>
              <a:grpFill/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EFF3885-7255-1C48-B6DF-00944E373485}"/>
                </a:ext>
              </a:extLst>
            </p:cNvPr>
            <p:cNvGrpSpPr/>
            <p:nvPr/>
          </p:nvGrpSpPr>
          <p:grpSpPr>
            <a:xfrm>
              <a:off x="2543228" y="4109219"/>
              <a:ext cx="868917" cy="382313"/>
              <a:chOff x="4213451" y="2839000"/>
              <a:chExt cx="726203" cy="319519"/>
            </a:xfrm>
            <a:noFill/>
          </p:grpSpPr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4E446845-18EA-CC44-BBEF-B0BFEBE93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0841" y="2839000"/>
                <a:ext cx="631423" cy="126284"/>
              </a:xfrm>
              <a:prstGeom prst="rect">
                <a:avLst/>
              </a:prstGeom>
              <a:grpFill/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A25C17B4-5EFD-534B-AB20-F1513D92E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3451" y="3030503"/>
                <a:ext cx="726203" cy="128016"/>
              </a:xfrm>
              <a:prstGeom prst="rect">
                <a:avLst/>
              </a:prstGeom>
              <a:grpFill/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CC297F-6F18-D949-AAC5-2AAEBD9DD5F8}"/>
                </a:ext>
              </a:extLst>
            </p:cNvPr>
            <p:cNvSpPr txBox="1"/>
            <p:nvPr/>
          </p:nvSpPr>
          <p:spPr>
            <a:xfrm>
              <a:off x="2057892" y="3800271"/>
              <a:ext cx="437696" cy="99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CMTS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A5AC01-70B5-9A47-9C40-9C57857D566C}"/>
                </a:ext>
              </a:extLst>
            </p:cNvPr>
            <p:cNvSpPr txBox="1"/>
            <p:nvPr/>
          </p:nvSpPr>
          <p:spPr>
            <a:xfrm>
              <a:off x="2015297" y="4294250"/>
              <a:ext cx="511250" cy="199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Analog &amp; QAM 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6BC7E6E-C206-C248-941E-6AA19E92F8AF}"/>
                </a:ext>
              </a:extLst>
            </p:cNvPr>
            <p:cNvCxnSpPr>
              <a:cxnSpLocks/>
              <a:stCxn id="150" idx="6"/>
            </p:cNvCxnSpPr>
            <p:nvPr/>
          </p:nvCxnSpPr>
          <p:spPr>
            <a:xfrm>
              <a:off x="1786103" y="3511202"/>
              <a:ext cx="334904" cy="86091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A541931-2AB0-8C4B-A265-A107BDC3D8CD}"/>
                </a:ext>
              </a:extLst>
            </p:cNvPr>
            <p:cNvCxnSpPr>
              <a:cxnSpLocks/>
              <a:stCxn id="147" idx="6"/>
            </p:cNvCxnSpPr>
            <p:nvPr/>
          </p:nvCxnSpPr>
          <p:spPr>
            <a:xfrm flipV="1">
              <a:off x="1786103" y="3704597"/>
              <a:ext cx="343238" cy="14951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185F8C-7F2F-CE44-BFA9-335BFF4A0B8B}"/>
                </a:ext>
              </a:extLst>
            </p:cNvPr>
            <p:cNvCxnSpPr>
              <a:cxnSpLocks/>
              <a:stCxn id="144" idx="6"/>
              <a:endCxn id="80" idx="1"/>
            </p:cNvCxnSpPr>
            <p:nvPr/>
          </p:nvCxnSpPr>
          <p:spPr>
            <a:xfrm flipV="1">
              <a:off x="1786103" y="4115863"/>
              <a:ext cx="336249" cy="8094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4CF9B6-3B53-434A-9701-FF04454284B3}"/>
                </a:ext>
              </a:extLst>
            </p:cNvPr>
            <p:cNvSpPr txBox="1"/>
            <p:nvPr/>
          </p:nvSpPr>
          <p:spPr>
            <a:xfrm>
              <a:off x="1364082" y="3231677"/>
              <a:ext cx="2344056" cy="99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CENTRALIZED FACILITY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304734-375A-284C-818D-6DB8EB7B7C61}"/>
                </a:ext>
              </a:extLst>
            </p:cNvPr>
            <p:cNvSpPr/>
            <p:nvPr/>
          </p:nvSpPr>
          <p:spPr>
            <a:xfrm>
              <a:off x="4190732" y="1416186"/>
              <a:ext cx="2404133" cy="10410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4B0B4E-2D3D-B74A-96ED-9481A22B7A0A}"/>
                </a:ext>
              </a:extLst>
            </p:cNvPr>
            <p:cNvSpPr txBox="1"/>
            <p:nvPr/>
          </p:nvSpPr>
          <p:spPr>
            <a:xfrm>
              <a:off x="4212753" y="1505614"/>
              <a:ext cx="496726" cy="171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Internet Data</a:t>
              </a:r>
            </a:p>
            <a:p>
              <a:pPr algn="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Voice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A9E7EB-A4E5-224A-87E1-B32A358CDBDA}"/>
                </a:ext>
              </a:extLst>
            </p:cNvPr>
            <p:cNvSpPr txBox="1"/>
            <p:nvPr/>
          </p:nvSpPr>
          <p:spPr>
            <a:xfrm>
              <a:off x="4933822" y="1852059"/>
              <a:ext cx="321058" cy="730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5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CMTS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A8DF63-652B-874E-A2BD-A58C74961F1C}"/>
                </a:ext>
              </a:extLst>
            </p:cNvPr>
            <p:cNvSpPr txBox="1"/>
            <p:nvPr/>
          </p:nvSpPr>
          <p:spPr>
            <a:xfrm>
              <a:off x="4398025" y="2115171"/>
              <a:ext cx="4967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BC Video</a:t>
              </a:r>
            </a:p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VOD &amp; Other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0B74AC6-DE77-E944-8EE2-8F72763B39D5}"/>
                </a:ext>
              </a:extLst>
            </p:cNvPr>
            <p:cNvCxnSpPr>
              <a:cxnSpLocks/>
            </p:cNvCxnSpPr>
            <p:nvPr/>
          </p:nvCxnSpPr>
          <p:spPr>
            <a:xfrm>
              <a:off x="4724612" y="1624561"/>
              <a:ext cx="20905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09CDF42-92B8-2E4D-A21E-B5F5D81877A6}"/>
                </a:ext>
              </a:extLst>
            </p:cNvPr>
            <p:cNvCxnSpPr>
              <a:cxnSpLocks/>
            </p:cNvCxnSpPr>
            <p:nvPr/>
          </p:nvCxnSpPr>
          <p:spPr>
            <a:xfrm>
              <a:off x="4724612" y="1715454"/>
              <a:ext cx="20905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48E8E9-11A4-3246-815C-25A80A38AA88}"/>
                </a:ext>
              </a:extLst>
            </p:cNvPr>
            <p:cNvSpPr txBox="1"/>
            <p:nvPr/>
          </p:nvSpPr>
          <p:spPr>
            <a:xfrm>
              <a:off x="5413288" y="1859378"/>
              <a:ext cx="455197" cy="171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RF </a:t>
              </a:r>
              <a:b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</a:br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Manager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50DE19-CA05-444F-B18B-2A014BA3C650}"/>
                </a:ext>
              </a:extLst>
            </p:cNvPr>
            <p:cNvSpPr txBox="1"/>
            <p:nvPr/>
          </p:nvSpPr>
          <p:spPr>
            <a:xfrm>
              <a:off x="5878401" y="1457408"/>
              <a:ext cx="815274" cy="171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Linear </a:t>
              </a:r>
              <a:b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</a:br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Analog Optics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090F53A-16D2-E54D-ACF6-41AB379F5812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5247628" y="1675085"/>
              <a:ext cx="402138" cy="126126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AAA311D-CE7F-8642-AE51-A238B3D43373}"/>
                </a:ext>
              </a:extLst>
            </p:cNvPr>
            <p:cNvCxnSpPr>
              <a:cxnSpLocks/>
            </p:cNvCxnSpPr>
            <p:nvPr/>
          </p:nvCxnSpPr>
          <p:spPr>
            <a:xfrm>
              <a:off x="4818190" y="1977740"/>
              <a:ext cx="579692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7C0B039-1C01-924F-A62C-49D005052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1334" y="1797888"/>
              <a:ext cx="249011" cy="99127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8C094B1-CDDE-2D48-A389-CA8203CDFD39}"/>
                </a:ext>
              </a:extLst>
            </p:cNvPr>
            <p:cNvCxnSpPr>
              <a:cxnSpLocks/>
            </p:cNvCxnSpPr>
            <p:nvPr/>
          </p:nvCxnSpPr>
          <p:spPr>
            <a:xfrm>
              <a:off x="5861334" y="1897014"/>
              <a:ext cx="249011" cy="17849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0BF049-9AD9-214A-A05A-85C195204C26}"/>
                </a:ext>
              </a:extLst>
            </p:cNvPr>
            <p:cNvSpPr txBox="1"/>
            <p:nvPr/>
          </p:nvSpPr>
          <p:spPr>
            <a:xfrm>
              <a:off x="5939938" y="1875771"/>
              <a:ext cx="158081" cy="8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RF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C6291A-B692-794D-AB75-27943C40DBF0}"/>
                </a:ext>
              </a:extLst>
            </p:cNvPr>
            <p:cNvSpPr txBox="1"/>
            <p:nvPr/>
          </p:nvSpPr>
          <p:spPr>
            <a:xfrm>
              <a:off x="6758284" y="1520348"/>
              <a:ext cx="534417" cy="171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HFC</a:t>
              </a:r>
            </a:p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Nodes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F72D85-A980-644A-9530-DB15BFFC3237}"/>
                </a:ext>
              </a:extLst>
            </p:cNvPr>
            <p:cNvSpPr/>
            <p:nvPr/>
          </p:nvSpPr>
          <p:spPr>
            <a:xfrm>
              <a:off x="5397881" y="1840190"/>
              <a:ext cx="451124" cy="2291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26ECABE-F1DA-2644-BB31-ECC1FB521F21}"/>
                </a:ext>
              </a:extLst>
            </p:cNvPr>
            <p:cNvSpPr txBox="1"/>
            <p:nvPr/>
          </p:nvSpPr>
          <p:spPr>
            <a:xfrm>
              <a:off x="4130133" y="2519394"/>
              <a:ext cx="2464733" cy="99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SMALL HUB SITE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E0CD14E-8D4E-5A46-B53F-FEB699C0E975}"/>
                </a:ext>
              </a:extLst>
            </p:cNvPr>
            <p:cNvSpPr/>
            <p:nvPr/>
          </p:nvSpPr>
          <p:spPr>
            <a:xfrm>
              <a:off x="1364081" y="1427587"/>
              <a:ext cx="2462021" cy="10410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749D0D1-5CEC-8345-80F2-C3B92E70B5EF}"/>
                </a:ext>
              </a:extLst>
            </p:cNvPr>
            <p:cNvSpPr txBox="1"/>
            <p:nvPr/>
          </p:nvSpPr>
          <p:spPr>
            <a:xfrm>
              <a:off x="1384470" y="1855493"/>
              <a:ext cx="496726" cy="171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BC Video</a:t>
              </a:r>
            </a:p>
            <a:p>
              <a:pPr algn="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VOD &amp; Other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19ED24D-106C-3C47-8903-203D323328B5}"/>
                </a:ext>
              </a:extLst>
            </p:cNvPr>
            <p:cNvCxnSpPr>
              <a:cxnSpLocks/>
            </p:cNvCxnSpPr>
            <p:nvPr/>
          </p:nvCxnSpPr>
          <p:spPr>
            <a:xfrm>
              <a:off x="1888708" y="1900261"/>
              <a:ext cx="20905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435DA9B-F148-4B4F-8041-D9EA9C1572AD}"/>
                </a:ext>
              </a:extLst>
            </p:cNvPr>
            <p:cNvCxnSpPr>
              <a:cxnSpLocks/>
            </p:cNvCxnSpPr>
            <p:nvPr/>
          </p:nvCxnSpPr>
          <p:spPr>
            <a:xfrm>
              <a:off x="1888708" y="1991153"/>
              <a:ext cx="209059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1FE9E58-D0EC-4A42-AF87-5219C7511FA4}"/>
                </a:ext>
              </a:extLst>
            </p:cNvPr>
            <p:cNvSpPr txBox="1"/>
            <p:nvPr/>
          </p:nvSpPr>
          <p:spPr>
            <a:xfrm>
              <a:off x="3151403" y="1599364"/>
              <a:ext cx="59681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Linear </a:t>
              </a:r>
              <a:b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</a:br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Analog Optics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58B8E34-BBCE-D546-B325-FA09C5DCCBD0}"/>
                </a:ext>
              </a:extLst>
            </p:cNvPr>
            <p:cNvCxnSpPr>
              <a:cxnSpLocks/>
            </p:cNvCxnSpPr>
            <p:nvPr/>
          </p:nvCxnSpPr>
          <p:spPr>
            <a:xfrm>
              <a:off x="2453331" y="1954313"/>
              <a:ext cx="164883" cy="4399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1A83A37-1355-DF41-B765-DCB346859DBE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>
              <a:off x="3058910" y="1958712"/>
              <a:ext cx="206795" cy="3161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781B989-C1A1-B148-9A81-B1308AE6BB8C}"/>
                </a:ext>
              </a:extLst>
            </p:cNvPr>
            <p:cNvSpPr txBox="1"/>
            <p:nvPr/>
          </p:nvSpPr>
          <p:spPr>
            <a:xfrm>
              <a:off x="3084505" y="1809851"/>
              <a:ext cx="158081" cy="8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RF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5C7DAD6-D7DE-4F4F-BBF0-CFDFBAAFAAA3}"/>
                </a:ext>
              </a:extLst>
            </p:cNvPr>
            <p:cNvSpPr/>
            <p:nvPr/>
          </p:nvSpPr>
          <p:spPr>
            <a:xfrm>
              <a:off x="2607786" y="1844138"/>
              <a:ext cx="451124" cy="229148"/>
            </a:xfrm>
            <a:prstGeom prst="rect">
              <a:avLst/>
            </a:prstGeom>
            <a:solidFill>
              <a:srgbClr val="A9A79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2000" dirty="0">
                <a:solidFill>
                  <a:schemeClr val="bg1"/>
                </a:solidFill>
                <a:latin typeface="Arial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CA8021E-ED9B-F643-B317-7901EDB0E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5091" y="1949369"/>
              <a:ext cx="889178" cy="378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B2AD6AB-CAF7-1745-8F74-607112BE79D2}"/>
                </a:ext>
              </a:extLst>
            </p:cNvPr>
            <p:cNvSpPr/>
            <p:nvPr/>
          </p:nvSpPr>
          <p:spPr>
            <a:xfrm>
              <a:off x="1197212" y="1323414"/>
              <a:ext cx="6981588" cy="1420759"/>
            </a:xfrm>
            <a:prstGeom prst="rect">
              <a:avLst/>
            </a:prstGeom>
            <a:noFill/>
            <a:ln w="12700">
              <a:solidFill>
                <a:schemeClr val="accent1">
                  <a:alpha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Down Arrow 65">
              <a:extLst>
                <a:ext uri="{FF2B5EF4-FFF2-40B4-BE49-F238E27FC236}">
                  <a16:creationId xmlns:a16="http://schemas.microsoft.com/office/drawing/2014/main" id="{AC23B48B-FA6C-D94D-8873-304A851498FC}"/>
                </a:ext>
              </a:extLst>
            </p:cNvPr>
            <p:cNvSpPr/>
            <p:nvPr/>
          </p:nvSpPr>
          <p:spPr>
            <a:xfrm>
              <a:off x="4257220" y="2744470"/>
              <a:ext cx="629564" cy="417972"/>
            </a:xfrm>
            <a:prstGeom prst="downArrow">
              <a:avLst/>
            </a:prstGeom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9C96093-21C0-EA42-873E-0EE6158450C7}"/>
                </a:ext>
              </a:extLst>
            </p:cNvPr>
            <p:cNvSpPr txBox="1"/>
            <p:nvPr/>
          </p:nvSpPr>
          <p:spPr>
            <a:xfrm>
              <a:off x="1305704" y="2519393"/>
              <a:ext cx="2464732" cy="99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FACILITY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D6A3D4-3C5A-9946-A5EF-F573E78575FF}"/>
                </a:ext>
              </a:extLst>
            </p:cNvPr>
            <p:cNvSpPr txBox="1"/>
            <p:nvPr/>
          </p:nvSpPr>
          <p:spPr>
            <a:xfrm>
              <a:off x="1991112" y="2140862"/>
              <a:ext cx="511250" cy="199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Analog &amp; QAM </a:t>
              </a:r>
            </a:p>
          </p:txBody>
        </p:sp>
        <p:sp>
          <p:nvSpPr>
            <p:cNvPr id="69" name="Left Bracket 68">
              <a:extLst>
                <a:ext uri="{FF2B5EF4-FFF2-40B4-BE49-F238E27FC236}">
                  <a16:creationId xmlns:a16="http://schemas.microsoft.com/office/drawing/2014/main" id="{7F5F3FF6-DFAD-4C48-A648-99701D04211D}"/>
                </a:ext>
              </a:extLst>
            </p:cNvPr>
            <p:cNvSpPr/>
            <p:nvPr/>
          </p:nvSpPr>
          <p:spPr>
            <a:xfrm rot="5400000">
              <a:off x="5505136" y="-31741"/>
              <a:ext cx="118872" cy="2162365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342892"/>
              <a:endParaRPr lang="en-US" sz="20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21BC220-DDB7-DC4D-9846-64452A7DBFBB}"/>
                </a:ext>
              </a:extLst>
            </p:cNvPr>
            <p:cNvSpPr txBox="1"/>
            <p:nvPr/>
          </p:nvSpPr>
          <p:spPr>
            <a:xfrm>
              <a:off x="5423206" y="927334"/>
              <a:ext cx="282733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342892"/>
              <a:r>
                <a:rPr lang="en-US" sz="7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HUB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A16E1F9-CB5A-6545-BEBA-623B42BC2B79}"/>
                </a:ext>
              </a:extLst>
            </p:cNvPr>
            <p:cNvSpPr txBox="1"/>
            <p:nvPr/>
          </p:nvSpPr>
          <p:spPr>
            <a:xfrm>
              <a:off x="6602487" y="3273323"/>
              <a:ext cx="529723" cy="8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HFC Nodes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A2C3213B-1A64-DC4B-B538-BDE38645150E}"/>
                </a:ext>
              </a:extLst>
            </p:cNvPr>
            <p:cNvCxnSpPr>
              <a:cxnSpLocks/>
            </p:cNvCxnSpPr>
            <p:nvPr/>
          </p:nvCxnSpPr>
          <p:spPr>
            <a:xfrm>
              <a:off x="6461479" y="1797887"/>
              <a:ext cx="340092" cy="9316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3841B6B-AE94-824A-AAE7-84D27852B0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1479" y="1978521"/>
              <a:ext cx="332749" cy="89944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66106C1-672F-3A43-AB94-77D4D8C6017B}"/>
                </a:ext>
              </a:extLst>
            </p:cNvPr>
            <p:cNvSpPr txBox="1"/>
            <p:nvPr/>
          </p:nvSpPr>
          <p:spPr>
            <a:xfrm rot="16200000">
              <a:off x="3224042" y="3867275"/>
              <a:ext cx="701391" cy="8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DWDM Optics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6B6F991-C445-5644-B585-A9DB04EF4DA2}"/>
                </a:ext>
              </a:extLst>
            </p:cNvPr>
            <p:cNvSpPr txBox="1"/>
            <p:nvPr/>
          </p:nvSpPr>
          <p:spPr>
            <a:xfrm rot="16200000">
              <a:off x="5693442" y="3851996"/>
              <a:ext cx="701391" cy="85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Mux / Demux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379CFB2-F6D5-7B41-A68E-B20590850EAA}"/>
                </a:ext>
              </a:extLst>
            </p:cNvPr>
            <p:cNvCxnSpPr>
              <a:cxnSpLocks/>
            </p:cNvCxnSpPr>
            <p:nvPr/>
          </p:nvCxnSpPr>
          <p:spPr>
            <a:xfrm>
              <a:off x="5695131" y="3888551"/>
              <a:ext cx="254038" cy="6574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707316E-AA38-C945-8E9D-5077196ED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092764" y="1790204"/>
              <a:ext cx="308776" cy="30877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D5B260F-C90B-054D-854B-E77FC1F5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36162" y="1519352"/>
              <a:ext cx="311466" cy="31146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85DC338-C7D5-DD49-901E-0F60AE79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1007" y="3482618"/>
              <a:ext cx="311466" cy="31146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73CECDF-4DFD-2647-8558-7DD98247F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2352" y="3961475"/>
              <a:ext cx="308776" cy="308776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288213D-3A2E-1845-A9D4-2E4D7A0D8BC2}"/>
                </a:ext>
              </a:extLst>
            </p:cNvPr>
            <p:cNvGrpSpPr/>
            <p:nvPr/>
          </p:nvGrpSpPr>
          <p:grpSpPr>
            <a:xfrm>
              <a:off x="1450482" y="3385263"/>
              <a:ext cx="419364" cy="329795"/>
              <a:chOff x="186183" y="1906483"/>
              <a:chExt cx="764367" cy="601111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8DC3C78-3CD3-244A-BBBC-A500D79BA59F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BE0778A6-65F8-D74A-97BE-069D0ABAD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rgbClr val="EEECE1">
                    <a:shade val="45000"/>
                    <a:satMod val="135000"/>
                  </a:srgbClr>
                  <a:prstClr val="white"/>
                </a:duotone>
                <a:lum bright="100000" contrast="10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991" y="1983425"/>
                <a:ext cx="296750" cy="296750"/>
              </a:xfrm>
              <a:prstGeom prst="rect">
                <a:avLst/>
              </a:prstGeom>
            </p:spPr>
          </p:pic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B8A0198-1C48-9445-ADB8-1788F29D7E79}"/>
                  </a:ext>
                </a:extLst>
              </p:cNvPr>
              <p:cNvSpPr txBox="1"/>
              <p:nvPr/>
            </p:nvSpPr>
            <p:spPr>
              <a:xfrm>
                <a:off x="186183" y="2367350"/>
                <a:ext cx="764367" cy="140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Internet Data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C9E1670-1188-4B43-932F-67517F70FF87}"/>
                </a:ext>
              </a:extLst>
            </p:cNvPr>
            <p:cNvGrpSpPr/>
            <p:nvPr/>
          </p:nvGrpSpPr>
          <p:grpSpPr>
            <a:xfrm>
              <a:off x="1450482" y="3728170"/>
              <a:ext cx="419364" cy="329795"/>
              <a:chOff x="186183" y="1906483"/>
              <a:chExt cx="764367" cy="601111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7DE1DBA-3811-0C4A-8BA3-5AA7009EF751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4ADBE7ED-99FF-294C-B58C-FCD12FCA5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100000" contrast="100000"/>
              </a:blip>
              <a:stretch>
                <a:fillRect/>
              </a:stretch>
            </p:blipFill>
            <p:spPr>
              <a:xfrm>
                <a:off x="435056" y="2024344"/>
                <a:ext cx="261433" cy="218067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C1DF0E4-DC1C-D94F-80FD-F2D468B4ED60}"/>
                  </a:ext>
                </a:extLst>
              </p:cNvPr>
              <p:cNvSpPr txBox="1"/>
              <p:nvPr/>
            </p:nvSpPr>
            <p:spPr>
              <a:xfrm>
                <a:off x="186183" y="2367350"/>
                <a:ext cx="764367" cy="140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Voice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5AFBF28-2449-764D-8217-F805819F1470}"/>
                </a:ext>
              </a:extLst>
            </p:cNvPr>
            <p:cNvGrpSpPr/>
            <p:nvPr/>
          </p:nvGrpSpPr>
          <p:grpSpPr>
            <a:xfrm>
              <a:off x="1450482" y="4070873"/>
              <a:ext cx="419364" cy="406740"/>
              <a:chOff x="186183" y="1906483"/>
              <a:chExt cx="764367" cy="74135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CA73E04-1E70-594B-858E-91BDD0E5649E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2AA2DBB7-35D9-7547-B9E9-A7795351B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 bright="100000" contrast="100000"/>
              </a:blip>
              <a:stretch>
                <a:fillRect/>
              </a:stretch>
            </p:blipFill>
            <p:spPr>
              <a:xfrm>
                <a:off x="434140" y="2009278"/>
                <a:ext cx="262348" cy="262348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DD84548-37A3-F34B-BD24-CCF244205A4C}"/>
                  </a:ext>
                </a:extLst>
              </p:cNvPr>
              <p:cNvSpPr txBox="1"/>
              <p:nvPr/>
            </p:nvSpPr>
            <p:spPr>
              <a:xfrm>
                <a:off x="186183" y="2367351"/>
                <a:ext cx="764367" cy="280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BC Video</a:t>
                </a:r>
              </a:p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VOD &amp; Other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4FD0BAB-A397-C342-AE04-321AC399EAFB}"/>
                </a:ext>
              </a:extLst>
            </p:cNvPr>
            <p:cNvGrpSpPr/>
            <p:nvPr/>
          </p:nvGrpSpPr>
          <p:grpSpPr>
            <a:xfrm>
              <a:off x="6117968" y="1678251"/>
              <a:ext cx="324239" cy="509542"/>
              <a:chOff x="5304621" y="4057369"/>
              <a:chExt cx="351135" cy="551809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B96BCA4B-C31E-CB4E-8D0F-F8A23B72F012}"/>
                  </a:ext>
                </a:extLst>
              </p:cNvPr>
              <p:cNvGrpSpPr/>
              <p:nvPr/>
            </p:nvGrpSpPr>
            <p:grpSpPr>
              <a:xfrm>
                <a:off x="5304621" y="4057369"/>
                <a:ext cx="351135" cy="245605"/>
                <a:chOff x="5304621" y="4057369"/>
                <a:chExt cx="351135" cy="245605"/>
              </a:xfrm>
            </p:grpSpPr>
            <p:sp>
              <p:nvSpPr>
                <p:cNvPr id="138" name="Rounded Rectangle 137">
                  <a:extLst>
                    <a:ext uri="{FF2B5EF4-FFF2-40B4-BE49-F238E27FC236}">
                      <a16:creationId xmlns:a16="http://schemas.microsoft.com/office/drawing/2014/main" id="{3CF065AA-267D-3649-8F37-F035195339B4}"/>
                    </a:ext>
                  </a:extLst>
                </p:cNvPr>
                <p:cNvSpPr/>
                <p:nvPr/>
              </p:nvSpPr>
              <p:spPr>
                <a:xfrm>
                  <a:off x="5304621" y="4057369"/>
                  <a:ext cx="351135" cy="245605"/>
                </a:xfrm>
                <a:prstGeom prst="roundRect">
                  <a:avLst>
                    <a:gd name="adj" fmla="val 1805"/>
                  </a:avLst>
                </a:prstGeom>
                <a:noFill/>
                <a:ln w="22225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16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  <p:sp>
              <p:nvSpPr>
                <p:cNvPr id="139" name="Triangle 138">
                  <a:extLst>
                    <a:ext uri="{FF2B5EF4-FFF2-40B4-BE49-F238E27FC236}">
                      <a16:creationId xmlns:a16="http://schemas.microsoft.com/office/drawing/2014/main" id="{312BEF33-6BCF-3143-8FD5-DFCF42B23922}"/>
                    </a:ext>
                  </a:extLst>
                </p:cNvPr>
                <p:cNvSpPr/>
                <p:nvPr/>
              </p:nvSpPr>
              <p:spPr>
                <a:xfrm rot="5400000">
                  <a:off x="5325317" y="4139613"/>
                  <a:ext cx="130803" cy="97563"/>
                </a:xfrm>
                <a:prstGeom prst="triangle">
                  <a:avLst>
                    <a:gd name="adj" fmla="val 52905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16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AA8A17EC-233F-FE41-9DC2-0406ABF5E1F9}"/>
                    </a:ext>
                  </a:extLst>
                </p:cNvPr>
                <p:cNvGrpSpPr/>
                <p:nvPr/>
              </p:nvGrpSpPr>
              <p:grpSpPr>
                <a:xfrm>
                  <a:off x="5456130" y="4107570"/>
                  <a:ext cx="165969" cy="165969"/>
                  <a:chOff x="7157902" y="1688192"/>
                  <a:chExt cx="133174" cy="133174"/>
                </a:xfrm>
              </p:grpSpPr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C70733A3-6886-2F48-B81D-06BDE3CC2D5B}"/>
                      </a:ext>
                    </a:extLst>
                  </p:cNvPr>
                  <p:cNvSpPr/>
                  <p:nvPr/>
                </p:nvSpPr>
                <p:spPr>
                  <a:xfrm>
                    <a:off x="7157902" y="1688192"/>
                    <a:ext cx="133174" cy="133174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42892"/>
                    <a:endParaRPr lang="en-US" sz="160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142" name="Straight Arrow Connector 141">
                    <a:extLst>
                      <a:ext uri="{FF2B5EF4-FFF2-40B4-BE49-F238E27FC236}">
                        <a16:creationId xmlns:a16="http://schemas.microsoft.com/office/drawing/2014/main" id="{79D91FDE-EFBE-A948-ADCF-36DE16BF80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02124" y="1733465"/>
                    <a:ext cx="79283" cy="72058"/>
                  </a:xfrm>
                  <a:prstGeom prst="straightConnector1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Arrow Connector 142">
                    <a:extLst>
                      <a:ext uri="{FF2B5EF4-FFF2-40B4-BE49-F238E27FC236}">
                        <a16:creationId xmlns:a16="http://schemas.microsoft.com/office/drawing/2014/main" id="{6AD4D1C5-70F5-4A49-BAFE-A9886A4093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77610" y="1701363"/>
                    <a:ext cx="70418" cy="79028"/>
                  </a:xfrm>
                  <a:prstGeom prst="straightConnector1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  <a:tailEnd type="triangle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716575C0-DFE5-244B-9E25-F0E351246794}"/>
                  </a:ext>
                </a:extLst>
              </p:cNvPr>
              <p:cNvSpPr/>
              <p:nvPr/>
            </p:nvSpPr>
            <p:spPr>
              <a:xfrm>
                <a:off x="5304621" y="4363573"/>
                <a:ext cx="351135" cy="245605"/>
              </a:xfrm>
              <a:prstGeom prst="roundRect">
                <a:avLst>
                  <a:gd name="adj" fmla="val 1805"/>
                </a:avLst>
              </a:prstGeom>
              <a:noFill/>
              <a:ln w="2222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030B5BF-BF3D-D245-A686-780174B2ED8E}"/>
                  </a:ext>
                </a:extLst>
              </p:cNvPr>
              <p:cNvGrpSpPr/>
              <p:nvPr/>
            </p:nvGrpSpPr>
            <p:grpSpPr>
              <a:xfrm rot="15300000" flipH="1">
                <a:off x="5460856" y="4398324"/>
                <a:ext cx="165969" cy="165969"/>
                <a:chOff x="7157902" y="1688192"/>
                <a:chExt cx="133174" cy="133174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E1094184-9F2E-E74B-8AE2-B782957E2340}"/>
                    </a:ext>
                  </a:extLst>
                </p:cNvPr>
                <p:cNvSpPr/>
                <p:nvPr/>
              </p:nvSpPr>
              <p:spPr>
                <a:xfrm>
                  <a:off x="7157902" y="1688192"/>
                  <a:ext cx="133174" cy="133174"/>
                </a:xfrm>
                <a:prstGeom prst="ellipse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892"/>
                  <a:endParaRPr lang="en-US" sz="16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DE9CBAAA-B539-C041-A939-60DF3457A2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2124" y="1733465"/>
                  <a:ext cx="79283" cy="7205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9BE3DE8A-54C8-2149-8217-8105704D6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77610" y="1701363"/>
                  <a:ext cx="70418" cy="7902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" name="Triangle 133">
                <a:extLst>
                  <a:ext uri="{FF2B5EF4-FFF2-40B4-BE49-F238E27FC236}">
                    <a16:creationId xmlns:a16="http://schemas.microsoft.com/office/drawing/2014/main" id="{2B00970A-C488-034F-9D80-A418CC98AAB2}"/>
                  </a:ext>
                </a:extLst>
              </p:cNvPr>
              <p:cNvSpPr/>
              <p:nvPr/>
            </p:nvSpPr>
            <p:spPr>
              <a:xfrm rot="16200000" flipH="1">
                <a:off x="5325317" y="4434809"/>
                <a:ext cx="130803" cy="97563"/>
              </a:xfrm>
              <a:prstGeom prst="triangle">
                <a:avLst>
                  <a:gd name="adj" fmla="val 5290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E69DF78-ED9F-4A4C-9BDF-40EBD33D7468}"/>
                </a:ext>
              </a:extLst>
            </p:cNvPr>
            <p:cNvGrpSpPr/>
            <p:nvPr/>
          </p:nvGrpSpPr>
          <p:grpSpPr>
            <a:xfrm>
              <a:off x="4484269" y="1837864"/>
              <a:ext cx="324239" cy="226792"/>
              <a:chOff x="5304621" y="4057369"/>
              <a:chExt cx="351135" cy="245605"/>
            </a:xfrm>
          </p:grpSpPr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CCFFCAF9-3A62-7C4F-8F5D-E2E6D99CED14}"/>
                  </a:ext>
                </a:extLst>
              </p:cNvPr>
              <p:cNvSpPr/>
              <p:nvPr/>
            </p:nvSpPr>
            <p:spPr>
              <a:xfrm>
                <a:off x="5304621" y="4057369"/>
                <a:ext cx="351135" cy="245605"/>
              </a:xfrm>
              <a:prstGeom prst="roundRect">
                <a:avLst>
                  <a:gd name="adj" fmla="val 1805"/>
                </a:avLst>
              </a:prstGeom>
              <a:noFill/>
              <a:ln w="2222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26" name="Triangle 125">
                <a:extLst>
                  <a:ext uri="{FF2B5EF4-FFF2-40B4-BE49-F238E27FC236}">
                    <a16:creationId xmlns:a16="http://schemas.microsoft.com/office/drawing/2014/main" id="{17BA85CB-38D4-044D-83CE-5EEF1C0E9E1D}"/>
                  </a:ext>
                </a:extLst>
              </p:cNvPr>
              <p:cNvSpPr/>
              <p:nvPr/>
            </p:nvSpPr>
            <p:spPr>
              <a:xfrm rot="5400000">
                <a:off x="5325317" y="4139613"/>
                <a:ext cx="130803" cy="97563"/>
              </a:xfrm>
              <a:prstGeom prst="triangle">
                <a:avLst>
                  <a:gd name="adj" fmla="val 5290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D96016C-DA4F-D244-977A-972E850E8B77}"/>
                  </a:ext>
                </a:extLst>
              </p:cNvPr>
              <p:cNvGrpSpPr/>
              <p:nvPr/>
            </p:nvGrpSpPr>
            <p:grpSpPr>
              <a:xfrm>
                <a:off x="5456130" y="4107570"/>
                <a:ext cx="165969" cy="165969"/>
                <a:chOff x="7157902" y="1688192"/>
                <a:chExt cx="133174" cy="133174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581AE16-B62A-0542-BDDE-903FC9B14639}"/>
                    </a:ext>
                  </a:extLst>
                </p:cNvPr>
                <p:cNvSpPr/>
                <p:nvPr/>
              </p:nvSpPr>
              <p:spPr>
                <a:xfrm>
                  <a:off x="7157902" y="1688192"/>
                  <a:ext cx="133174" cy="133174"/>
                </a:xfrm>
                <a:prstGeom prst="ellipse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892"/>
                  <a:endParaRPr lang="en-US" sz="16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5AA81A6B-5F3E-AD47-B37C-DE8A84688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2124" y="1733465"/>
                  <a:ext cx="79283" cy="7205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EBEBD206-21A6-3147-9F88-DCAE121926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77610" y="1701363"/>
                  <a:ext cx="70418" cy="7902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BBCFE6D-E724-3044-A5E3-4CFE8CCCD081}"/>
                </a:ext>
              </a:extLst>
            </p:cNvPr>
            <p:cNvGrpSpPr/>
            <p:nvPr/>
          </p:nvGrpSpPr>
          <p:grpSpPr>
            <a:xfrm>
              <a:off x="3274594" y="1837864"/>
              <a:ext cx="324239" cy="226792"/>
              <a:chOff x="5304621" y="4057369"/>
              <a:chExt cx="351135" cy="245605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DCA3195-6000-6942-AF84-F139CFF29D67}"/>
                  </a:ext>
                </a:extLst>
              </p:cNvPr>
              <p:cNvSpPr/>
              <p:nvPr/>
            </p:nvSpPr>
            <p:spPr>
              <a:xfrm>
                <a:off x="5304621" y="4057369"/>
                <a:ext cx="351135" cy="245605"/>
              </a:xfrm>
              <a:prstGeom prst="roundRect">
                <a:avLst>
                  <a:gd name="adj" fmla="val 1805"/>
                </a:avLst>
              </a:prstGeom>
              <a:noFill/>
              <a:ln w="22225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20" name="Triangle 119">
                <a:extLst>
                  <a:ext uri="{FF2B5EF4-FFF2-40B4-BE49-F238E27FC236}">
                    <a16:creationId xmlns:a16="http://schemas.microsoft.com/office/drawing/2014/main" id="{24A0FA7C-2CEC-0041-981D-F956D455E2A8}"/>
                  </a:ext>
                </a:extLst>
              </p:cNvPr>
              <p:cNvSpPr/>
              <p:nvPr/>
            </p:nvSpPr>
            <p:spPr>
              <a:xfrm rot="5400000">
                <a:off x="5325317" y="4139613"/>
                <a:ext cx="130803" cy="97563"/>
              </a:xfrm>
              <a:prstGeom prst="triangle">
                <a:avLst>
                  <a:gd name="adj" fmla="val 5290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C83A65-4CE8-1545-BF49-E7E7FFF73D44}"/>
                  </a:ext>
                </a:extLst>
              </p:cNvPr>
              <p:cNvGrpSpPr/>
              <p:nvPr/>
            </p:nvGrpSpPr>
            <p:grpSpPr>
              <a:xfrm>
                <a:off x="5456130" y="4107570"/>
                <a:ext cx="165969" cy="165969"/>
                <a:chOff x="7157902" y="1688192"/>
                <a:chExt cx="133174" cy="133174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2F882F2E-5DE0-FD4C-81EA-2B6E4A8B9200}"/>
                    </a:ext>
                  </a:extLst>
                </p:cNvPr>
                <p:cNvSpPr/>
                <p:nvPr/>
              </p:nvSpPr>
              <p:spPr>
                <a:xfrm>
                  <a:off x="7157902" y="1688192"/>
                  <a:ext cx="133174" cy="133174"/>
                </a:xfrm>
                <a:prstGeom prst="ellipse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892"/>
                  <a:endParaRPr lang="en-US" sz="16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705E2CFC-2F49-8442-B7FB-3391C9761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2124" y="1733465"/>
                  <a:ext cx="79283" cy="7205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F5492D88-EFFD-6B4D-B2C5-D20729E3C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77610" y="1701363"/>
                  <a:ext cx="70418" cy="79028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CD832D7-08CD-4E41-B4D8-0AD5DDAA90F2}"/>
                </a:ext>
              </a:extLst>
            </p:cNvPr>
            <p:cNvSpPr txBox="1"/>
            <p:nvPr/>
          </p:nvSpPr>
          <p:spPr>
            <a:xfrm>
              <a:off x="2605750" y="1863326"/>
              <a:ext cx="45519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sz="600" dirty="0">
                  <a:solidFill>
                    <a:schemeClr val="bg1"/>
                  </a:solidFill>
                  <a:latin typeface="Arial"/>
                </a:rPr>
                <a:t>RF </a:t>
              </a:r>
              <a:br>
                <a:rPr lang="en-US" sz="600" dirty="0">
                  <a:solidFill>
                    <a:schemeClr val="bg1"/>
                  </a:solidFill>
                  <a:latin typeface="Arial"/>
                </a:rPr>
              </a:br>
              <a:r>
                <a:rPr lang="en-US" sz="600" dirty="0">
                  <a:solidFill>
                    <a:schemeClr val="bg1"/>
                  </a:solidFill>
                  <a:latin typeface="Arial"/>
                </a:rPr>
                <a:t>Manager</a:t>
              </a: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9A5218D-FFDA-DB49-A58D-12C96C60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01570" y="1815261"/>
              <a:ext cx="432693" cy="263378"/>
            </a:xfrm>
            <a:prstGeom prst="rect">
              <a:avLst/>
            </a:prstGeom>
            <a:noFill/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18883B0-A7F6-E846-B90B-4F8AA42A9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09988" y="2108900"/>
              <a:ext cx="432693" cy="263378"/>
            </a:xfrm>
            <a:prstGeom prst="rect">
              <a:avLst/>
            </a:prstGeom>
            <a:noFill/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6ECB4A5-7FB5-CF43-9E6E-0C5CA7EA4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16968" y="2436019"/>
              <a:ext cx="432693" cy="263378"/>
            </a:xfrm>
            <a:prstGeom prst="rect">
              <a:avLst/>
            </a:prstGeom>
            <a:noFill/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EF03FFA-D7C0-D541-BEFB-6DF7A32D791E}"/>
                </a:ext>
              </a:extLst>
            </p:cNvPr>
            <p:cNvGrpSpPr/>
            <p:nvPr/>
          </p:nvGrpSpPr>
          <p:grpSpPr>
            <a:xfrm>
              <a:off x="7236002" y="1724137"/>
              <a:ext cx="831187" cy="453341"/>
              <a:chOff x="6924719" y="3240929"/>
              <a:chExt cx="995842" cy="543146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6F80CD84-B48B-5445-98F0-338C5B7A990E}"/>
                  </a:ext>
                </a:extLst>
              </p:cNvPr>
              <p:cNvGrpSpPr/>
              <p:nvPr/>
            </p:nvGrpSpPr>
            <p:grpSpPr>
              <a:xfrm>
                <a:off x="6924719" y="3309693"/>
                <a:ext cx="927075" cy="398565"/>
                <a:chOff x="6924719" y="3309693"/>
                <a:chExt cx="927075" cy="398565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BABD2D61-8F2B-8C49-8A65-B885741649C2}"/>
                    </a:ext>
                  </a:extLst>
                </p:cNvPr>
                <p:cNvGrpSpPr/>
                <p:nvPr/>
              </p:nvGrpSpPr>
              <p:grpSpPr>
                <a:xfrm>
                  <a:off x="6924719" y="3309693"/>
                  <a:ext cx="927075" cy="398565"/>
                  <a:chOff x="7808005" y="2573990"/>
                  <a:chExt cx="703352" cy="287468"/>
                </a:xfrm>
                <a:no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D3983879-DF86-B247-BA59-6273342F8C10}"/>
                      </a:ext>
                    </a:extLst>
                  </p:cNvPr>
                  <p:cNvGrpSpPr/>
                  <p:nvPr/>
                </p:nvGrpSpPr>
                <p:grpSpPr>
                  <a:xfrm>
                    <a:off x="7808005" y="2573990"/>
                    <a:ext cx="652503" cy="287468"/>
                    <a:chOff x="7808005" y="2573990"/>
                    <a:chExt cx="652503" cy="287468"/>
                  </a:xfrm>
                  <a:grpFill/>
                </p:grpSpPr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9D03FCEF-D964-4D43-9FEB-06F2BE90EF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08005" y="2714080"/>
                      <a:ext cx="114256" cy="3644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Elbow Connector 116">
                      <a:extLst>
                        <a:ext uri="{FF2B5EF4-FFF2-40B4-BE49-F238E27FC236}">
                          <a16:creationId xmlns:a16="http://schemas.microsoft.com/office/drawing/2014/main" id="{3C641254-DCC8-794C-91B1-244A7EEB35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30384" y="2573990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Elbow Connector 117">
                      <a:extLst>
                        <a:ext uri="{FF2B5EF4-FFF2-40B4-BE49-F238E27FC236}">
                          <a16:creationId xmlns:a16="http://schemas.microsoft.com/office/drawing/2014/main" id="{269C98A7-189A-6447-9F96-A1706B1718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30384" y="2717724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0A3F8E82-3085-C448-861E-4B11ECD38B7A}"/>
                      </a:ext>
                    </a:extLst>
                  </p:cNvPr>
                  <p:cNvSpPr txBox="1"/>
                  <p:nvPr/>
                </p:nvSpPr>
                <p:spPr>
                  <a:xfrm>
                    <a:off x="8194868" y="2675454"/>
                    <a:ext cx="316489" cy="798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457189"/>
                    <a:r>
                      <a:rPr lang="en-US" sz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RF Taps</a:t>
                    </a:r>
                  </a:p>
                </p:txBody>
              </p:sp>
            </p:grp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A70ED16E-22DA-AF4F-A32F-A6C861F656A0}"/>
                    </a:ext>
                  </a:extLst>
                </p:cNvPr>
                <p:cNvSpPr/>
                <p:nvPr/>
              </p:nvSpPr>
              <p:spPr>
                <a:xfrm>
                  <a:off x="7067230" y="3428134"/>
                  <a:ext cx="142518" cy="1330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en-US" sz="14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</p:grp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C49368C-B89F-304F-8069-7E3BF568B3F8}"/>
                  </a:ext>
                </a:extLst>
              </p:cNvPr>
              <p:cNvSpPr/>
              <p:nvPr/>
            </p:nvSpPr>
            <p:spPr>
              <a:xfrm>
                <a:off x="7401443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46F21F2-45A6-6142-8625-F1F259098C04}"/>
                  </a:ext>
                </a:extLst>
              </p:cNvPr>
              <p:cNvSpPr/>
              <p:nvPr/>
            </p:nvSpPr>
            <p:spPr>
              <a:xfrm>
                <a:off x="7423313" y="3639174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3BDA302-5F01-214D-A8D0-AB2C8182D165}"/>
                  </a:ext>
                </a:extLst>
              </p:cNvPr>
              <p:cNvSpPr/>
              <p:nvPr/>
            </p:nvSpPr>
            <p:spPr>
              <a:xfrm>
                <a:off x="7773806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F68C20F-630E-A14F-8DEA-310F652AB418}"/>
                  </a:ext>
                </a:extLst>
              </p:cNvPr>
              <p:cNvSpPr/>
              <p:nvPr/>
            </p:nvSpPr>
            <p:spPr>
              <a:xfrm>
                <a:off x="7778043" y="3651015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BF1E3C0-6211-5848-8385-A00C19D953A9}"/>
                </a:ext>
              </a:extLst>
            </p:cNvPr>
            <p:cNvGrpSpPr/>
            <p:nvPr/>
          </p:nvGrpSpPr>
          <p:grpSpPr>
            <a:xfrm>
              <a:off x="7111130" y="3340743"/>
              <a:ext cx="831187" cy="453341"/>
              <a:chOff x="6924719" y="3240929"/>
              <a:chExt cx="995842" cy="543146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A94F8E09-8072-694E-B5A1-6454301731BB}"/>
                  </a:ext>
                </a:extLst>
              </p:cNvPr>
              <p:cNvGrpSpPr/>
              <p:nvPr/>
            </p:nvGrpSpPr>
            <p:grpSpPr>
              <a:xfrm>
                <a:off x="6924719" y="3309693"/>
                <a:ext cx="927075" cy="398565"/>
                <a:chOff x="6924719" y="3309693"/>
                <a:chExt cx="927075" cy="398565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EC91FC87-C60D-6545-B357-2F1097284D73}"/>
                    </a:ext>
                  </a:extLst>
                </p:cNvPr>
                <p:cNvGrpSpPr/>
                <p:nvPr/>
              </p:nvGrpSpPr>
              <p:grpSpPr>
                <a:xfrm>
                  <a:off x="6924719" y="3309693"/>
                  <a:ext cx="927075" cy="398565"/>
                  <a:chOff x="7808005" y="2573990"/>
                  <a:chExt cx="703352" cy="287468"/>
                </a:xfrm>
                <a:noFill/>
              </p:grpSpPr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34958DB8-E90A-994B-AA26-ED439B76A078}"/>
                      </a:ext>
                    </a:extLst>
                  </p:cNvPr>
                  <p:cNvGrpSpPr/>
                  <p:nvPr/>
                </p:nvGrpSpPr>
                <p:grpSpPr>
                  <a:xfrm>
                    <a:off x="7808005" y="2573990"/>
                    <a:ext cx="652503" cy="287468"/>
                    <a:chOff x="7808005" y="2573990"/>
                    <a:chExt cx="652503" cy="287468"/>
                  </a:xfrm>
                  <a:grpFill/>
                </p:grpSpPr>
                <p:cxnSp>
                  <p:nvCxnSpPr>
                    <p:cNvPr id="104" name="Straight Connector 103">
                      <a:extLst>
                        <a:ext uri="{FF2B5EF4-FFF2-40B4-BE49-F238E27FC236}">
                          <a16:creationId xmlns:a16="http://schemas.microsoft.com/office/drawing/2014/main" id="{DA0E1B68-2920-C447-8C51-BEDA0426CA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08005" y="2714080"/>
                      <a:ext cx="114256" cy="3644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Elbow Connector 104">
                      <a:extLst>
                        <a:ext uri="{FF2B5EF4-FFF2-40B4-BE49-F238E27FC236}">
                          <a16:creationId xmlns:a16="http://schemas.microsoft.com/office/drawing/2014/main" id="{0A04ABA4-2470-2445-A990-0058EE1A6E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30384" y="2573990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Elbow Connector 105">
                      <a:extLst>
                        <a:ext uri="{FF2B5EF4-FFF2-40B4-BE49-F238E27FC236}">
                          <a16:creationId xmlns:a16="http://schemas.microsoft.com/office/drawing/2014/main" id="{6FEC207B-2374-2044-B314-BFA4FE49D6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30384" y="2717724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047B50DD-B96D-3547-AABA-EF061CCD1B46}"/>
                      </a:ext>
                    </a:extLst>
                  </p:cNvPr>
                  <p:cNvSpPr txBox="1"/>
                  <p:nvPr/>
                </p:nvSpPr>
                <p:spPr>
                  <a:xfrm>
                    <a:off x="8194868" y="2675454"/>
                    <a:ext cx="316489" cy="798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457189"/>
                    <a:r>
                      <a:rPr lang="en-US" sz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RF Taps</a:t>
                    </a:r>
                  </a:p>
                </p:txBody>
              </p:sp>
            </p:grp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105A258-0FB9-A848-912C-06AA86688005}"/>
                    </a:ext>
                  </a:extLst>
                </p:cNvPr>
                <p:cNvSpPr/>
                <p:nvPr/>
              </p:nvSpPr>
              <p:spPr>
                <a:xfrm>
                  <a:off x="7067230" y="3428134"/>
                  <a:ext cx="142518" cy="1330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en-US" sz="14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7F9D4E1-4473-734E-BD60-F1187C346EDF}"/>
                  </a:ext>
                </a:extLst>
              </p:cNvPr>
              <p:cNvSpPr/>
              <p:nvPr/>
            </p:nvSpPr>
            <p:spPr>
              <a:xfrm>
                <a:off x="7401443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8490BBA-E382-B84D-9C41-898FB01D6B77}"/>
                  </a:ext>
                </a:extLst>
              </p:cNvPr>
              <p:cNvSpPr/>
              <p:nvPr/>
            </p:nvSpPr>
            <p:spPr>
              <a:xfrm>
                <a:off x="7423313" y="3639174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7ACC4CF-2A2C-9D4F-B6EC-986C23B1DA60}"/>
                  </a:ext>
                </a:extLst>
              </p:cNvPr>
              <p:cNvSpPr/>
              <p:nvPr/>
            </p:nvSpPr>
            <p:spPr>
              <a:xfrm>
                <a:off x="7773806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1B07861-3D93-B84D-AA8E-919191AF7195}"/>
                  </a:ext>
                </a:extLst>
              </p:cNvPr>
              <p:cNvSpPr/>
              <p:nvPr/>
            </p:nvSpPr>
            <p:spPr>
              <a:xfrm>
                <a:off x="7778043" y="3651015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</p:grpSp>
      </p:grpSp>
      <p:sp>
        <p:nvSpPr>
          <p:cNvPr id="163" name="TextBox 162">
            <a:hlinkClick r:id="rId15" action="ppaction://hlinksldjump"/>
            <a:extLst>
              <a:ext uri="{FF2B5EF4-FFF2-40B4-BE49-F238E27FC236}">
                <a16:creationId xmlns:a16="http://schemas.microsoft.com/office/drawing/2014/main" id="{C9772DF0-377E-2C44-8399-D59830A18C5A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5E382-D499-E942-9853-F2ADC0429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4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734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Product Overview – I-HUB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96482" y="1079364"/>
            <a:ext cx="4580317" cy="3251096"/>
          </a:xfrm>
          <a:prstGeom prst="rect">
            <a:avLst/>
          </a:prstGeom>
        </p:spPr>
        <p:txBody>
          <a:bodyPr anchor="t" anchorCtr="0">
            <a:noAutofit/>
            <a:sp3d extrusionH="31750">
              <a:bevelB w="0"/>
            </a:sp3d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 baseline="0">
                <a:solidFill>
                  <a:srgbClr val="86179D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Field-hardened, strand or pedestal mount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single or 5 double-width module slots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EDFAs, optical switches, optical stacker modules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load-sharing redundant 60/90 VAC power supplies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module for status monitoring &amp; set up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GUI, CLI, SNMP &amp; hand-held display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power &amp; fiber service cable entry ports</a:t>
            </a:r>
          </a:p>
          <a:p>
            <a:pPr marL="285750" lvl="1" indent="-285750">
              <a:spcBef>
                <a:spcPts val="300"/>
              </a:spcBef>
              <a:buClr>
                <a:schemeClr val="accent6"/>
              </a:buClr>
              <a:buSzPct val="100000"/>
              <a:buFont typeface="Wingdings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fiber management trays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012B0-671F-AF4A-9F08-7A972194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020" y="3082169"/>
            <a:ext cx="1565696" cy="389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7F700-7B12-5D4D-9F9C-8362137F2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09" y="654095"/>
            <a:ext cx="2080591" cy="2282871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18543FB3-9D53-D442-BA7D-35442F9FDC0D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B641ED-C396-3A45-9646-F6075D013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5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07308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253AEDA-A04F-E443-B166-08C4CE372D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"/>
          <a:stretch/>
        </p:blipFill>
        <p:spPr>
          <a:xfrm>
            <a:off x="0" y="-9144"/>
            <a:ext cx="3312092" cy="5161788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1F9D4F-565F-1F4E-8EA7-CB23322337D2}"/>
              </a:ext>
            </a:extLst>
          </p:cNvPr>
          <p:cNvSpPr/>
          <p:nvPr/>
        </p:nvSpPr>
        <p:spPr>
          <a:xfrm>
            <a:off x="5091" y="2406815"/>
            <a:ext cx="3307001" cy="2736685"/>
          </a:xfrm>
          <a:prstGeom prst="rect">
            <a:avLst/>
          </a:prstGeom>
          <a:gradFill>
            <a:gsLst>
              <a:gs pos="0">
                <a:schemeClr val="tx1">
                  <a:alpha val="5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635A7-90A2-174A-A3BA-2EDFA8671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10" y="926796"/>
            <a:ext cx="5118890" cy="3658786"/>
          </a:xfrm>
        </p:spPr>
        <p:txBody>
          <a:bodyPr/>
          <a:lstStyle/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400" b="1" dirty="0"/>
              <a:t>Cost Savings </a:t>
            </a:r>
            <a:r>
              <a:rPr lang="en-US" sz="1400" dirty="0"/>
              <a:t>–</a:t>
            </a:r>
            <a:r>
              <a:rPr lang="en-US" sz="1400" b="1" dirty="0"/>
              <a:t> </a:t>
            </a:r>
            <a:r>
              <a:rPr lang="en-US" sz="1400" dirty="0"/>
              <a:t>Reduces costs and operational complexity by eliminating the need for costly brick and mortar hub sites and street-side pedestals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400" b="1" dirty="0"/>
              <a:t>Reduced Operational Complexity </a:t>
            </a:r>
            <a:r>
              <a:rPr lang="en-US" sz="1400" dirty="0"/>
              <a:t>– Enables MSOs to drive fiber deeper into the network to reduce network complexity and improve reliability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400" b="1" dirty="0"/>
              <a:t>Stretches Fiber Plant </a:t>
            </a:r>
            <a:r>
              <a:rPr lang="en-US" sz="1400" dirty="0"/>
              <a:t>–</a:t>
            </a:r>
            <a:r>
              <a:rPr lang="en-US" sz="1400" b="1" dirty="0"/>
              <a:t> </a:t>
            </a:r>
            <a:r>
              <a:rPr lang="en-US" sz="1400" dirty="0"/>
              <a:t>Provides field-optical application for extended reach and to increase the utility of existing fiber plant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400" b="1" dirty="0"/>
              <a:t>Fiber Conservation </a:t>
            </a:r>
            <a:r>
              <a:rPr lang="en-US" sz="1400" dirty="0"/>
              <a:t>–</a:t>
            </a:r>
            <a:r>
              <a:rPr lang="en-US" sz="1400" b="1" dirty="0"/>
              <a:t> </a:t>
            </a:r>
            <a:r>
              <a:rPr lang="en-US" sz="1400" dirty="0"/>
              <a:t>Reduces capex by eliminating the need for new fiber installations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400" b="1"/>
              <a:t>Increased Reliability </a:t>
            </a:r>
            <a:r>
              <a:rPr lang="en-US" sz="1400"/>
              <a:t>– </a:t>
            </a:r>
            <a:r>
              <a:rPr lang="en-US" sz="1400" dirty="0"/>
              <a:t>Enables optical switching for redundancy to be conducted in the outside plant, increasing network reliability</a:t>
            </a:r>
          </a:p>
          <a:p>
            <a:pPr marL="274320" indent="-274320">
              <a:spcBef>
                <a:spcPts val="600"/>
              </a:spcBef>
              <a:buClr>
                <a:schemeClr val="accent6"/>
              </a:buClr>
              <a:buFont typeface="Wingdings" pitchFamily="2" charset="2"/>
              <a:buChar char="ü"/>
            </a:pP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B8B649-153E-FF4E-B50A-6CD1C782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Benefits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2410A-347C-D04A-AE2E-629E6A143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1" y="2337307"/>
            <a:ext cx="1706930" cy="1872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EBD4A-7E78-5B44-83A4-1CEB9BF0C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13" y="4323661"/>
            <a:ext cx="950687" cy="227247"/>
          </a:xfrm>
          <a:prstGeom prst="rect">
            <a:avLst/>
          </a:prstGeom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25272F24-47F5-814D-9A4F-D140012FC6C7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D841E-9325-954F-9F4C-0EA01D777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6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659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Application: Fiber Deep: N+6 to N+0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A63D29-2EC3-264B-868B-30895BEBC656}"/>
              </a:ext>
            </a:extLst>
          </p:cNvPr>
          <p:cNvGrpSpPr/>
          <p:nvPr/>
        </p:nvGrpSpPr>
        <p:grpSpPr>
          <a:xfrm>
            <a:off x="457200" y="1021535"/>
            <a:ext cx="8259707" cy="3628162"/>
            <a:chOff x="457200" y="1021535"/>
            <a:chExt cx="8259707" cy="362816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80E0DE0-99E0-F641-8561-BB0DD0CD5E9F}"/>
                </a:ext>
              </a:extLst>
            </p:cNvPr>
            <p:cNvSpPr txBox="1"/>
            <p:nvPr/>
          </p:nvSpPr>
          <p:spPr>
            <a:xfrm>
              <a:off x="3201492" y="3675412"/>
              <a:ext cx="113370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Up to 40 WL/fiber</a:t>
              </a:r>
              <a:br>
                <a:rPr lang="en-US" sz="900" dirty="0">
                  <a:solidFill>
                    <a:schemeClr val="accent6"/>
                  </a:solidFill>
                  <a:latin typeface="Arial"/>
                </a:rPr>
              </a:br>
              <a:br>
                <a:rPr lang="en-US" sz="900" dirty="0">
                  <a:solidFill>
                    <a:schemeClr val="accent6"/>
                  </a:solidFill>
                  <a:latin typeface="Arial"/>
                </a:rPr>
              </a:br>
              <a:endParaRPr lang="en-US" sz="900" dirty="0">
                <a:solidFill>
                  <a:schemeClr val="accent6"/>
                </a:solidFill>
                <a:latin typeface="Arial"/>
              </a:endParaRPr>
            </a:p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25 to &gt;100 km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6D5C75-CC9E-3E4B-BB88-7BD323AEC6F9}"/>
                </a:ext>
              </a:extLst>
            </p:cNvPr>
            <p:cNvSpPr/>
            <p:nvPr/>
          </p:nvSpPr>
          <p:spPr>
            <a:xfrm>
              <a:off x="457200" y="1414277"/>
              <a:ext cx="2430818" cy="3026498"/>
            </a:xfrm>
            <a:prstGeom prst="rect">
              <a:avLst/>
            </a:prstGeom>
            <a:noFill/>
            <a:ln w="254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13DEB7B1-E3CC-5141-A1F7-A5744E7020DA}"/>
                </a:ext>
              </a:extLst>
            </p:cNvPr>
            <p:cNvSpPr/>
            <p:nvPr/>
          </p:nvSpPr>
          <p:spPr>
            <a:xfrm rot="16200000">
              <a:off x="5248093" y="3793039"/>
              <a:ext cx="998514" cy="167397"/>
            </a:xfrm>
            <a:prstGeom prst="trapezoid">
              <a:avLst>
                <a:gd name="adj" fmla="val 87899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B020B16-B0EF-3D42-93DC-7E1552127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065" y="3353087"/>
              <a:ext cx="476650" cy="305189"/>
            </a:xfrm>
            <a:prstGeom prst="rect">
              <a:avLst/>
            </a:prstGeom>
            <a:noFill/>
          </p:spPr>
        </p:pic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ECDC9F7-D034-6D43-99FA-FDA56A8D8D00}"/>
                </a:ext>
              </a:extLst>
            </p:cNvPr>
            <p:cNvCxnSpPr>
              <a:cxnSpLocks/>
              <a:endCxn id="111" idx="0"/>
            </p:cNvCxnSpPr>
            <p:nvPr/>
          </p:nvCxnSpPr>
          <p:spPr>
            <a:xfrm flipV="1">
              <a:off x="5166927" y="3876739"/>
              <a:ext cx="496726" cy="10863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13F9E95-EE55-8D4F-93A3-78A068FE7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065" y="3709597"/>
              <a:ext cx="476650" cy="305189"/>
            </a:xfrm>
            <a:prstGeom prst="rect">
              <a:avLst/>
            </a:prstGeom>
            <a:noFill/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5A49B428-426A-1E41-8AB2-C795F4D8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8065" y="4108650"/>
              <a:ext cx="476650" cy="305189"/>
            </a:xfrm>
            <a:prstGeom prst="rect">
              <a:avLst/>
            </a:prstGeom>
            <a:noFill/>
          </p:spPr>
        </p:pic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420B9F8F-248F-8E43-BD47-29494AB0B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3468965"/>
              <a:ext cx="600288" cy="569"/>
            </a:xfrm>
            <a:prstGeom prst="straightConnector1">
              <a:avLst/>
            </a:prstGeom>
            <a:noFill/>
            <a:ln w="19050">
              <a:solidFill>
                <a:schemeClr val="accent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1BF5B0AA-7E1E-FC44-A748-CEFEFCA634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3554051"/>
              <a:ext cx="600288" cy="569"/>
            </a:xfrm>
            <a:prstGeom prst="straightConnector1">
              <a:avLst/>
            </a:prstGeom>
            <a:noFill/>
            <a:ln w="19050">
              <a:solidFill>
                <a:srgbClr val="B72BB6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0771D525-6D61-B54C-8C87-F4E17C5EA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3817821"/>
              <a:ext cx="600288" cy="569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4D615A8-17F2-2F4F-A329-53291ECE2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3902907"/>
              <a:ext cx="600288" cy="56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5E59729D-B8DA-5542-B88E-8CF694436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4234745"/>
              <a:ext cx="600288" cy="569"/>
            </a:xfrm>
            <a:prstGeom prst="straightConnector1">
              <a:avLst/>
            </a:prstGeom>
            <a:noFill/>
            <a:ln w="19050">
              <a:solidFill>
                <a:schemeClr val="accent4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5571BF1-B6E9-EB43-BE97-082614EA0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688" y="4319831"/>
              <a:ext cx="600288" cy="569"/>
            </a:xfrm>
            <a:prstGeom prst="straightConnector1">
              <a:avLst/>
            </a:prstGeom>
            <a:noFill/>
            <a:ln w="19050">
              <a:solidFill>
                <a:schemeClr val="accent3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AFFD6FB-5087-1943-9035-2394D1D8F8E0}"/>
                </a:ext>
              </a:extLst>
            </p:cNvPr>
            <p:cNvSpPr txBox="1"/>
            <p:nvPr/>
          </p:nvSpPr>
          <p:spPr>
            <a:xfrm>
              <a:off x="4002571" y="3068488"/>
              <a:ext cx="1386644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Field-Mounted</a:t>
              </a:r>
            </a:p>
            <a:p>
              <a:pPr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Bi-Directional Transport</a:t>
              </a:r>
            </a:p>
            <a:p>
              <a:pPr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Network Distributed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22B67E6-2286-724E-A0EE-321B79CB12DB}"/>
                </a:ext>
              </a:extLst>
            </p:cNvPr>
            <p:cNvGrpSpPr/>
            <p:nvPr/>
          </p:nvGrpSpPr>
          <p:grpSpPr>
            <a:xfrm>
              <a:off x="4320927" y="3467893"/>
              <a:ext cx="747006" cy="1063502"/>
              <a:chOff x="5792837" y="2532522"/>
              <a:chExt cx="566739" cy="767057"/>
            </a:xfrm>
            <a:noFill/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CBB4B623-A7C1-8941-8DDD-4D3438DF2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2837" y="2532522"/>
                <a:ext cx="566739" cy="605431"/>
              </a:xfrm>
              <a:prstGeom prst="rect">
                <a:avLst/>
              </a:prstGeom>
              <a:grpFill/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B3EE3F4F-69D1-B547-8EE9-2C4521D52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0572" y="3173711"/>
                <a:ext cx="505760" cy="125868"/>
              </a:xfrm>
              <a:prstGeom prst="rect">
                <a:avLst/>
              </a:prstGeom>
              <a:grpFill/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10323C3-060E-3344-902E-315340B16115}"/>
                </a:ext>
              </a:extLst>
            </p:cNvPr>
            <p:cNvSpPr txBox="1"/>
            <p:nvPr/>
          </p:nvSpPr>
          <p:spPr>
            <a:xfrm>
              <a:off x="4344903" y="1556533"/>
              <a:ext cx="357456" cy="258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HFC Node</a:t>
              </a:r>
            </a:p>
          </p:txBody>
        </p:sp>
        <p:cxnSp>
          <p:nvCxnSpPr>
            <p:cNvPr id="127" name="Elbow Connector 126">
              <a:extLst>
                <a:ext uri="{FF2B5EF4-FFF2-40B4-BE49-F238E27FC236}">
                  <a16:creationId xmlns:a16="http://schemas.microsoft.com/office/drawing/2014/main" id="{75949173-1DA8-C545-9D69-80E4BA2C3F96}"/>
                </a:ext>
              </a:extLst>
            </p:cNvPr>
            <p:cNvCxnSpPr>
              <a:cxnSpLocks/>
              <a:stCxn id="151" idx="0"/>
            </p:cNvCxnSpPr>
            <p:nvPr/>
          </p:nvCxnSpPr>
          <p:spPr>
            <a:xfrm rot="5400000" flipH="1" flipV="1">
              <a:off x="5874506" y="416669"/>
              <a:ext cx="172449" cy="2596870"/>
            </a:xfrm>
            <a:prstGeom prst="bentConnector2">
              <a:avLst/>
            </a:prstGeom>
            <a:grpFill/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lbow Connector 127">
              <a:extLst>
                <a:ext uri="{FF2B5EF4-FFF2-40B4-BE49-F238E27FC236}">
                  <a16:creationId xmlns:a16="http://schemas.microsoft.com/office/drawing/2014/main" id="{28F908CB-1FFD-C948-A350-D3D79F6336CF}"/>
                </a:ext>
              </a:extLst>
            </p:cNvPr>
            <p:cNvCxnSpPr>
              <a:cxnSpLocks/>
              <a:stCxn id="151" idx="2"/>
              <a:endCxn id="131" idx="3"/>
            </p:cNvCxnSpPr>
            <p:nvPr/>
          </p:nvCxnSpPr>
          <p:spPr>
            <a:xfrm rot="16200000" flipH="1">
              <a:off x="5855119" y="913692"/>
              <a:ext cx="135551" cy="2521198"/>
            </a:xfrm>
            <a:prstGeom prst="bentConnector2">
              <a:avLst/>
            </a:prstGeom>
            <a:grpFill/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riangle 211">
              <a:extLst>
                <a:ext uri="{FF2B5EF4-FFF2-40B4-BE49-F238E27FC236}">
                  <a16:creationId xmlns:a16="http://schemas.microsoft.com/office/drawing/2014/main" id="{03D3086B-A651-C04D-BDA8-12BC45ED4BCB}"/>
                </a:ext>
              </a:extLst>
            </p:cNvPr>
            <p:cNvSpPr/>
            <p:nvPr/>
          </p:nvSpPr>
          <p:spPr>
            <a:xfrm rot="5400000">
              <a:off x="6682486" y="2173389"/>
              <a:ext cx="156498" cy="128265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31" name="Triangle 212">
              <a:extLst>
                <a:ext uri="{FF2B5EF4-FFF2-40B4-BE49-F238E27FC236}">
                  <a16:creationId xmlns:a16="http://schemas.microsoft.com/office/drawing/2014/main" id="{791C65B5-9200-A542-84E9-BF5F58ABCAAA}"/>
                </a:ext>
              </a:extLst>
            </p:cNvPr>
            <p:cNvSpPr/>
            <p:nvPr/>
          </p:nvSpPr>
          <p:spPr>
            <a:xfrm rot="5400000">
              <a:off x="7169375" y="2173388"/>
              <a:ext cx="156500" cy="128265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32" name="Triangle 203">
              <a:extLst>
                <a:ext uri="{FF2B5EF4-FFF2-40B4-BE49-F238E27FC236}">
                  <a16:creationId xmlns:a16="http://schemas.microsoft.com/office/drawing/2014/main" id="{5F6042BE-E50A-9A4A-8AD9-13BBBCBE3B15}"/>
                </a:ext>
              </a:extLst>
            </p:cNvPr>
            <p:cNvSpPr/>
            <p:nvPr/>
          </p:nvSpPr>
          <p:spPr>
            <a:xfrm rot="5400000">
              <a:off x="5708711" y="2180615"/>
              <a:ext cx="156498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38" name="Triangle 205">
              <a:extLst>
                <a:ext uri="{FF2B5EF4-FFF2-40B4-BE49-F238E27FC236}">
                  <a16:creationId xmlns:a16="http://schemas.microsoft.com/office/drawing/2014/main" id="{8C89639A-10DD-BC40-A2E3-BC4424771DC5}"/>
                </a:ext>
              </a:extLst>
            </p:cNvPr>
            <p:cNvSpPr/>
            <p:nvPr/>
          </p:nvSpPr>
          <p:spPr>
            <a:xfrm rot="5400000">
              <a:off x="6195597" y="2176302"/>
              <a:ext cx="156499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E2699E1-AF6D-4647-9C93-724FB3142A82}"/>
                </a:ext>
              </a:extLst>
            </p:cNvPr>
            <p:cNvSpPr txBox="1"/>
            <p:nvPr/>
          </p:nvSpPr>
          <p:spPr>
            <a:xfrm flipH="1">
              <a:off x="4662295" y="1419949"/>
              <a:ext cx="2649462" cy="107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RF Distribution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164DDCB-878D-4C4A-AE23-9CE8143E8500}"/>
                </a:ext>
              </a:extLst>
            </p:cNvPr>
            <p:cNvSpPr txBox="1"/>
            <p:nvPr/>
          </p:nvSpPr>
          <p:spPr>
            <a:xfrm>
              <a:off x="6392629" y="3164920"/>
              <a:ext cx="583541" cy="129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HFC Nodes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C481DB9-5F2A-5E44-8B95-39ADF0318896}"/>
                </a:ext>
              </a:extLst>
            </p:cNvPr>
            <p:cNvSpPr txBox="1"/>
            <p:nvPr/>
          </p:nvSpPr>
          <p:spPr>
            <a:xfrm rot="16200000">
              <a:off x="4760870" y="3864434"/>
              <a:ext cx="707241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5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Mux / Demux</a:t>
              </a:r>
            </a:p>
          </p:txBody>
        </p:sp>
        <p:sp>
          <p:nvSpPr>
            <p:cNvPr id="142" name="Down Arrow 141">
              <a:extLst>
                <a:ext uri="{FF2B5EF4-FFF2-40B4-BE49-F238E27FC236}">
                  <a16:creationId xmlns:a16="http://schemas.microsoft.com/office/drawing/2014/main" id="{C756A1FC-D2CD-DA47-85C3-BB5AB41F0630}"/>
                </a:ext>
              </a:extLst>
            </p:cNvPr>
            <p:cNvSpPr/>
            <p:nvPr/>
          </p:nvSpPr>
          <p:spPr>
            <a:xfrm>
              <a:off x="3617466" y="1367895"/>
              <a:ext cx="301752" cy="411480"/>
            </a:xfrm>
            <a:prstGeom prst="downArrow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43" name="Down Arrow 142">
              <a:extLst>
                <a:ext uri="{FF2B5EF4-FFF2-40B4-BE49-F238E27FC236}">
                  <a16:creationId xmlns:a16="http://schemas.microsoft.com/office/drawing/2014/main" id="{8E8F8D87-A45E-464D-A425-24A8D9FAA830}"/>
                </a:ext>
              </a:extLst>
            </p:cNvPr>
            <p:cNvSpPr/>
            <p:nvPr/>
          </p:nvSpPr>
          <p:spPr>
            <a:xfrm rot="10800000">
              <a:off x="3616121" y="4238217"/>
              <a:ext cx="304444" cy="411480"/>
            </a:xfrm>
            <a:prstGeom prst="downArrow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44" name="Triangle 182">
              <a:extLst>
                <a:ext uri="{FF2B5EF4-FFF2-40B4-BE49-F238E27FC236}">
                  <a16:creationId xmlns:a16="http://schemas.microsoft.com/office/drawing/2014/main" id="{7DF14BE8-E577-4142-A28F-C8EDC566B827}"/>
                </a:ext>
              </a:extLst>
            </p:cNvPr>
            <p:cNvSpPr/>
            <p:nvPr/>
          </p:nvSpPr>
          <p:spPr>
            <a:xfrm rot="5400000">
              <a:off x="4719439" y="1564028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45" name="Triangle 203">
              <a:extLst>
                <a:ext uri="{FF2B5EF4-FFF2-40B4-BE49-F238E27FC236}">
                  <a16:creationId xmlns:a16="http://schemas.microsoft.com/office/drawing/2014/main" id="{315AE5BF-B0D4-A04D-B690-97406EB9DAD1}"/>
                </a:ext>
              </a:extLst>
            </p:cNvPr>
            <p:cNvSpPr/>
            <p:nvPr/>
          </p:nvSpPr>
          <p:spPr>
            <a:xfrm rot="5400000">
              <a:off x="5221823" y="2183412"/>
              <a:ext cx="156499" cy="128262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146" name="Triangle 203">
              <a:extLst>
                <a:ext uri="{FF2B5EF4-FFF2-40B4-BE49-F238E27FC236}">
                  <a16:creationId xmlns:a16="http://schemas.microsoft.com/office/drawing/2014/main" id="{EB372A1D-2F73-0946-8797-FE0D04A3E6D2}"/>
                </a:ext>
              </a:extLst>
            </p:cNvPr>
            <p:cNvSpPr/>
            <p:nvPr/>
          </p:nvSpPr>
          <p:spPr>
            <a:xfrm rot="5400000">
              <a:off x="4734937" y="2185425"/>
              <a:ext cx="156499" cy="128262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5916D1DC-1E1B-4548-AAF6-176F626F7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605" y="1801328"/>
              <a:ext cx="501379" cy="305188"/>
            </a:xfrm>
            <a:prstGeom prst="rect">
              <a:avLst/>
            </a:prstGeom>
            <a:noFill/>
          </p:spPr>
        </p:pic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F2E952F-EBD2-7849-98D9-CDE0F3A6AD7C}"/>
                </a:ext>
              </a:extLst>
            </p:cNvPr>
            <p:cNvGrpSpPr/>
            <p:nvPr/>
          </p:nvGrpSpPr>
          <p:grpSpPr>
            <a:xfrm>
              <a:off x="6924719" y="3240929"/>
              <a:ext cx="995842" cy="543146"/>
              <a:chOff x="6924719" y="3240929"/>
              <a:chExt cx="995842" cy="543146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6AE6C2D-4754-274A-A72D-7B697A011D5D}"/>
                  </a:ext>
                </a:extLst>
              </p:cNvPr>
              <p:cNvGrpSpPr/>
              <p:nvPr/>
            </p:nvGrpSpPr>
            <p:grpSpPr>
              <a:xfrm>
                <a:off x="6924719" y="3309693"/>
                <a:ext cx="927075" cy="398565"/>
                <a:chOff x="6924719" y="3309693"/>
                <a:chExt cx="927075" cy="398565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A98CEA01-9ED5-5648-B07A-C4958343C579}"/>
                    </a:ext>
                  </a:extLst>
                </p:cNvPr>
                <p:cNvGrpSpPr/>
                <p:nvPr/>
              </p:nvGrpSpPr>
              <p:grpSpPr>
                <a:xfrm>
                  <a:off x="6924719" y="3309693"/>
                  <a:ext cx="927075" cy="398565"/>
                  <a:chOff x="7808005" y="2573990"/>
                  <a:chExt cx="703352" cy="287468"/>
                </a:xfrm>
                <a:noFill/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24432837-5866-D64C-B4AD-7A31BA1BA43B}"/>
                      </a:ext>
                    </a:extLst>
                  </p:cNvPr>
                  <p:cNvGrpSpPr/>
                  <p:nvPr/>
                </p:nvGrpSpPr>
                <p:grpSpPr>
                  <a:xfrm>
                    <a:off x="7808005" y="2573990"/>
                    <a:ext cx="652503" cy="287468"/>
                    <a:chOff x="7808005" y="2573990"/>
                    <a:chExt cx="652503" cy="287468"/>
                  </a:xfrm>
                  <a:grpFill/>
                </p:grpSpPr>
                <p:cxnSp>
                  <p:nvCxnSpPr>
                    <p:cNvPr id="201" name="Straight Connector 200">
                      <a:extLst>
                        <a:ext uri="{FF2B5EF4-FFF2-40B4-BE49-F238E27FC236}">
                          <a16:creationId xmlns:a16="http://schemas.microsoft.com/office/drawing/2014/main" id="{A1BC622B-F592-114D-875A-C44A7DD1CE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08005" y="2714080"/>
                      <a:ext cx="114256" cy="3644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Elbow Connector 213">
                      <a:extLst>
                        <a:ext uri="{FF2B5EF4-FFF2-40B4-BE49-F238E27FC236}">
                          <a16:creationId xmlns:a16="http://schemas.microsoft.com/office/drawing/2014/main" id="{5C3BDE6A-7007-BD46-92FB-FDB7094E87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30384" y="2573990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5" name="Elbow Connector 214">
                      <a:extLst>
                        <a:ext uri="{FF2B5EF4-FFF2-40B4-BE49-F238E27FC236}">
                          <a16:creationId xmlns:a16="http://schemas.microsoft.com/office/drawing/2014/main" id="{B379197C-03A4-D249-A116-0A1FCFFD17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30384" y="2717724"/>
                      <a:ext cx="430124" cy="143734"/>
                    </a:xfrm>
                    <a:prstGeom prst="bentConnector3">
                      <a:avLst>
                        <a:gd name="adj1" fmla="val 17628"/>
                      </a:avLst>
                    </a:prstGeom>
                    <a:grpFill/>
                    <a:ln w="127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986C0D52-382A-D443-8DE3-AFB4AE973FB0}"/>
                      </a:ext>
                    </a:extLst>
                  </p:cNvPr>
                  <p:cNvSpPr txBox="1"/>
                  <p:nvPr/>
                </p:nvSpPr>
                <p:spPr>
                  <a:xfrm>
                    <a:off x="8194868" y="2675454"/>
                    <a:ext cx="316489" cy="798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457189"/>
                    <a:r>
                      <a:rPr lang="en-US" sz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RF Taps</a:t>
                    </a:r>
                  </a:p>
                </p:txBody>
              </p:sp>
            </p:grp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05E60629-509E-494A-8DC7-AEEF69AFCE97}"/>
                    </a:ext>
                  </a:extLst>
                </p:cNvPr>
                <p:cNvSpPr/>
                <p:nvPr/>
              </p:nvSpPr>
              <p:spPr>
                <a:xfrm>
                  <a:off x="7067230" y="3428134"/>
                  <a:ext cx="142518" cy="1330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en-US" sz="140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endParaRPr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888B0B9-2616-1F4E-B909-8C19B0817B1A}"/>
                  </a:ext>
                </a:extLst>
              </p:cNvPr>
              <p:cNvSpPr/>
              <p:nvPr/>
            </p:nvSpPr>
            <p:spPr>
              <a:xfrm>
                <a:off x="7401443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3970AA78-DEB7-7540-AA08-83CD8E0731CC}"/>
                  </a:ext>
                </a:extLst>
              </p:cNvPr>
              <p:cNvSpPr/>
              <p:nvPr/>
            </p:nvSpPr>
            <p:spPr>
              <a:xfrm>
                <a:off x="7423313" y="3639174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D9A2285F-4015-6246-8A21-16E3A5E40CA7}"/>
                  </a:ext>
                </a:extLst>
              </p:cNvPr>
              <p:cNvSpPr/>
              <p:nvPr/>
            </p:nvSpPr>
            <p:spPr>
              <a:xfrm>
                <a:off x="7773806" y="32409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596D804-496F-1F4D-8B57-A551AF7999B7}"/>
                  </a:ext>
                </a:extLst>
              </p:cNvPr>
              <p:cNvSpPr/>
              <p:nvPr/>
            </p:nvSpPr>
            <p:spPr>
              <a:xfrm>
                <a:off x="7778043" y="3651015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</p:grpSp>
        <p:cxnSp>
          <p:nvCxnSpPr>
            <p:cNvPr id="216" name="Elbow Connector 215">
              <a:extLst>
                <a:ext uri="{FF2B5EF4-FFF2-40B4-BE49-F238E27FC236}">
                  <a16:creationId xmlns:a16="http://schemas.microsoft.com/office/drawing/2014/main" id="{82727E4A-2ACE-C445-B245-5434649830BF}"/>
                </a:ext>
              </a:extLst>
            </p:cNvPr>
            <p:cNvCxnSpPr>
              <a:cxnSpLocks/>
              <a:stCxn id="151" idx="3"/>
            </p:cNvCxnSpPr>
            <p:nvPr/>
          </p:nvCxnSpPr>
          <p:spPr>
            <a:xfrm>
              <a:off x="4912984" y="1953922"/>
              <a:ext cx="1379938" cy="1"/>
            </a:xfrm>
            <a:prstGeom prst="bentConnector3">
              <a:avLst>
                <a:gd name="adj1" fmla="val 50000"/>
              </a:avLst>
            </a:prstGeom>
            <a:grpFill/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riangle 182">
              <a:extLst>
                <a:ext uri="{FF2B5EF4-FFF2-40B4-BE49-F238E27FC236}">
                  <a16:creationId xmlns:a16="http://schemas.microsoft.com/office/drawing/2014/main" id="{C2E6D80F-4D59-5049-8D5D-6204320C59FA}"/>
                </a:ext>
              </a:extLst>
            </p:cNvPr>
            <p:cNvSpPr/>
            <p:nvPr/>
          </p:nvSpPr>
          <p:spPr>
            <a:xfrm rot="5400000">
              <a:off x="5209426" y="1562630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18" name="Triangle 182">
              <a:extLst>
                <a:ext uri="{FF2B5EF4-FFF2-40B4-BE49-F238E27FC236}">
                  <a16:creationId xmlns:a16="http://schemas.microsoft.com/office/drawing/2014/main" id="{43C3A7A4-13DE-A743-AD9B-E44D364D3F8F}"/>
                </a:ext>
              </a:extLst>
            </p:cNvPr>
            <p:cNvSpPr/>
            <p:nvPr/>
          </p:nvSpPr>
          <p:spPr>
            <a:xfrm rot="5400000">
              <a:off x="5699413" y="1564208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19" name="Triangle 182">
              <a:extLst>
                <a:ext uri="{FF2B5EF4-FFF2-40B4-BE49-F238E27FC236}">
                  <a16:creationId xmlns:a16="http://schemas.microsoft.com/office/drawing/2014/main" id="{9624147C-DA67-9D4C-9F6C-8FF17EB0F831}"/>
                </a:ext>
              </a:extLst>
            </p:cNvPr>
            <p:cNvSpPr/>
            <p:nvPr/>
          </p:nvSpPr>
          <p:spPr>
            <a:xfrm rot="5400000">
              <a:off x="6189400" y="1567150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20" name="Triangle 182">
              <a:extLst>
                <a:ext uri="{FF2B5EF4-FFF2-40B4-BE49-F238E27FC236}">
                  <a16:creationId xmlns:a16="http://schemas.microsoft.com/office/drawing/2014/main" id="{82D3488D-DAFC-534A-954A-69D18158A613}"/>
                </a:ext>
              </a:extLst>
            </p:cNvPr>
            <p:cNvSpPr/>
            <p:nvPr/>
          </p:nvSpPr>
          <p:spPr>
            <a:xfrm rot="5400000">
              <a:off x="6679387" y="1562631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21" name="Triangle 182">
              <a:extLst>
                <a:ext uri="{FF2B5EF4-FFF2-40B4-BE49-F238E27FC236}">
                  <a16:creationId xmlns:a16="http://schemas.microsoft.com/office/drawing/2014/main" id="{249E180D-2214-5749-BCE8-A1D64C40284A}"/>
                </a:ext>
              </a:extLst>
            </p:cNvPr>
            <p:cNvSpPr/>
            <p:nvPr/>
          </p:nvSpPr>
          <p:spPr>
            <a:xfrm rot="5400000">
              <a:off x="7169375" y="1573397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24" name="Triangle 182">
              <a:extLst>
                <a:ext uri="{FF2B5EF4-FFF2-40B4-BE49-F238E27FC236}">
                  <a16:creationId xmlns:a16="http://schemas.microsoft.com/office/drawing/2014/main" id="{E831057C-2833-9B40-8ABE-A232008894F5}"/>
                </a:ext>
              </a:extLst>
            </p:cNvPr>
            <p:cNvSpPr/>
            <p:nvPr/>
          </p:nvSpPr>
          <p:spPr>
            <a:xfrm rot="5400000">
              <a:off x="5210259" y="1889791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25" name="Triangle 182">
              <a:extLst>
                <a:ext uri="{FF2B5EF4-FFF2-40B4-BE49-F238E27FC236}">
                  <a16:creationId xmlns:a16="http://schemas.microsoft.com/office/drawing/2014/main" id="{023670E9-A049-914E-ACC3-AB798A00960E}"/>
                </a:ext>
              </a:extLst>
            </p:cNvPr>
            <p:cNvSpPr/>
            <p:nvPr/>
          </p:nvSpPr>
          <p:spPr>
            <a:xfrm rot="5400000">
              <a:off x="5690526" y="1889791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sp>
          <p:nvSpPr>
            <p:cNvPr id="226" name="Triangle 182">
              <a:extLst>
                <a:ext uri="{FF2B5EF4-FFF2-40B4-BE49-F238E27FC236}">
                  <a16:creationId xmlns:a16="http://schemas.microsoft.com/office/drawing/2014/main" id="{621DFA73-EB60-1142-95E2-55DA2A567E88}"/>
                </a:ext>
              </a:extLst>
            </p:cNvPr>
            <p:cNvSpPr/>
            <p:nvPr/>
          </p:nvSpPr>
          <p:spPr>
            <a:xfrm rot="5400000">
              <a:off x="6182620" y="1889791"/>
              <a:ext cx="156502" cy="128263"/>
            </a:xfrm>
            <a:prstGeom prst="triangle">
              <a:avLst>
                <a:gd name="adj" fmla="val 52905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40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endParaRP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A3A587A5-8644-F043-BEB4-3FA6E1E2F0DE}"/>
                </a:ext>
              </a:extLst>
            </p:cNvPr>
            <p:cNvCxnSpPr>
              <a:cxnSpLocks/>
            </p:cNvCxnSpPr>
            <p:nvPr/>
          </p:nvCxnSpPr>
          <p:spPr>
            <a:xfrm>
              <a:off x="2694747" y="1875669"/>
              <a:ext cx="1717085" cy="0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A6ABA82-2BA6-724D-8095-FCE8A0DE0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2706" y="2012579"/>
              <a:ext cx="1731962" cy="0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A293B1C7-260A-FD4A-8971-6A39BD56D8FF}"/>
                </a:ext>
              </a:extLst>
            </p:cNvPr>
            <p:cNvSpPr txBox="1"/>
            <p:nvPr/>
          </p:nvSpPr>
          <p:spPr>
            <a:xfrm>
              <a:off x="1791226" y="1886295"/>
              <a:ext cx="943844" cy="129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Legacy Tx / RX</a:t>
              </a: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7929883-2226-FC45-A9B6-8AA06CA59D85}"/>
                </a:ext>
              </a:extLst>
            </p:cNvPr>
            <p:cNvCxnSpPr>
              <a:cxnSpLocks/>
              <a:stCxn id="131" idx="0"/>
              <a:endCxn id="268" idx="1"/>
            </p:cNvCxnSpPr>
            <p:nvPr/>
          </p:nvCxnSpPr>
          <p:spPr>
            <a:xfrm flipV="1">
              <a:off x="7311758" y="2239859"/>
              <a:ext cx="278111" cy="2208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FABE7F5E-15E3-D049-B690-AE2E04FDA218}"/>
                </a:ext>
              </a:extLst>
            </p:cNvPr>
            <p:cNvGrpSpPr/>
            <p:nvPr/>
          </p:nvGrpSpPr>
          <p:grpSpPr>
            <a:xfrm>
              <a:off x="7589869" y="1981892"/>
              <a:ext cx="853332" cy="543146"/>
              <a:chOff x="7147909" y="1981892"/>
              <a:chExt cx="853332" cy="543146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A26A73DD-4357-DC44-81AD-46DBDAD4F1ED}"/>
                  </a:ext>
                </a:extLst>
              </p:cNvPr>
              <p:cNvSpPr/>
              <p:nvPr/>
            </p:nvSpPr>
            <p:spPr>
              <a:xfrm>
                <a:off x="7147909" y="2173329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CCA8C973-C806-D043-B6C9-B95F7B8E3FA4}"/>
                  </a:ext>
                </a:extLst>
              </p:cNvPr>
              <p:cNvSpPr/>
              <p:nvPr/>
            </p:nvSpPr>
            <p:spPr>
              <a:xfrm>
                <a:off x="7854485" y="1981892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046B1513-795E-884C-8242-30E55641EB93}"/>
                  </a:ext>
                </a:extLst>
              </p:cNvPr>
              <p:cNvSpPr/>
              <p:nvPr/>
            </p:nvSpPr>
            <p:spPr>
              <a:xfrm>
                <a:off x="7858723" y="2391978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cxnSp>
            <p:nvCxnSpPr>
              <p:cNvPr id="271" name="Elbow Connector 270">
                <a:extLst>
                  <a:ext uri="{FF2B5EF4-FFF2-40B4-BE49-F238E27FC236}">
                    <a16:creationId xmlns:a16="http://schemas.microsoft.com/office/drawing/2014/main" id="{B53F5745-DAA2-6F4A-92D8-C54F330BDB91}"/>
                  </a:ext>
                </a:extLst>
              </p:cNvPr>
              <p:cNvCxnSpPr>
                <a:cxnSpLocks/>
                <a:stCxn id="268" idx="3"/>
              </p:cNvCxnSpPr>
              <p:nvPr/>
            </p:nvCxnSpPr>
            <p:spPr>
              <a:xfrm flipV="1">
                <a:off x="7290427" y="2051341"/>
                <a:ext cx="568296" cy="188518"/>
              </a:xfrm>
              <a:prstGeom prst="bentConnector3">
                <a:avLst>
                  <a:gd name="adj1" fmla="val 18733"/>
                </a:avLst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Elbow Connector 271">
                <a:extLst>
                  <a:ext uri="{FF2B5EF4-FFF2-40B4-BE49-F238E27FC236}">
                    <a16:creationId xmlns:a16="http://schemas.microsoft.com/office/drawing/2014/main" id="{1177530E-EF68-0845-843A-4E1EBE2F6D4E}"/>
                  </a:ext>
                </a:extLst>
              </p:cNvPr>
              <p:cNvCxnSpPr>
                <a:cxnSpLocks/>
                <a:stCxn id="268" idx="3"/>
              </p:cNvCxnSpPr>
              <p:nvPr/>
            </p:nvCxnSpPr>
            <p:spPr>
              <a:xfrm>
                <a:off x="7290427" y="2239860"/>
                <a:ext cx="568861" cy="217357"/>
              </a:xfrm>
              <a:prstGeom prst="bentConnector3">
                <a:avLst>
                  <a:gd name="adj1" fmla="val 18020"/>
                </a:avLst>
              </a:prstGeom>
              <a:noFill/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A6C0D968-0F49-C54A-B2C9-D79938A57B10}"/>
                  </a:ext>
                </a:extLst>
              </p:cNvPr>
              <p:cNvSpPr/>
              <p:nvPr/>
            </p:nvSpPr>
            <p:spPr>
              <a:xfrm>
                <a:off x="7482122" y="1981892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3A0C88F1-D560-5A48-98FB-F9D63B66BEA7}"/>
                  </a:ext>
                </a:extLst>
              </p:cNvPr>
              <p:cNvSpPr/>
              <p:nvPr/>
            </p:nvSpPr>
            <p:spPr>
              <a:xfrm>
                <a:off x="7503993" y="2380138"/>
                <a:ext cx="142518" cy="1330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endParaRP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EE00A31-7DB6-5346-8E68-5D2FF5578EB0}"/>
                  </a:ext>
                </a:extLst>
              </p:cNvPr>
              <p:cNvSpPr txBox="1"/>
              <p:nvPr/>
            </p:nvSpPr>
            <p:spPr>
              <a:xfrm>
                <a:off x="7512822" y="2206100"/>
                <a:ext cx="417159" cy="1106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457189"/>
                <a:r>
                  <a:rPr lang="en-US" sz="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RF Taps</a:t>
                </a:r>
              </a:p>
            </p:txBody>
          </p: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DFE8BAE5-343F-C24E-A337-D7CBC8866422}"/>
                </a:ext>
              </a:extLst>
            </p:cNvPr>
            <p:cNvSpPr txBox="1"/>
            <p:nvPr/>
          </p:nvSpPr>
          <p:spPr>
            <a:xfrm flipH="1">
              <a:off x="3368051" y="2087654"/>
              <a:ext cx="80058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2-6 Fibers</a:t>
              </a: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59A7FDC2-D929-A847-8884-44D69C1F264A}"/>
                </a:ext>
              </a:extLst>
            </p:cNvPr>
            <p:cNvSpPr txBox="1"/>
            <p:nvPr/>
          </p:nvSpPr>
          <p:spPr>
            <a:xfrm flipH="1">
              <a:off x="3368051" y="3468536"/>
              <a:ext cx="80058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2-6 Fibers</a:t>
              </a: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D56DFA9F-519C-864D-ABD8-D9C9E2D57850}"/>
                </a:ext>
              </a:extLst>
            </p:cNvPr>
            <p:cNvSpPr txBox="1"/>
            <p:nvPr/>
          </p:nvSpPr>
          <p:spPr>
            <a:xfrm flipH="1">
              <a:off x="6392629" y="1885215"/>
              <a:ext cx="1079878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400-600 Homes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AA7939D9-436D-B748-93E3-54DA71EA6856}"/>
                </a:ext>
              </a:extLst>
            </p:cNvPr>
            <p:cNvSpPr txBox="1"/>
            <p:nvPr/>
          </p:nvSpPr>
          <p:spPr>
            <a:xfrm flipH="1">
              <a:off x="7916324" y="3436780"/>
              <a:ext cx="80058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40-60 Homes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2D449A51-5039-544E-B6E8-7B1EA091E47B}"/>
                </a:ext>
              </a:extLst>
            </p:cNvPr>
            <p:cNvSpPr txBox="1"/>
            <p:nvPr/>
          </p:nvSpPr>
          <p:spPr>
            <a:xfrm>
              <a:off x="3201492" y="2287374"/>
              <a:ext cx="1133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Up to 40 km</a:t>
              </a:r>
            </a:p>
          </p:txBody>
        </p: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F904D8B4-FD77-674F-9611-EC5051ECF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7026" y="3895713"/>
              <a:ext cx="1079528" cy="5348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1C0CA629-C720-5642-A5FC-A8FCAD9EDAAE}"/>
                </a:ext>
              </a:extLst>
            </p:cNvPr>
            <p:cNvGrpSpPr/>
            <p:nvPr/>
          </p:nvGrpSpPr>
          <p:grpSpPr>
            <a:xfrm>
              <a:off x="457200" y="1021535"/>
              <a:ext cx="7791350" cy="167770"/>
              <a:chOff x="1523137" y="1105528"/>
              <a:chExt cx="6409416" cy="201304"/>
            </a:xfrm>
          </p:grpSpPr>
          <p:sp>
            <p:nvSpPr>
              <p:cNvPr id="283" name="Left Bracket 282">
                <a:extLst>
                  <a:ext uri="{FF2B5EF4-FFF2-40B4-BE49-F238E27FC236}">
                    <a16:creationId xmlns:a16="http://schemas.microsoft.com/office/drawing/2014/main" id="{3A267A68-185A-2440-8ED7-BEA0A968FC94}"/>
                  </a:ext>
                </a:extLst>
              </p:cNvPr>
              <p:cNvSpPr/>
              <p:nvPr/>
            </p:nvSpPr>
            <p:spPr>
              <a:xfrm rot="5400000">
                <a:off x="6285362" y="-340358"/>
                <a:ext cx="137985" cy="3156396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65D4A892-9ACF-9F46-9A16-7D81CE98188D}"/>
                  </a:ext>
                </a:extLst>
              </p:cNvPr>
              <p:cNvSpPr txBox="1"/>
              <p:nvPr/>
            </p:nvSpPr>
            <p:spPr>
              <a:xfrm>
                <a:off x="5875124" y="1105536"/>
                <a:ext cx="958461" cy="129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OUTSIDE PLANT &amp; PREM</a:t>
                </a:r>
              </a:p>
            </p:txBody>
          </p:sp>
          <p:sp>
            <p:nvSpPr>
              <p:cNvPr id="285" name="Left Bracket 284">
                <a:extLst>
                  <a:ext uri="{FF2B5EF4-FFF2-40B4-BE49-F238E27FC236}">
                    <a16:creationId xmlns:a16="http://schemas.microsoft.com/office/drawing/2014/main" id="{4478E468-10AB-474A-AD84-4BAAEFE6400C}"/>
                  </a:ext>
                </a:extLst>
              </p:cNvPr>
              <p:cNvSpPr/>
              <p:nvPr/>
            </p:nvSpPr>
            <p:spPr>
              <a:xfrm rot="5400000">
                <a:off x="4098102" y="662397"/>
                <a:ext cx="137986" cy="1150874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E3507600-4DBB-684A-8DAA-8ACD995592C2}"/>
                  </a:ext>
                </a:extLst>
              </p:cNvPr>
              <p:cNvSpPr txBox="1"/>
              <p:nvPr/>
            </p:nvSpPr>
            <p:spPr>
              <a:xfrm>
                <a:off x="3757274" y="1105528"/>
                <a:ext cx="819644" cy="1292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OPTICAL TRANSPORT</a:t>
                </a:r>
              </a:p>
            </p:txBody>
          </p:sp>
          <p:sp>
            <p:nvSpPr>
              <p:cNvPr id="287" name="Left Bracket 286">
                <a:extLst>
                  <a:ext uri="{FF2B5EF4-FFF2-40B4-BE49-F238E27FC236}">
                    <a16:creationId xmlns:a16="http://schemas.microsoft.com/office/drawing/2014/main" id="{4DBA1138-D69C-8149-A06E-11517FFCE762}"/>
                  </a:ext>
                </a:extLst>
              </p:cNvPr>
              <p:cNvSpPr/>
              <p:nvPr/>
            </p:nvSpPr>
            <p:spPr>
              <a:xfrm rot="5400000">
                <a:off x="2472361" y="219620"/>
                <a:ext cx="137987" cy="2036436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AE02B6F5-CEE4-E246-BCC8-E183B11A0415}"/>
                  </a:ext>
                </a:extLst>
              </p:cNvPr>
              <p:cNvSpPr txBox="1"/>
              <p:nvPr/>
            </p:nvSpPr>
            <p:spPr>
              <a:xfrm>
                <a:off x="2330171" y="1105536"/>
                <a:ext cx="422366" cy="129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HEADEND</a:t>
                </a: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D3727C1A-4A09-6B40-8779-D7ECA723E453}"/>
                </a:ext>
              </a:extLst>
            </p:cNvPr>
            <p:cNvGrpSpPr/>
            <p:nvPr/>
          </p:nvGrpSpPr>
          <p:grpSpPr>
            <a:xfrm>
              <a:off x="1791226" y="2518457"/>
              <a:ext cx="899702" cy="634072"/>
              <a:chOff x="3375405" y="2658724"/>
              <a:chExt cx="684264" cy="482239"/>
            </a:xfrm>
            <a:noFill/>
          </p:grpSpPr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CECE730E-5A6F-6B4D-9824-C810EC67F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75405" y="3015096"/>
                <a:ext cx="684264" cy="125867"/>
              </a:xfrm>
              <a:prstGeom prst="rect">
                <a:avLst/>
              </a:prstGeom>
              <a:grpFill/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09017196-11FD-C14C-B0D1-AE476E116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5806" y="2658724"/>
                <a:ext cx="663460" cy="300435"/>
              </a:xfrm>
              <a:prstGeom prst="rect">
                <a:avLst/>
              </a:prstGeom>
              <a:grpFill/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4D6AAEA0-317B-9F41-B9AA-E48F6C643216}"/>
                </a:ext>
              </a:extLst>
            </p:cNvPr>
            <p:cNvGrpSpPr/>
            <p:nvPr/>
          </p:nvGrpSpPr>
          <p:grpSpPr>
            <a:xfrm>
              <a:off x="2798351" y="3428134"/>
              <a:ext cx="431652" cy="946932"/>
              <a:chOff x="3644286" y="1985662"/>
              <a:chExt cx="328290" cy="720188"/>
            </a:xfrm>
            <a:noFill/>
          </p:grpSpPr>
          <p:sp>
            <p:nvSpPr>
              <p:cNvPr id="293" name="Trapezoid 292">
                <a:extLst>
                  <a:ext uri="{FF2B5EF4-FFF2-40B4-BE49-F238E27FC236}">
                    <a16:creationId xmlns:a16="http://schemas.microsoft.com/office/drawing/2014/main" id="{6FBD196B-32E1-1C43-BE91-6E2F7F2018F4}"/>
                  </a:ext>
                </a:extLst>
              </p:cNvPr>
              <p:cNvSpPr/>
              <p:nvPr/>
            </p:nvSpPr>
            <p:spPr>
              <a:xfrm rot="5400000">
                <a:off x="3347692" y="2282256"/>
                <a:ext cx="720188" cy="127000"/>
              </a:xfrm>
              <a:prstGeom prst="trapezoid">
                <a:avLst>
                  <a:gd name="adj" fmla="val 87899"/>
                </a:avLst>
              </a:prstGeom>
              <a:solidFill>
                <a:schemeClr val="bg1"/>
              </a:solidFill>
              <a:ln w="25400">
                <a:solidFill>
                  <a:srgbClr val="A9A79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9EAC6473-70C2-634C-BEA3-BE3CA87D6B05}"/>
                  </a:ext>
                </a:extLst>
              </p:cNvPr>
              <p:cNvSpPr/>
              <p:nvPr/>
            </p:nvSpPr>
            <p:spPr>
              <a:xfrm>
                <a:off x="3771292" y="2140587"/>
                <a:ext cx="201284" cy="404360"/>
              </a:xfrm>
              <a:prstGeom prst="rect">
                <a:avLst/>
              </a:prstGeom>
              <a:grpFill/>
              <a:ln w="25400">
                <a:solidFill>
                  <a:srgbClr val="A9A79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5" name="Triangle 294">
                <a:extLst>
                  <a:ext uri="{FF2B5EF4-FFF2-40B4-BE49-F238E27FC236}">
                    <a16:creationId xmlns:a16="http://schemas.microsoft.com/office/drawing/2014/main" id="{3D49EDD2-B4CA-A248-AB21-C5A57DAFE6EA}"/>
                  </a:ext>
                </a:extLst>
              </p:cNvPr>
              <p:cNvSpPr/>
              <p:nvPr/>
            </p:nvSpPr>
            <p:spPr>
              <a:xfrm rot="5400000">
                <a:off x="3814775" y="2246126"/>
                <a:ext cx="114363" cy="98589"/>
              </a:xfrm>
              <a:prstGeom prst="triangle">
                <a:avLst/>
              </a:prstGeom>
              <a:grpFill/>
              <a:ln w="12700">
                <a:solidFill>
                  <a:srgbClr val="A9A79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6" name="Triangle 295">
                <a:extLst>
                  <a:ext uri="{FF2B5EF4-FFF2-40B4-BE49-F238E27FC236}">
                    <a16:creationId xmlns:a16="http://schemas.microsoft.com/office/drawing/2014/main" id="{5C3A75E5-FE33-6D43-8C75-C835A77E8082}"/>
                  </a:ext>
                </a:extLst>
              </p:cNvPr>
              <p:cNvSpPr/>
              <p:nvPr/>
            </p:nvSpPr>
            <p:spPr>
              <a:xfrm rot="16200000">
                <a:off x="3814757" y="2346781"/>
                <a:ext cx="114363" cy="98589"/>
              </a:xfrm>
              <a:prstGeom prst="triangle">
                <a:avLst/>
              </a:prstGeom>
              <a:grpFill/>
              <a:ln w="12700">
                <a:solidFill>
                  <a:srgbClr val="A9A79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en-US" sz="20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965BD961-0EA6-A640-8138-A4C022A97802}"/>
                </a:ext>
              </a:extLst>
            </p:cNvPr>
            <p:cNvGrpSpPr/>
            <p:nvPr/>
          </p:nvGrpSpPr>
          <p:grpSpPr>
            <a:xfrm>
              <a:off x="1752956" y="3266958"/>
              <a:ext cx="954846" cy="420121"/>
              <a:chOff x="4213451" y="2839000"/>
              <a:chExt cx="726203" cy="319519"/>
            </a:xfrm>
            <a:noFill/>
          </p:grpSpPr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647F7DD-40A8-AC4F-B989-686CBB36A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0841" y="2839000"/>
                <a:ext cx="631423" cy="126284"/>
              </a:xfrm>
              <a:prstGeom prst="rect">
                <a:avLst/>
              </a:prstGeom>
              <a:grpFill/>
            </p:spPr>
          </p:pic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7BD18F42-7E62-B841-B83C-A81C68D0C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3451" y="3030503"/>
                <a:ext cx="726203" cy="128016"/>
              </a:xfrm>
              <a:prstGeom prst="rect">
                <a:avLst/>
              </a:prstGeom>
              <a:grpFill/>
            </p:spPr>
          </p:pic>
        </p:grp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B6E0CA70-09A3-B344-875A-610D6D2E585C}"/>
                </a:ext>
              </a:extLst>
            </p:cNvPr>
            <p:cNvSpPr txBox="1"/>
            <p:nvPr/>
          </p:nvSpPr>
          <p:spPr>
            <a:xfrm>
              <a:off x="1219624" y="2927458"/>
              <a:ext cx="480981" cy="109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CMTS </a:t>
              </a: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1F355425-518D-3B40-B2A3-0344BCC4182D}"/>
                </a:ext>
              </a:extLst>
            </p:cNvPr>
            <p:cNvSpPr txBox="1"/>
            <p:nvPr/>
          </p:nvSpPr>
          <p:spPr>
            <a:xfrm>
              <a:off x="1172817" y="3470287"/>
              <a:ext cx="561808" cy="21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Analog &amp; QAM </a:t>
              </a:r>
            </a:p>
          </p:txBody>
        </p: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35B1EED8-7019-4C4F-B83E-0025D76941A3}"/>
                </a:ext>
              </a:extLst>
            </p:cNvPr>
            <p:cNvCxnSpPr>
              <a:cxnSpLocks/>
              <a:stCxn id="309" idx="6"/>
            </p:cNvCxnSpPr>
            <p:nvPr/>
          </p:nvCxnSpPr>
          <p:spPr>
            <a:xfrm>
              <a:off x="920958" y="2609802"/>
              <a:ext cx="368023" cy="9460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547EF013-5D86-7C45-B4C5-E9AED38FA1FA}"/>
                </a:ext>
              </a:extLst>
            </p:cNvPr>
            <p:cNvCxnSpPr>
              <a:cxnSpLocks/>
              <a:stCxn id="313" idx="6"/>
            </p:cNvCxnSpPr>
            <p:nvPr/>
          </p:nvCxnSpPr>
          <p:spPr>
            <a:xfrm flipV="1">
              <a:off x="920958" y="2822322"/>
              <a:ext cx="377181" cy="164298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D6AC6304-0A6A-9B49-80C8-D0972494CAA8}"/>
                </a:ext>
              </a:extLst>
            </p:cNvPr>
            <p:cNvCxnSpPr>
              <a:cxnSpLocks/>
              <a:stCxn id="317" idx="6"/>
              <a:endCxn id="307" idx="1"/>
            </p:cNvCxnSpPr>
            <p:nvPr/>
          </p:nvCxnSpPr>
          <p:spPr>
            <a:xfrm flipV="1">
              <a:off x="920958" y="3274259"/>
              <a:ext cx="369501" cy="88954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B91E8A85-D92F-4544-B0FF-DEE10031EFE3}"/>
                </a:ext>
              </a:extLst>
            </p:cNvPr>
            <p:cNvSpPr txBox="1"/>
            <p:nvPr/>
          </p:nvSpPr>
          <p:spPr>
            <a:xfrm>
              <a:off x="496814" y="1508386"/>
              <a:ext cx="23515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342892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CENTRALIZED FACILITY</a:t>
              </a:r>
            </a:p>
          </p:txBody>
        </p:sp>
        <p:pic>
          <p:nvPicPr>
            <p:cNvPr id="306" name="Picture 305">
              <a:extLst>
                <a:ext uri="{FF2B5EF4-FFF2-40B4-BE49-F238E27FC236}">
                  <a16:creationId xmlns:a16="http://schemas.microsoft.com/office/drawing/2014/main" id="{486BB2DE-055C-0147-9C79-7F8228E8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88981" y="2578391"/>
              <a:ext cx="342267" cy="342267"/>
            </a:xfrm>
            <a:prstGeom prst="rect">
              <a:avLst/>
            </a:prstGeom>
          </p:spPr>
        </p:pic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18DB7B0C-6606-E64B-890A-26069CB2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90459" y="3104603"/>
              <a:ext cx="339311" cy="339311"/>
            </a:xfrm>
            <a:prstGeom prst="rect">
              <a:avLst/>
            </a:prstGeom>
          </p:spPr>
        </p:pic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ADBDF35-E8DD-9F45-920B-A6AF80BBBD5B}"/>
                </a:ext>
              </a:extLst>
            </p:cNvPr>
            <p:cNvGrpSpPr/>
            <p:nvPr/>
          </p:nvGrpSpPr>
          <p:grpSpPr>
            <a:xfrm>
              <a:off x="552147" y="2471409"/>
              <a:ext cx="460836" cy="362409"/>
              <a:chOff x="186183" y="1906483"/>
              <a:chExt cx="764367" cy="601111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7989D74-62D6-6040-9980-8FD442892300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071ADE09-C63C-3C4F-9ACC-74F702C64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rgbClr val="EEECE1">
                    <a:shade val="45000"/>
                    <a:satMod val="135000"/>
                  </a:srgbClr>
                  <a:prstClr val="white"/>
                </a:duotone>
                <a:lum bright="100000" contrast="10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991" y="1983425"/>
                <a:ext cx="296750" cy="296750"/>
              </a:xfrm>
              <a:prstGeom prst="rect">
                <a:avLst/>
              </a:prstGeom>
            </p:spPr>
          </p:pic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E5D0C2F8-C5BB-4D45-A80C-2BBCCCA68AC0}"/>
                  </a:ext>
                </a:extLst>
              </p:cNvPr>
              <p:cNvSpPr txBox="1"/>
              <p:nvPr/>
            </p:nvSpPr>
            <p:spPr>
              <a:xfrm>
                <a:off x="186183" y="2367350"/>
                <a:ext cx="764367" cy="140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Internet Data</a:t>
                </a:r>
              </a:p>
            </p:txBody>
          </p: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71E3CEAF-5AE8-B143-833B-3BE5D55D02DC}"/>
                </a:ext>
              </a:extLst>
            </p:cNvPr>
            <p:cNvGrpSpPr/>
            <p:nvPr/>
          </p:nvGrpSpPr>
          <p:grpSpPr>
            <a:xfrm>
              <a:off x="552147" y="2848226"/>
              <a:ext cx="460836" cy="362409"/>
              <a:chOff x="186183" y="1906483"/>
              <a:chExt cx="764367" cy="601111"/>
            </a:xfrm>
          </p:grpSpPr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F3D3F51-F6DB-754E-9B7A-54F4775B6463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80E3C9FA-D7A0-7347-A301-E9BA30248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100000" contrast="100000"/>
              </a:blip>
              <a:stretch>
                <a:fillRect/>
              </a:stretch>
            </p:blipFill>
            <p:spPr>
              <a:xfrm>
                <a:off x="435056" y="2024344"/>
                <a:ext cx="261433" cy="218067"/>
              </a:xfrm>
              <a:prstGeom prst="rect">
                <a:avLst/>
              </a:prstGeom>
            </p:spPr>
          </p:pic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0E093AD1-5FF4-8144-BBCB-69EF64AB114E}"/>
                  </a:ext>
                </a:extLst>
              </p:cNvPr>
              <p:cNvSpPr txBox="1"/>
              <p:nvPr/>
            </p:nvSpPr>
            <p:spPr>
              <a:xfrm>
                <a:off x="186183" y="2367350"/>
                <a:ext cx="764367" cy="140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Voice</a:t>
                </a:r>
              </a:p>
            </p:txBody>
          </p:sp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9F7CC3DB-EDD0-954C-8E2C-3117ED3356A4}"/>
                </a:ext>
              </a:extLst>
            </p:cNvPr>
            <p:cNvGrpSpPr/>
            <p:nvPr/>
          </p:nvGrpSpPr>
          <p:grpSpPr>
            <a:xfrm>
              <a:off x="552147" y="3224820"/>
              <a:ext cx="460836" cy="446963"/>
              <a:chOff x="186183" y="1906483"/>
              <a:chExt cx="764367" cy="741357"/>
            </a:xfrm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B77E89E-6CAC-D84B-82DE-52B1FE333BBE}"/>
                  </a:ext>
                </a:extLst>
              </p:cNvPr>
              <p:cNvSpPr/>
              <p:nvPr/>
            </p:nvSpPr>
            <p:spPr>
              <a:xfrm>
                <a:off x="338820" y="1906483"/>
                <a:ext cx="459094" cy="45909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>
                  <a:defRPr/>
                </a:pPr>
                <a:endParaRPr lang="en-US" sz="1400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6346F32B-E581-9344-9AC5-340196DFE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 bright="100000" contrast="100000"/>
              </a:blip>
              <a:stretch>
                <a:fillRect/>
              </a:stretch>
            </p:blipFill>
            <p:spPr>
              <a:xfrm>
                <a:off x="434140" y="2009278"/>
                <a:ext cx="262348" cy="262348"/>
              </a:xfrm>
              <a:prstGeom prst="rect">
                <a:avLst/>
              </a:prstGeom>
            </p:spPr>
          </p:pic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9C358EC8-8D1E-F64F-AF96-3742A270BEA2}"/>
                  </a:ext>
                </a:extLst>
              </p:cNvPr>
              <p:cNvSpPr txBox="1"/>
              <p:nvPr/>
            </p:nvSpPr>
            <p:spPr>
              <a:xfrm>
                <a:off x="186183" y="2367351"/>
                <a:ext cx="764367" cy="280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BC Video</a:t>
                </a:r>
              </a:p>
              <a:p>
                <a:pPr defTabSz="342900">
                  <a:defRPr/>
                </a:pPr>
                <a:r>
                  <a:rPr lang="en-US" sz="500" kern="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rial"/>
                  </a:rPr>
                  <a:t>VOD &amp; Other</a:t>
                </a:r>
              </a:p>
            </p:txBody>
          </p:sp>
        </p:grpSp>
      </p:grpSp>
      <p:sp>
        <p:nvSpPr>
          <p:cNvPr id="130" name="TextBox 129">
            <a:hlinkClick r:id="rId15" action="ppaction://hlinksldjump"/>
            <a:extLst>
              <a:ext uri="{FF2B5EF4-FFF2-40B4-BE49-F238E27FC236}">
                <a16:creationId xmlns:a16="http://schemas.microsoft.com/office/drawing/2014/main" id="{3E8326D8-D545-574D-A1FF-16C1474E3B1F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E0CE9-7441-6442-956E-C821AABE3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7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54905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Application: FTTX (</a:t>
            </a:r>
            <a:r>
              <a:rPr lang="en-US" dirty="0" err="1"/>
              <a:t>RFoG</a:t>
            </a:r>
            <a:r>
              <a:rPr lang="en-US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B9E98-5304-6549-AE38-6A13EC5B1EB3}"/>
              </a:ext>
            </a:extLst>
          </p:cNvPr>
          <p:cNvGrpSpPr/>
          <p:nvPr/>
        </p:nvGrpSpPr>
        <p:grpSpPr>
          <a:xfrm>
            <a:off x="466957" y="1521919"/>
            <a:ext cx="8044470" cy="2273579"/>
            <a:chOff x="466957" y="1687019"/>
            <a:chExt cx="8044470" cy="227357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0BC6059-0A00-7B48-B5A3-81A8B2468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9349" y="3094151"/>
              <a:ext cx="1304132" cy="60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26D6CC6-C2A4-3C4D-A694-29219DDA0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9300" y="3094154"/>
              <a:ext cx="635346" cy="602"/>
            </a:xfrm>
            <a:prstGeom prst="straightConnector1">
              <a:avLst/>
            </a:prstGeom>
            <a:noFill/>
            <a:ln w="19050">
              <a:solidFill>
                <a:srgbClr val="B72BB6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D266D68-62D1-6C41-9F9C-39FA87D808C3}"/>
                </a:ext>
              </a:extLst>
            </p:cNvPr>
            <p:cNvSpPr txBox="1"/>
            <p:nvPr/>
          </p:nvSpPr>
          <p:spPr>
            <a:xfrm>
              <a:off x="4273841" y="2328640"/>
              <a:ext cx="1588546" cy="2971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457189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Field-Mounted</a:t>
              </a:r>
            </a:p>
            <a:p>
              <a:pPr defTabSz="457189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Bi-Directional Transport</a:t>
              </a:r>
            </a:p>
            <a:p>
              <a:pPr defTabSz="457189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Network Distributed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E3D45D6-565D-FD42-A828-A0222402FD9A}"/>
                </a:ext>
              </a:extLst>
            </p:cNvPr>
            <p:cNvGrpSpPr/>
            <p:nvPr/>
          </p:nvGrpSpPr>
          <p:grpSpPr>
            <a:xfrm>
              <a:off x="4672797" y="2649689"/>
              <a:ext cx="790633" cy="1125609"/>
              <a:chOff x="5792837" y="2532522"/>
              <a:chExt cx="566739" cy="767057"/>
            </a:xfrm>
            <a:noFill/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239D0F-8C88-4C4F-814C-B59C1D6F4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2837" y="2532522"/>
                <a:ext cx="566739" cy="605431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158C3AC-F1AA-8B46-B11F-334A93EA7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0572" y="3173711"/>
                <a:ext cx="505760" cy="125868"/>
              </a:xfrm>
              <a:prstGeom prst="rect">
                <a:avLst/>
              </a:prstGeom>
              <a:grpFill/>
            </p:spPr>
          </p:pic>
        </p:grpSp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9A3DFB06-A88C-B04B-8524-492218CDF3F7}"/>
                </a:ext>
              </a:extLst>
            </p:cNvPr>
            <p:cNvSpPr/>
            <p:nvPr/>
          </p:nvSpPr>
          <p:spPr>
            <a:xfrm rot="16200000">
              <a:off x="5813718" y="2988457"/>
              <a:ext cx="680786" cy="193294"/>
            </a:xfrm>
            <a:prstGeom prst="trapezoid">
              <a:avLst>
                <a:gd name="adj" fmla="val 91847"/>
              </a:avLst>
            </a:prstGeom>
            <a:solidFill>
              <a:schemeClr val="bg1">
                <a:lumMod val="85000"/>
              </a:schemeClr>
            </a:solidFill>
            <a:ln w="22225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800037-1223-6748-BAA3-23B7ABB70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4235" y="2544293"/>
              <a:ext cx="1247158" cy="20289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56BDA4-9781-584D-A036-ABFF6F410EF6}"/>
                </a:ext>
              </a:extLst>
            </p:cNvPr>
            <p:cNvSpPr txBox="1"/>
            <p:nvPr/>
          </p:nvSpPr>
          <p:spPr>
            <a:xfrm>
              <a:off x="6266885" y="2938719"/>
              <a:ext cx="868553" cy="292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1:32 split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00726F4-0811-934C-9929-7F6BC7984514}"/>
                </a:ext>
              </a:extLst>
            </p:cNvPr>
            <p:cNvCxnSpPr/>
            <p:nvPr/>
          </p:nvCxnSpPr>
          <p:spPr>
            <a:xfrm>
              <a:off x="6238002" y="3429427"/>
              <a:ext cx="1259623" cy="224643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CE6B9F-791C-EF4E-ADBE-E54CEB24ED89}"/>
                </a:ext>
              </a:extLst>
            </p:cNvPr>
            <p:cNvSpPr txBox="1"/>
            <p:nvPr/>
          </p:nvSpPr>
          <p:spPr>
            <a:xfrm flipH="1">
              <a:off x="3627747" y="2921542"/>
              <a:ext cx="847337" cy="11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schemeClr val="accent1"/>
                  </a:solidFill>
                  <a:latin typeface="Arial"/>
                </a:rPr>
                <a:t>2-6 Fibers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8ECF37-BA13-0F4B-BDCC-0F18D47E1365}"/>
                </a:ext>
              </a:extLst>
            </p:cNvPr>
            <p:cNvSpPr txBox="1"/>
            <p:nvPr/>
          </p:nvSpPr>
          <p:spPr>
            <a:xfrm flipH="1">
              <a:off x="7402353" y="3004528"/>
              <a:ext cx="847337" cy="285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sz="900" dirty="0">
                  <a:solidFill>
                    <a:schemeClr val="accent6"/>
                  </a:solidFill>
                  <a:latin typeface="Arial"/>
                </a:rPr>
                <a:t>32 up to 512 Homes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6443711-6E23-4447-AE06-EB992F8C0AD3}"/>
                </a:ext>
              </a:extLst>
            </p:cNvPr>
            <p:cNvSpPr txBox="1"/>
            <p:nvPr/>
          </p:nvSpPr>
          <p:spPr>
            <a:xfrm>
              <a:off x="3451461" y="3132926"/>
              <a:ext cx="1199908" cy="1112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algn="ctr" defTabSz="457189"/>
              <a:r>
                <a:rPr lang="en-US" dirty="0">
                  <a:solidFill>
                    <a:schemeClr val="accent1"/>
                  </a:solidFill>
                  <a:latin typeface="Arial"/>
                </a:rPr>
                <a:t>Up to 40 km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20DDC34-1BD5-494B-B19C-2D45AA12F63D}"/>
                </a:ext>
              </a:extLst>
            </p:cNvPr>
            <p:cNvGrpSpPr/>
            <p:nvPr/>
          </p:nvGrpSpPr>
          <p:grpSpPr>
            <a:xfrm>
              <a:off x="466957" y="1687019"/>
              <a:ext cx="8044470" cy="173216"/>
              <a:chOff x="1523136" y="1105528"/>
              <a:chExt cx="6409416" cy="201300"/>
            </a:xfrm>
          </p:grpSpPr>
          <p:sp>
            <p:nvSpPr>
              <p:cNvPr id="67" name="Left Bracket 66">
                <a:extLst>
                  <a:ext uri="{FF2B5EF4-FFF2-40B4-BE49-F238E27FC236}">
                    <a16:creationId xmlns:a16="http://schemas.microsoft.com/office/drawing/2014/main" id="{04385561-43FE-974E-B613-0CCE0DEE8FD6}"/>
                  </a:ext>
                </a:extLst>
              </p:cNvPr>
              <p:cNvSpPr/>
              <p:nvPr/>
            </p:nvSpPr>
            <p:spPr>
              <a:xfrm rot="5400000">
                <a:off x="6285362" y="-340364"/>
                <a:ext cx="137984" cy="3156396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90463C3-E5E3-8D47-AF5F-8E3F88AB4C5F}"/>
                  </a:ext>
                </a:extLst>
              </p:cNvPr>
              <p:cNvSpPr txBox="1"/>
              <p:nvPr/>
            </p:nvSpPr>
            <p:spPr>
              <a:xfrm>
                <a:off x="5875124" y="1105536"/>
                <a:ext cx="958461" cy="129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OUTSIDE PLANT &amp; PREM</a:t>
                </a:r>
              </a:p>
            </p:txBody>
          </p:sp>
          <p:sp>
            <p:nvSpPr>
              <p:cNvPr id="69" name="Left Bracket 68">
                <a:extLst>
                  <a:ext uri="{FF2B5EF4-FFF2-40B4-BE49-F238E27FC236}">
                    <a16:creationId xmlns:a16="http://schemas.microsoft.com/office/drawing/2014/main" id="{9D46E515-50DE-2C43-83B5-DC6967A8CF13}"/>
                  </a:ext>
                </a:extLst>
              </p:cNvPr>
              <p:cNvSpPr/>
              <p:nvPr/>
            </p:nvSpPr>
            <p:spPr>
              <a:xfrm rot="5400000">
                <a:off x="4098102" y="662398"/>
                <a:ext cx="137986" cy="1150874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6CA777C-AAFB-8340-AEA8-488D0F1E244E}"/>
                  </a:ext>
                </a:extLst>
              </p:cNvPr>
              <p:cNvSpPr txBox="1"/>
              <p:nvPr/>
            </p:nvSpPr>
            <p:spPr>
              <a:xfrm>
                <a:off x="3757274" y="1105528"/>
                <a:ext cx="819644" cy="1292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OPTICAL TRANSPORT</a:t>
                </a:r>
              </a:p>
            </p:txBody>
          </p:sp>
          <p:sp>
            <p:nvSpPr>
              <p:cNvPr id="71" name="Left Bracket 70">
                <a:extLst>
                  <a:ext uri="{FF2B5EF4-FFF2-40B4-BE49-F238E27FC236}">
                    <a16:creationId xmlns:a16="http://schemas.microsoft.com/office/drawing/2014/main" id="{DA9328A9-8ED0-9549-9F9C-D2EA12133F20}"/>
                  </a:ext>
                </a:extLst>
              </p:cNvPr>
              <p:cNvSpPr/>
              <p:nvPr/>
            </p:nvSpPr>
            <p:spPr>
              <a:xfrm rot="5400000">
                <a:off x="2472361" y="219617"/>
                <a:ext cx="137986" cy="2036436"/>
              </a:xfrm>
              <a:prstGeom prst="leftBracket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B6D0368-4AF9-D345-B917-A3687D597510}"/>
                  </a:ext>
                </a:extLst>
              </p:cNvPr>
              <p:cNvSpPr txBox="1"/>
              <p:nvPr/>
            </p:nvSpPr>
            <p:spPr>
              <a:xfrm>
                <a:off x="2330171" y="1105536"/>
                <a:ext cx="422366" cy="129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HEADEND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E6D050B-8EEE-9B4D-8CAE-420694E75C2D}"/>
                </a:ext>
              </a:extLst>
            </p:cNvPr>
            <p:cNvGrpSpPr/>
            <p:nvPr/>
          </p:nvGrpSpPr>
          <p:grpSpPr>
            <a:xfrm>
              <a:off x="530328" y="2237046"/>
              <a:ext cx="2869021" cy="1723552"/>
              <a:chOff x="534267" y="1956448"/>
              <a:chExt cx="3111255" cy="1869073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E5BCEB4-1597-E941-AC55-4DF0343A4810}"/>
                  </a:ext>
                </a:extLst>
              </p:cNvPr>
              <p:cNvGrpSpPr/>
              <p:nvPr/>
            </p:nvGrpSpPr>
            <p:grpSpPr>
              <a:xfrm>
                <a:off x="534267" y="1956448"/>
                <a:ext cx="2890061" cy="1869073"/>
                <a:chOff x="534267" y="1956448"/>
                <a:chExt cx="2890061" cy="1869073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6D2CF7B-5B86-7940-83CF-CB122FB50E68}"/>
                    </a:ext>
                  </a:extLst>
                </p:cNvPr>
                <p:cNvSpPr/>
                <p:nvPr/>
              </p:nvSpPr>
              <p:spPr>
                <a:xfrm>
                  <a:off x="534267" y="1956448"/>
                  <a:ext cx="2720632" cy="1869073"/>
                </a:xfrm>
                <a:prstGeom prst="rect">
                  <a:avLst/>
                </a:prstGeom>
                <a:noFill/>
                <a:ln w="254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18145C36-6E21-3544-88E5-6E995D95F3B4}"/>
                    </a:ext>
                  </a:extLst>
                </p:cNvPr>
                <p:cNvGrpSpPr/>
                <p:nvPr/>
              </p:nvGrpSpPr>
              <p:grpSpPr>
                <a:xfrm>
                  <a:off x="2031013" y="2293975"/>
                  <a:ext cx="1009444" cy="711413"/>
                  <a:chOff x="3375405" y="2658724"/>
                  <a:chExt cx="684264" cy="482239"/>
                </a:xfrm>
                <a:noFill/>
              </p:grpSpPr>
              <p:pic>
                <p:nvPicPr>
                  <p:cNvPr id="109" name="Picture 108">
                    <a:extLst>
                      <a:ext uri="{FF2B5EF4-FFF2-40B4-BE49-F238E27FC236}">
                        <a16:creationId xmlns:a16="http://schemas.microsoft.com/office/drawing/2014/main" id="{C05C1C6B-F961-1B48-8AA0-947B24277B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375405" y="3015096"/>
                    <a:ext cx="684264" cy="125867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10" name="Picture 109">
                    <a:extLst>
                      <a:ext uri="{FF2B5EF4-FFF2-40B4-BE49-F238E27FC236}">
                        <a16:creationId xmlns:a16="http://schemas.microsoft.com/office/drawing/2014/main" id="{01F0C0FC-A263-DE4E-B0A9-DEE1D4AEC5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385806" y="2658724"/>
                    <a:ext cx="663460" cy="300435"/>
                  </a:xfrm>
                  <a:prstGeom prst="rect">
                    <a:avLst/>
                  </a:prstGeom>
                  <a:grpFill/>
                </p:spPr>
              </p:pic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E29A5B69-C686-7442-8F3F-ADE71244AB3A}"/>
                    </a:ext>
                  </a:extLst>
                </p:cNvPr>
                <p:cNvGrpSpPr/>
                <p:nvPr/>
              </p:nvGrpSpPr>
              <p:grpSpPr>
                <a:xfrm>
                  <a:off x="1988075" y="3133776"/>
                  <a:ext cx="1071314" cy="471365"/>
                  <a:chOff x="4213451" y="2839000"/>
                  <a:chExt cx="726203" cy="319519"/>
                </a:xfrm>
                <a:noFill/>
              </p:grpSpPr>
              <p:pic>
                <p:nvPicPr>
                  <p:cNvPr id="107" name="Picture 106">
                    <a:extLst>
                      <a:ext uri="{FF2B5EF4-FFF2-40B4-BE49-F238E27FC236}">
                        <a16:creationId xmlns:a16="http://schemas.microsoft.com/office/drawing/2014/main" id="{2226ADDA-7A45-0C4E-A7B0-88C3C27AA3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60841" y="2839000"/>
                    <a:ext cx="631423" cy="126284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08" name="Picture 107">
                    <a:extLst>
                      <a:ext uri="{FF2B5EF4-FFF2-40B4-BE49-F238E27FC236}">
                        <a16:creationId xmlns:a16="http://schemas.microsoft.com/office/drawing/2014/main" id="{D9A83368-A926-0043-BA6E-796317ABA3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213451" y="3030503"/>
                    <a:ext cx="726203" cy="128016"/>
                  </a:xfrm>
                  <a:prstGeom prst="rect">
                    <a:avLst/>
                  </a:prstGeom>
                  <a:grpFill/>
                </p:spPr>
              </p:pic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C8FA76F7-4887-7047-AB0B-8D682DFD756C}"/>
                    </a:ext>
                  </a:extLst>
                </p:cNvPr>
                <p:cNvSpPr txBox="1"/>
                <p:nvPr/>
              </p:nvSpPr>
              <p:spPr>
                <a:xfrm>
                  <a:off x="1389690" y="2752864"/>
                  <a:ext cx="539649" cy="12324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7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lvl1pPr>
                </a:lstStyle>
                <a:p>
                  <a:pPr algn="ctr" defTabSz="342892"/>
                  <a:r>
                    <a:rPr lang="en-US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Arial"/>
                    </a:rPr>
                    <a:t>CMTS 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7958313-0293-DB4B-950A-E6B5E02D2ACB}"/>
                    </a:ext>
                  </a:extLst>
                </p:cNvPr>
                <p:cNvSpPr txBox="1"/>
                <p:nvPr/>
              </p:nvSpPr>
              <p:spPr>
                <a:xfrm>
                  <a:off x="1337173" y="3361906"/>
                  <a:ext cx="630336" cy="2464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7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lvl1pPr>
                </a:lstStyle>
                <a:p>
                  <a:pPr algn="ctr" defTabSz="342892"/>
                  <a:r>
                    <a:rPr lang="en-US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Arial"/>
                    </a:rPr>
                    <a:t>Analog &amp; QAM </a:t>
                  </a: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FDA90CF4-C390-0C45-901B-64BC1E0A6F26}"/>
                    </a:ext>
                  </a:extLst>
                </p:cNvPr>
                <p:cNvCxnSpPr>
                  <a:cxnSpLocks/>
                  <a:stCxn id="104" idx="6"/>
                </p:cNvCxnSpPr>
                <p:nvPr/>
              </p:nvCxnSpPr>
              <p:spPr>
                <a:xfrm>
                  <a:off x="1054593" y="2396462"/>
                  <a:ext cx="412913" cy="106144"/>
                </a:xfrm>
                <a:prstGeom prst="straightConnector1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7600C705-A746-2944-90CB-0A984BAC0D55}"/>
                    </a:ext>
                  </a:extLst>
                </p:cNvPr>
                <p:cNvCxnSpPr>
                  <a:cxnSpLocks/>
                  <a:stCxn id="101" idx="6"/>
                </p:cNvCxnSpPr>
                <p:nvPr/>
              </p:nvCxnSpPr>
              <p:spPr>
                <a:xfrm flipV="1">
                  <a:off x="1054593" y="2634905"/>
                  <a:ext cx="423188" cy="184338"/>
                </a:xfrm>
                <a:prstGeom prst="straightConnector1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B9B76FAB-D204-FD41-A706-0D9CCD12F2F6}"/>
                    </a:ext>
                  </a:extLst>
                </p:cNvPr>
                <p:cNvCxnSpPr>
                  <a:cxnSpLocks/>
                  <a:stCxn id="98" idx="6"/>
                  <a:endCxn id="94" idx="1"/>
                </p:cNvCxnSpPr>
                <p:nvPr/>
              </p:nvCxnSpPr>
              <p:spPr>
                <a:xfrm flipV="1">
                  <a:off x="1054593" y="3141967"/>
                  <a:ext cx="414572" cy="99804"/>
                </a:xfrm>
                <a:prstGeom prst="straightConnector1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9AC13E39-DC16-6A4C-B39A-4BCBA188C5BA}"/>
                    </a:ext>
                  </a:extLst>
                </p:cNvPr>
                <p:cNvSpPr txBox="1"/>
                <p:nvPr/>
              </p:nvSpPr>
              <p:spPr>
                <a:xfrm>
                  <a:off x="534271" y="2051827"/>
                  <a:ext cx="2890057" cy="12324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7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defRPr>
                  </a:lvl1pPr>
                </a:lstStyle>
                <a:p>
                  <a:pPr defTabSz="342892"/>
                  <a:r>
                    <a:rPr lang="en-US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Arial"/>
                    </a:rPr>
                    <a:t>CENTRALIZED FACILITY</a:t>
                  </a:r>
                </a:p>
              </p:txBody>
            </p:sp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E06D9D24-BB42-F447-958F-5921C80C3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67506" y="2361220"/>
                  <a:ext cx="384016" cy="384016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00D4A4AC-15D9-9841-947F-77EF6C646B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69165" y="2951618"/>
                  <a:ext cx="380699" cy="380699"/>
                </a:xfrm>
                <a:prstGeom prst="rect">
                  <a:avLst/>
                </a:prstGeom>
              </p:spPr>
            </p:pic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21C3B8F3-1FB9-7340-8C95-4D76FB691A45}"/>
                    </a:ext>
                  </a:extLst>
                </p:cNvPr>
                <p:cNvGrpSpPr/>
                <p:nvPr/>
              </p:nvGrpSpPr>
              <p:grpSpPr>
                <a:xfrm>
                  <a:off x="640796" y="2241188"/>
                  <a:ext cx="517047" cy="406614"/>
                  <a:chOff x="186183" y="1906483"/>
                  <a:chExt cx="764367" cy="601111"/>
                </a:xfrm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7FE22910-0FE0-8E4B-8A36-3F537BC78FE3}"/>
                      </a:ext>
                    </a:extLst>
                  </p:cNvPr>
                  <p:cNvSpPr/>
                  <p:nvPr/>
                </p:nvSpPr>
                <p:spPr>
                  <a:xfrm>
                    <a:off x="338820" y="1906483"/>
                    <a:ext cx="459094" cy="45909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lumMod val="50000"/>
                        </a:schemeClr>
                      </a:gs>
                      <a:gs pos="100000">
                        <a:schemeClr val="accent2"/>
                      </a:gs>
                    </a:gsLst>
                    <a:lin ang="16200000" scaled="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42900">
                      <a:defRPr/>
                    </a:pPr>
                    <a:endParaRPr lang="en-US" sz="1400" kern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pic>
                <p:nvPicPr>
                  <p:cNvPr id="105" name="Picture 104">
                    <a:extLst>
                      <a:ext uri="{FF2B5EF4-FFF2-40B4-BE49-F238E27FC236}">
                        <a16:creationId xmlns:a16="http://schemas.microsoft.com/office/drawing/2014/main" id="{69182FD6-CB21-8243-AE87-96FE6E8849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duotone>
                      <a:srgbClr val="EEECE1">
                        <a:shade val="45000"/>
                        <a:satMod val="135000"/>
                      </a:srgbClr>
                      <a:prstClr val="white"/>
                    </a:duotone>
                    <a:lum bright="100000" contrast="10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9991" y="1983425"/>
                    <a:ext cx="296750" cy="296750"/>
                  </a:xfrm>
                  <a:prstGeom prst="rect">
                    <a:avLst/>
                  </a:prstGeom>
                </p:spPr>
              </p:pic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DB02FEB1-8427-F941-AC33-1A1BA0ADDD77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83" y="2367350"/>
                    <a:ext cx="764367" cy="1402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342900">
                      <a:defRPr/>
                    </a:pPr>
                    <a:r>
                      <a:rPr lang="en-US" sz="500" kern="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Internet Data</a:t>
                    </a:r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B65D359C-57CD-4040-A71E-2754F032FC47}"/>
                    </a:ext>
                  </a:extLst>
                </p:cNvPr>
                <p:cNvGrpSpPr/>
                <p:nvPr/>
              </p:nvGrpSpPr>
              <p:grpSpPr>
                <a:xfrm>
                  <a:off x="640796" y="2663969"/>
                  <a:ext cx="517047" cy="406614"/>
                  <a:chOff x="186183" y="1906483"/>
                  <a:chExt cx="764367" cy="601111"/>
                </a:xfrm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822A4B48-BA98-E04E-9F31-0AC2E760F007}"/>
                      </a:ext>
                    </a:extLst>
                  </p:cNvPr>
                  <p:cNvSpPr/>
                  <p:nvPr/>
                </p:nvSpPr>
                <p:spPr>
                  <a:xfrm>
                    <a:off x="338820" y="1906483"/>
                    <a:ext cx="459094" cy="45909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lumMod val="50000"/>
                        </a:schemeClr>
                      </a:gs>
                      <a:gs pos="100000">
                        <a:schemeClr val="accent2"/>
                      </a:gs>
                    </a:gsLst>
                    <a:lin ang="16200000" scaled="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42900">
                      <a:defRPr/>
                    </a:pPr>
                    <a:endParaRPr lang="en-US" sz="1400" kern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pic>
                <p:nvPicPr>
                  <p:cNvPr id="102" name="Picture 101">
                    <a:extLst>
                      <a:ext uri="{FF2B5EF4-FFF2-40B4-BE49-F238E27FC236}">
                        <a16:creationId xmlns:a16="http://schemas.microsoft.com/office/drawing/2014/main" id="{0B4F2198-9325-3945-A580-DD3F37A7D3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lum bright="100000" contrast="100000"/>
                  </a:blip>
                  <a:stretch>
                    <a:fillRect/>
                  </a:stretch>
                </p:blipFill>
                <p:spPr>
                  <a:xfrm>
                    <a:off x="435056" y="2024344"/>
                    <a:ext cx="261433" cy="218067"/>
                  </a:xfrm>
                  <a:prstGeom prst="rect">
                    <a:avLst/>
                  </a:prstGeom>
                </p:spPr>
              </p:pic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A945A368-E37D-524E-A72A-6EE2A7140E3E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83" y="2367350"/>
                    <a:ext cx="764367" cy="1402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342900">
                      <a:defRPr/>
                    </a:pPr>
                    <a:r>
                      <a:rPr lang="en-US" sz="500" kern="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Voice</a:t>
                    </a:r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53E08670-EC20-C748-BA0E-C502919B8632}"/>
                    </a:ext>
                  </a:extLst>
                </p:cNvPr>
                <p:cNvGrpSpPr/>
                <p:nvPr/>
              </p:nvGrpSpPr>
              <p:grpSpPr>
                <a:xfrm>
                  <a:off x="640796" y="3086498"/>
                  <a:ext cx="517047" cy="501482"/>
                  <a:chOff x="186183" y="1906483"/>
                  <a:chExt cx="764367" cy="741357"/>
                </a:xfrm>
              </p:grpSpPr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B12A3F8E-F64F-C244-93A4-2F32B3726464}"/>
                      </a:ext>
                    </a:extLst>
                  </p:cNvPr>
                  <p:cNvSpPr/>
                  <p:nvPr/>
                </p:nvSpPr>
                <p:spPr>
                  <a:xfrm>
                    <a:off x="338820" y="1906483"/>
                    <a:ext cx="459094" cy="45909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lumMod val="50000"/>
                        </a:schemeClr>
                      </a:gs>
                      <a:gs pos="100000">
                        <a:schemeClr val="accent2"/>
                      </a:gs>
                    </a:gsLst>
                    <a:lin ang="16200000" scaled="0"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42900">
                      <a:defRPr/>
                    </a:pPr>
                    <a:endParaRPr lang="en-US" sz="1400" kern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pic>
                <p:nvPicPr>
                  <p:cNvPr id="99" name="Picture 98">
                    <a:extLst>
                      <a:ext uri="{FF2B5EF4-FFF2-40B4-BE49-F238E27FC236}">
                        <a16:creationId xmlns:a16="http://schemas.microsoft.com/office/drawing/2014/main" id="{4275947E-7286-7443-8E3D-04DA15CB9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lum bright="100000" contrast="100000"/>
                  </a:blip>
                  <a:stretch>
                    <a:fillRect/>
                  </a:stretch>
                </p:blipFill>
                <p:spPr>
                  <a:xfrm>
                    <a:off x="434140" y="2009278"/>
                    <a:ext cx="262348" cy="262348"/>
                  </a:xfrm>
                  <a:prstGeom prst="rect">
                    <a:avLst/>
                  </a:prstGeom>
                </p:spPr>
              </p:pic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F6DA86DB-21E5-2247-8EA2-34F1A8FE77DC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83" y="2367351"/>
                    <a:ext cx="764367" cy="28048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defRPr>
                    </a:lvl1pPr>
                  </a:lstStyle>
                  <a:p>
                    <a:pPr defTabSz="342900">
                      <a:defRPr/>
                    </a:pPr>
                    <a:r>
                      <a:rPr lang="en-US" sz="500" kern="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BC Video</a:t>
                    </a:r>
                  </a:p>
                  <a:p>
                    <a:pPr defTabSz="342900">
                      <a:defRPr/>
                    </a:pPr>
                    <a:r>
                      <a:rPr lang="en-US" sz="500" kern="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Arial"/>
                      </a:rPr>
                      <a:t>VOD &amp; Other</a:t>
                    </a:r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79056AF-0637-DB4E-9DF6-752A834F69CE}"/>
                  </a:ext>
                </a:extLst>
              </p:cNvPr>
              <p:cNvGrpSpPr/>
              <p:nvPr/>
            </p:nvGrpSpPr>
            <p:grpSpPr>
              <a:xfrm>
                <a:off x="3161218" y="2359767"/>
                <a:ext cx="484304" cy="1062435"/>
                <a:chOff x="3644286" y="1985662"/>
                <a:chExt cx="328290" cy="720188"/>
              </a:xfrm>
              <a:solidFill>
                <a:schemeClr val="bg1"/>
              </a:solidFill>
            </p:grpSpPr>
            <p:sp>
              <p:nvSpPr>
                <p:cNvPr id="76" name="Trapezoid 75">
                  <a:extLst>
                    <a:ext uri="{FF2B5EF4-FFF2-40B4-BE49-F238E27FC236}">
                      <a16:creationId xmlns:a16="http://schemas.microsoft.com/office/drawing/2014/main" id="{AA4E8921-38B4-E447-9A80-DB942BE3607F}"/>
                    </a:ext>
                  </a:extLst>
                </p:cNvPr>
                <p:cNvSpPr/>
                <p:nvPr/>
              </p:nvSpPr>
              <p:spPr>
                <a:xfrm rot="5400000">
                  <a:off x="3347692" y="2282256"/>
                  <a:ext cx="720188" cy="127000"/>
                </a:xfrm>
                <a:prstGeom prst="trapezoid">
                  <a:avLst>
                    <a:gd name="adj" fmla="val 87899"/>
                  </a:avLst>
                </a:prstGeom>
                <a:solidFill>
                  <a:schemeClr val="bg1"/>
                </a:solidFill>
                <a:ln w="25400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56C84B4-CD17-EB46-9A54-EA5CF4EDF5E4}"/>
                    </a:ext>
                  </a:extLst>
                </p:cNvPr>
                <p:cNvSpPr/>
                <p:nvPr/>
              </p:nvSpPr>
              <p:spPr>
                <a:xfrm>
                  <a:off x="3771292" y="2140587"/>
                  <a:ext cx="201284" cy="404360"/>
                </a:xfrm>
                <a:prstGeom prst="rect">
                  <a:avLst/>
                </a:prstGeom>
                <a:grpFill/>
                <a:ln w="25400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8" name="Triangle 77">
                  <a:extLst>
                    <a:ext uri="{FF2B5EF4-FFF2-40B4-BE49-F238E27FC236}">
                      <a16:creationId xmlns:a16="http://schemas.microsoft.com/office/drawing/2014/main" id="{8A57D472-D006-164D-A75D-5E4BDCB75A57}"/>
                    </a:ext>
                  </a:extLst>
                </p:cNvPr>
                <p:cNvSpPr/>
                <p:nvPr/>
              </p:nvSpPr>
              <p:spPr>
                <a:xfrm rot="5400000">
                  <a:off x="3814775" y="2246126"/>
                  <a:ext cx="114363" cy="98589"/>
                </a:xfrm>
                <a:prstGeom prst="triangle">
                  <a:avLst/>
                </a:prstGeom>
                <a:grpFill/>
                <a:ln w="12700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9" name="Triangle 78">
                  <a:extLst>
                    <a:ext uri="{FF2B5EF4-FFF2-40B4-BE49-F238E27FC236}">
                      <a16:creationId xmlns:a16="http://schemas.microsoft.com/office/drawing/2014/main" id="{9CB72198-E086-114F-B258-61228EB63985}"/>
                    </a:ext>
                  </a:extLst>
                </p:cNvPr>
                <p:cNvSpPr/>
                <p:nvPr/>
              </p:nvSpPr>
              <p:spPr>
                <a:xfrm rot="16200000">
                  <a:off x="3814757" y="2346781"/>
                  <a:ext cx="114363" cy="98589"/>
                </a:xfrm>
                <a:prstGeom prst="triangle">
                  <a:avLst/>
                </a:prstGeom>
                <a:grpFill/>
                <a:ln w="12700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3530614-719A-4248-AB7B-38369B5C361C}"/>
                </a:ext>
              </a:extLst>
            </p:cNvPr>
            <p:cNvGrpSpPr/>
            <p:nvPr/>
          </p:nvGrpSpPr>
          <p:grpSpPr>
            <a:xfrm>
              <a:off x="7496017" y="3445243"/>
              <a:ext cx="660008" cy="416394"/>
              <a:chOff x="3897997" y="4117682"/>
              <a:chExt cx="639241" cy="403292"/>
            </a:xfrm>
          </p:grpSpPr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D9EF5870-A51A-A244-9939-9FF069BE7ADB}"/>
                  </a:ext>
                </a:extLst>
              </p:cNvPr>
              <p:cNvSpPr/>
              <p:nvPr/>
            </p:nvSpPr>
            <p:spPr>
              <a:xfrm>
                <a:off x="3897997" y="4117682"/>
                <a:ext cx="639241" cy="403292"/>
              </a:xfrm>
              <a:prstGeom prst="roundRect">
                <a:avLst/>
              </a:prstGeom>
              <a:solidFill>
                <a:srgbClr val="A9A79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A02F328-D475-964A-B15F-81126C3A0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72257" y="4153916"/>
                <a:ext cx="233601" cy="350402"/>
              </a:xfrm>
              <a:prstGeom prst="rect">
                <a:avLst/>
              </a:prstGeom>
            </p:spPr>
          </p:pic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28B12B48-F078-AE44-8E3B-64B66B70F2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2836" y="4243329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5E736CC3-7CF3-E548-9FE9-DA4C800771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2836" y="4414780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5ECEC0FC-63D4-CA47-9D05-0E1F73428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8511" y="4243329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D099477F-823D-4E4C-89E3-051BEA18B1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8511" y="4414780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63CB8635-7126-1D41-A4AD-D2CB6C5260E3}"/>
                  </a:ext>
                </a:extLst>
              </p:cNvPr>
              <p:cNvGrpSpPr/>
              <p:nvPr/>
            </p:nvGrpSpPr>
            <p:grpSpPr>
              <a:xfrm>
                <a:off x="3951080" y="4137420"/>
                <a:ext cx="107938" cy="343083"/>
                <a:chOff x="4026162" y="3287361"/>
                <a:chExt cx="127163" cy="439558"/>
              </a:xfrm>
            </p:grpSpPr>
            <p:sp>
              <p:nvSpPr>
                <p:cNvPr id="119" name="Trapezoid 118">
                  <a:extLst>
                    <a:ext uri="{FF2B5EF4-FFF2-40B4-BE49-F238E27FC236}">
                      <a16:creationId xmlns:a16="http://schemas.microsoft.com/office/drawing/2014/main" id="{276A8896-01CC-BC44-BB57-F0FE8C701C88}"/>
                    </a:ext>
                  </a:extLst>
                </p:cNvPr>
                <p:cNvSpPr/>
                <p:nvPr/>
              </p:nvSpPr>
              <p:spPr>
                <a:xfrm rot="16200000" flipH="1">
                  <a:off x="3893235" y="3420288"/>
                  <a:ext cx="393016" cy="127161"/>
                </a:xfrm>
                <a:prstGeom prst="trapezoid">
                  <a:avLst>
                    <a:gd name="adj" fmla="val 54962"/>
                  </a:avLst>
                </a:prstGeom>
                <a:solidFill>
                  <a:schemeClr val="bg1"/>
                </a:solidFill>
                <a:ln w="15875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1397D22-7C49-E341-8D83-0F85F29707BD}"/>
                    </a:ext>
                  </a:extLst>
                </p:cNvPr>
                <p:cNvSpPr/>
                <p:nvPr/>
              </p:nvSpPr>
              <p:spPr>
                <a:xfrm rot="16200000" flipH="1">
                  <a:off x="4016986" y="3590580"/>
                  <a:ext cx="145517" cy="127161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2AC6B0A-1330-5B46-A83E-D6DD719774DA}"/>
                </a:ext>
              </a:extLst>
            </p:cNvPr>
            <p:cNvGrpSpPr/>
            <p:nvPr/>
          </p:nvGrpSpPr>
          <p:grpSpPr>
            <a:xfrm>
              <a:off x="7496017" y="2336096"/>
              <a:ext cx="660008" cy="416394"/>
              <a:chOff x="3897997" y="4117682"/>
              <a:chExt cx="639241" cy="403292"/>
            </a:xfrm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81D8F19B-3E8F-1941-A3C1-280B7A8D1F92}"/>
                  </a:ext>
                </a:extLst>
              </p:cNvPr>
              <p:cNvSpPr/>
              <p:nvPr/>
            </p:nvSpPr>
            <p:spPr>
              <a:xfrm>
                <a:off x="3897997" y="4117682"/>
                <a:ext cx="639241" cy="403292"/>
              </a:xfrm>
              <a:prstGeom prst="roundRect">
                <a:avLst/>
              </a:prstGeom>
              <a:solidFill>
                <a:srgbClr val="A9A79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C6F6BF5E-3FBF-6146-AE35-FE88C370C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72257" y="4153916"/>
                <a:ext cx="233601" cy="350402"/>
              </a:xfrm>
              <a:prstGeom prst="rect">
                <a:avLst/>
              </a:prstGeom>
            </p:spPr>
          </p:pic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AA79B58-3CCA-CB43-9E7F-49BD00BEB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2836" y="4243329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1F94C59E-8E53-904B-8BEF-E0101B0EEA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82836" y="4414780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61D71C24-3FDE-6543-9969-8B81AF3DF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8511" y="4243329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4F90B3AF-C6ED-BB40-916B-4014A169E8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8511" y="4414780"/>
                <a:ext cx="120889" cy="0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prstDash val="soli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98CCD48B-AD61-A14E-B33A-786218B9CF47}"/>
                  </a:ext>
                </a:extLst>
              </p:cNvPr>
              <p:cNvGrpSpPr/>
              <p:nvPr/>
            </p:nvGrpSpPr>
            <p:grpSpPr>
              <a:xfrm>
                <a:off x="3951080" y="4137420"/>
                <a:ext cx="107938" cy="343083"/>
                <a:chOff x="4026162" y="3287361"/>
                <a:chExt cx="127163" cy="439558"/>
              </a:xfrm>
            </p:grpSpPr>
            <p:sp>
              <p:nvSpPr>
                <p:cNvPr id="129" name="Trapezoid 128">
                  <a:extLst>
                    <a:ext uri="{FF2B5EF4-FFF2-40B4-BE49-F238E27FC236}">
                      <a16:creationId xmlns:a16="http://schemas.microsoft.com/office/drawing/2014/main" id="{B483AE63-E0C4-CB41-B288-592770A60AF3}"/>
                    </a:ext>
                  </a:extLst>
                </p:cNvPr>
                <p:cNvSpPr/>
                <p:nvPr/>
              </p:nvSpPr>
              <p:spPr>
                <a:xfrm rot="16200000" flipH="1">
                  <a:off x="3893235" y="3420288"/>
                  <a:ext cx="393016" cy="127161"/>
                </a:xfrm>
                <a:prstGeom prst="trapezoid">
                  <a:avLst>
                    <a:gd name="adj" fmla="val 54962"/>
                  </a:avLst>
                </a:prstGeom>
                <a:solidFill>
                  <a:schemeClr val="bg1"/>
                </a:solidFill>
                <a:ln w="15875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9BE7809D-56E9-324B-8337-7F0ECF147044}"/>
                    </a:ext>
                  </a:extLst>
                </p:cNvPr>
                <p:cNvSpPr/>
                <p:nvPr/>
              </p:nvSpPr>
              <p:spPr>
                <a:xfrm rot="16200000" flipH="1">
                  <a:off x="4016986" y="3590580"/>
                  <a:ext cx="145517" cy="127161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rgbClr val="A9A79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892"/>
                  <a:endParaRPr lang="en-US" sz="20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97D0503-C72A-484D-8121-B6485DF6E837}"/>
                </a:ext>
              </a:extLst>
            </p:cNvPr>
            <p:cNvSpPr txBox="1"/>
            <p:nvPr/>
          </p:nvSpPr>
          <p:spPr>
            <a:xfrm>
              <a:off x="7527424" y="2175007"/>
              <a:ext cx="597193" cy="114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pPr defTabSz="457189"/>
              <a:r>
                <a:rPr lang="en-US" sz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/>
                </a:rPr>
                <a:t>Micro Nodes</a:t>
              </a:r>
            </a:p>
          </p:txBody>
        </p:sp>
      </p:grpSp>
      <p:sp>
        <p:nvSpPr>
          <p:cNvPr id="85" name="TextBox 84">
            <a:hlinkClick r:id="rId15" action="ppaction://hlinksldjump"/>
            <a:extLst>
              <a:ext uri="{FF2B5EF4-FFF2-40B4-BE49-F238E27FC236}">
                <a16:creationId xmlns:a16="http://schemas.microsoft.com/office/drawing/2014/main" id="{35B47681-FECF-8A45-9331-CE699E331BA1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59BA8-E119-384E-A833-8D150AB22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8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420346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Application: Business Services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854593" y="4230243"/>
            <a:ext cx="7434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8000"/>
                </a:solidFill>
              </a:rPr>
              <a:t>Digital DWDM Transport to Support Many Service Connections Deep Into the Network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AD83474-388D-DD43-BFF5-26810893ACB3}"/>
              </a:ext>
            </a:extLst>
          </p:cNvPr>
          <p:cNvGrpSpPr/>
          <p:nvPr/>
        </p:nvGrpSpPr>
        <p:grpSpPr>
          <a:xfrm>
            <a:off x="418358" y="1058774"/>
            <a:ext cx="8307285" cy="3076887"/>
            <a:chOff x="923971" y="1775455"/>
            <a:chExt cx="10743027" cy="3979045"/>
          </a:xfrm>
        </p:grpSpPr>
        <p:sp>
          <p:nvSpPr>
            <p:cNvPr id="173" name="Left Bracket 172">
              <a:extLst>
                <a:ext uri="{FF2B5EF4-FFF2-40B4-BE49-F238E27FC236}">
                  <a16:creationId xmlns:a16="http://schemas.microsoft.com/office/drawing/2014/main" id="{F9615738-D94C-2245-927A-4F9C58A6C7A3}"/>
                </a:ext>
              </a:extLst>
            </p:cNvPr>
            <p:cNvSpPr/>
            <p:nvPr/>
          </p:nvSpPr>
          <p:spPr>
            <a:xfrm rot="5400000">
              <a:off x="9286673" y="-371803"/>
              <a:ext cx="163395" cy="4597255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92063FD9-6F5D-C64A-A564-0478E203BA45}"/>
                </a:ext>
              </a:extLst>
            </p:cNvPr>
            <p:cNvSpPr txBox="1"/>
            <p:nvPr/>
          </p:nvSpPr>
          <p:spPr>
            <a:xfrm>
              <a:off x="8781868" y="1775455"/>
              <a:ext cx="1173003" cy="1393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OUTSIDE PLANT</a:t>
              </a:r>
            </a:p>
          </p:txBody>
        </p:sp>
        <p:sp>
          <p:nvSpPr>
            <p:cNvPr id="175" name="Left Bracket 174">
              <a:extLst>
                <a:ext uri="{FF2B5EF4-FFF2-40B4-BE49-F238E27FC236}">
                  <a16:creationId xmlns:a16="http://schemas.microsoft.com/office/drawing/2014/main" id="{1D0DC185-2627-9F4C-B917-C90D3A23BCF6}"/>
                </a:ext>
              </a:extLst>
            </p:cNvPr>
            <p:cNvSpPr/>
            <p:nvPr/>
          </p:nvSpPr>
          <p:spPr>
            <a:xfrm rot="5400000">
              <a:off x="5630297" y="606003"/>
              <a:ext cx="169834" cy="2648076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82D06DD-7B69-9A43-9188-435F495DCECC}"/>
                </a:ext>
              </a:extLst>
            </p:cNvPr>
            <p:cNvSpPr txBox="1"/>
            <p:nvPr/>
          </p:nvSpPr>
          <p:spPr>
            <a:xfrm>
              <a:off x="4997237" y="1775455"/>
              <a:ext cx="1435953" cy="1393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OPTICAL TRANSPORT</a:t>
              </a:r>
            </a:p>
          </p:txBody>
        </p:sp>
        <p:sp>
          <p:nvSpPr>
            <p:cNvPr id="177" name="Left Bracket 176">
              <a:extLst>
                <a:ext uri="{FF2B5EF4-FFF2-40B4-BE49-F238E27FC236}">
                  <a16:creationId xmlns:a16="http://schemas.microsoft.com/office/drawing/2014/main" id="{88239830-0D8E-0248-BB06-0B43676ADBD9}"/>
                </a:ext>
              </a:extLst>
            </p:cNvPr>
            <p:cNvSpPr/>
            <p:nvPr/>
          </p:nvSpPr>
          <p:spPr>
            <a:xfrm rot="5400000">
              <a:off x="2686003" y="382133"/>
              <a:ext cx="211686" cy="3137673"/>
            </a:xfrm>
            <a:prstGeom prst="leftBracket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434A596-A73C-0447-9075-D56A03A4CE4B}"/>
                </a:ext>
              </a:extLst>
            </p:cNvPr>
            <p:cNvSpPr txBox="1"/>
            <p:nvPr/>
          </p:nvSpPr>
          <p:spPr>
            <a:xfrm>
              <a:off x="2405278" y="1775455"/>
              <a:ext cx="845093" cy="1393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HEADEND</a:t>
              </a:r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FBBEE109-E835-254B-9FDB-BFB8DAD5E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73539" y="2332023"/>
              <a:ext cx="728819" cy="688774"/>
            </a:xfrm>
            <a:prstGeom prst="rect">
              <a:avLst/>
            </a:prstGeom>
          </p:spPr>
        </p:pic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04DDCCBB-AD83-0149-9A47-5F7D349AAC54}"/>
                </a:ext>
              </a:extLst>
            </p:cNvPr>
            <p:cNvGrpSpPr/>
            <p:nvPr/>
          </p:nvGrpSpPr>
          <p:grpSpPr>
            <a:xfrm>
              <a:off x="923971" y="2511358"/>
              <a:ext cx="1729801" cy="1181613"/>
              <a:chOff x="2040282" y="1313228"/>
              <a:chExt cx="715699" cy="488888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29976C97-CF8E-D747-8E24-FE7A938E7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40651" y="1487156"/>
                <a:ext cx="314960" cy="314960"/>
              </a:xfrm>
              <a:prstGeom prst="rect">
                <a:avLst/>
              </a:prstGeom>
            </p:spPr>
          </p:pic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82613553-A29D-074A-8380-0043A8A3BE83}"/>
                  </a:ext>
                </a:extLst>
              </p:cNvPr>
              <p:cNvSpPr txBox="1"/>
              <p:nvPr/>
            </p:nvSpPr>
            <p:spPr>
              <a:xfrm>
                <a:off x="2040282" y="1313228"/>
                <a:ext cx="715699" cy="115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Multi-Service</a:t>
                </a:r>
              </a:p>
              <a:p>
                <a:r>
                  <a:rPr lang="en-US" dirty="0"/>
                  <a:t>Router / Switch</a:t>
                </a: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67CF1BFF-A1DE-9841-8AFD-7A26D6579CC4}"/>
                </a:ext>
              </a:extLst>
            </p:cNvPr>
            <p:cNvGrpSpPr/>
            <p:nvPr/>
          </p:nvGrpSpPr>
          <p:grpSpPr>
            <a:xfrm>
              <a:off x="1300304" y="3789199"/>
              <a:ext cx="968561" cy="952512"/>
              <a:chOff x="1478073" y="3596727"/>
              <a:chExt cx="662078" cy="651107"/>
            </a:xfrm>
          </p:grpSpPr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E10E2519-204C-DC40-BEBA-46900EA87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548932" y="3596727"/>
                <a:ext cx="520359" cy="520359"/>
              </a:xfrm>
              <a:prstGeom prst="rect">
                <a:avLst/>
              </a:prstGeom>
            </p:spPr>
          </p:pic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1688297B-3D31-434C-87E0-175B6D1AB0F0}"/>
                  </a:ext>
                </a:extLst>
              </p:cNvPr>
              <p:cNvSpPr txBox="1"/>
              <p:nvPr/>
            </p:nvSpPr>
            <p:spPr>
              <a:xfrm>
                <a:off x="1478073" y="4152608"/>
                <a:ext cx="662078" cy="952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700" b="1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CCAP</a:t>
                </a: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A93ADC9-9FA0-B34A-9134-5821B844A3CC}"/>
                </a:ext>
              </a:extLst>
            </p:cNvPr>
            <p:cNvSpPr txBox="1"/>
            <p:nvPr/>
          </p:nvSpPr>
          <p:spPr>
            <a:xfrm>
              <a:off x="1539638" y="4866415"/>
              <a:ext cx="2401000" cy="182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sz="900" dirty="0"/>
                <a:t>Digital Optical DWDM Interface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732FC77E-02F7-5E43-93C6-4FF4298CD211}"/>
                </a:ext>
              </a:extLst>
            </p:cNvPr>
            <p:cNvGrpSpPr/>
            <p:nvPr/>
          </p:nvGrpSpPr>
          <p:grpSpPr>
            <a:xfrm>
              <a:off x="3407529" y="2863103"/>
              <a:ext cx="793436" cy="1740640"/>
              <a:chOff x="4087784" y="1845943"/>
              <a:chExt cx="328282" cy="407769"/>
            </a:xfrm>
          </p:grpSpPr>
          <p:sp>
            <p:nvSpPr>
              <p:cNvPr id="234" name="Trapezoid 233">
                <a:extLst>
                  <a:ext uri="{FF2B5EF4-FFF2-40B4-BE49-F238E27FC236}">
                    <a16:creationId xmlns:a16="http://schemas.microsoft.com/office/drawing/2014/main" id="{AA55E7E1-D860-9F47-869C-4A24BD449FA9}"/>
                  </a:ext>
                </a:extLst>
              </p:cNvPr>
              <p:cNvSpPr/>
              <p:nvPr/>
            </p:nvSpPr>
            <p:spPr>
              <a:xfrm rot="5400000">
                <a:off x="3947399" y="1986328"/>
                <a:ext cx="407769" cy="127000"/>
              </a:xfrm>
              <a:prstGeom prst="trapezoid">
                <a:avLst>
                  <a:gd name="adj" fmla="val 87899"/>
                </a:avLst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FDC35141-E6DA-BA41-ABC7-1EC261465792}"/>
                  </a:ext>
                </a:extLst>
              </p:cNvPr>
              <p:cNvSpPr/>
              <p:nvPr/>
            </p:nvSpPr>
            <p:spPr>
              <a:xfrm>
                <a:off x="4214781" y="1917583"/>
                <a:ext cx="201285" cy="265758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8980A6E-3206-C246-B99D-421C25370D65}"/>
                </a:ext>
              </a:extLst>
            </p:cNvPr>
            <p:cNvGrpSpPr/>
            <p:nvPr/>
          </p:nvGrpSpPr>
          <p:grpSpPr>
            <a:xfrm rot="10800000">
              <a:off x="7039258" y="2863100"/>
              <a:ext cx="793444" cy="1740640"/>
              <a:chOff x="4087784" y="1845943"/>
              <a:chExt cx="328284" cy="407769"/>
            </a:xfrm>
          </p:grpSpPr>
          <p:sp>
            <p:nvSpPr>
              <p:cNvPr id="232" name="Trapezoid 231">
                <a:extLst>
                  <a:ext uri="{FF2B5EF4-FFF2-40B4-BE49-F238E27FC236}">
                    <a16:creationId xmlns:a16="http://schemas.microsoft.com/office/drawing/2014/main" id="{0B76D30C-99B3-4848-934B-97B666ABEC69}"/>
                  </a:ext>
                </a:extLst>
              </p:cNvPr>
              <p:cNvSpPr/>
              <p:nvPr/>
            </p:nvSpPr>
            <p:spPr>
              <a:xfrm rot="5400000">
                <a:off x="3947399" y="1986328"/>
                <a:ext cx="407769" cy="127000"/>
              </a:xfrm>
              <a:prstGeom prst="trapezoid">
                <a:avLst>
                  <a:gd name="adj" fmla="val 87899"/>
                </a:avLst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F976AA4-FDAC-4E41-B709-93B5745FBDBD}"/>
                  </a:ext>
                </a:extLst>
              </p:cNvPr>
              <p:cNvSpPr/>
              <p:nvPr/>
            </p:nvSpPr>
            <p:spPr>
              <a:xfrm>
                <a:off x="4214783" y="1917342"/>
                <a:ext cx="201285" cy="269644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DFBF7FE6-BE6C-C646-B12A-F234AF3DE959}"/>
                </a:ext>
              </a:extLst>
            </p:cNvPr>
            <p:cNvSpPr txBox="1"/>
            <p:nvPr/>
          </p:nvSpPr>
          <p:spPr>
            <a:xfrm>
              <a:off x="9228386" y="3059159"/>
              <a:ext cx="1419126" cy="139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dirty="0"/>
                <a:t>Cell Backhaul</a:t>
              </a: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CBE3B7F5-1F01-F245-B75D-77DE46B9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90821" y="2891405"/>
              <a:ext cx="685081" cy="709743"/>
            </a:xfrm>
            <a:prstGeom prst="rect">
              <a:avLst/>
            </a:prstGeom>
          </p:spPr>
        </p:pic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41C0B943-4DEE-5F41-B007-F791B6A3050D}"/>
                </a:ext>
              </a:extLst>
            </p:cNvPr>
            <p:cNvSpPr txBox="1"/>
            <p:nvPr/>
          </p:nvSpPr>
          <p:spPr>
            <a:xfrm>
              <a:off x="10487236" y="3665796"/>
              <a:ext cx="1117612" cy="139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dirty="0"/>
                <a:t>MDU Termination</a:t>
              </a:r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B77774AD-C8CA-954B-973E-2F3F1994B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584122" y="3929115"/>
              <a:ext cx="537468" cy="573739"/>
            </a:xfrm>
            <a:prstGeom prst="rect">
              <a:avLst/>
            </a:prstGeom>
          </p:spPr>
        </p:pic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2D26655C-0E3F-E343-A613-2CC6BA7614CA}"/>
                </a:ext>
              </a:extLst>
            </p:cNvPr>
            <p:cNvGrpSpPr/>
            <p:nvPr/>
          </p:nvGrpSpPr>
          <p:grpSpPr>
            <a:xfrm>
              <a:off x="9642300" y="4262247"/>
              <a:ext cx="486428" cy="870556"/>
              <a:chOff x="9642300" y="4198155"/>
              <a:chExt cx="522240" cy="934648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2A905B0-A0AC-5340-8C1C-955DE3ADC081}"/>
                  </a:ext>
                </a:extLst>
              </p:cNvPr>
              <p:cNvCxnSpPr/>
              <p:nvPr/>
            </p:nvCxnSpPr>
            <p:spPr>
              <a:xfrm>
                <a:off x="9903419" y="4198155"/>
                <a:ext cx="0" cy="934648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ABC37B0C-DF12-254C-AFC4-8604F426B7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2300" y="4425043"/>
                <a:ext cx="522240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96AEC4A-6DA9-0C44-96E0-92C984E31E25}"/>
                  </a:ext>
                </a:extLst>
              </p:cNvPr>
              <p:cNvSpPr/>
              <p:nvPr/>
            </p:nvSpPr>
            <p:spPr>
              <a:xfrm>
                <a:off x="9771572" y="4493590"/>
                <a:ext cx="263693" cy="20539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123875D-6089-4E48-86B7-E541139574E7}"/>
                </a:ext>
              </a:extLst>
            </p:cNvPr>
            <p:cNvSpPr txBox="1"/>
            <p:nvPr/>
          </p:nvSpPr>
          <p:spPr>
            <a:xfrm>
              <a:off x="10435678" y="4541854"/>
              <a:ext cx="850090" cy="139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dirty="0"/>
                <a:t>FTTB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35734E89-13CE-194C-A7F2-B1CA6826F581}"/>
                </a:ext>
              </a:extLst>
            </p:cNvPr>
            <p:cNvSpPr txBox="1"/>
            <p:nvPr/>
          </p:nvSpPr>
          <p:spPr>
            <a:xfrm>
              <a:off x="9478372" y="5182254"/>
              <a:ext cx="850090" cy="1393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dirty="0"/>
                <a:t>5G Small Cell</a:t>
              </a: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24C9EFEF-473F-734E-AC12-4DDABFEB3C84}"/>
                </a:ext>
              </a:extLst>
            </p:cNvPr>
            <p:cNvGrpSpPr/>
            <p:nvPr/>
          </p:nvGrpSpPr>
          <p:grpSpPr>
            <a:xfrm>
              <a:off x="2275028" y="3085934"/>
              <a:ext cx="1105595" cy="1276139"/>
              <a:chOff x="3674419" y="2764537"/>
              <a:chExt cx="451129" cy="872328"/>
            </a:xfrm>
          </p:grpSpPr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91548403-DA82-4A47-8EBE-883DE3950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2764537"/>
                <a:ext cx="451129" cy="9725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id="{4C19165D-9190-DA44-B9C1-8DAA05DBF2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2890913"/>
                <a:ext cx="451129" cy="9725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id="{1763EEE7-D43B-DE46-AA03-86699C529C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016805"/>
                <a:ext cx="451129" cy="9725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2A58AD60-85D7-CA45-BACA-4DE50337A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151904"/>
                <a:ext cx="451129" cy="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2925A530-C8AA-2242-A617-AF00F603B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259417"/>
                <a:ext cx="451129" cy="9725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568D8483-9DB9-C949-9983-0DDF94D6B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376397"/>
                <a:ext cx="451129" cy="9725"/>
              </a:xfrm>
              <a:prstGeom prst="straightConnector1">
                <a:avLst/>
              </a:prstGeom>
              <a:ln w="12700">
                <a:solidFill>
                  <a:schemeClr val="accent4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1F0FBC62-EEF4-7C47-A5BC-EAD1CAB1F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493375"/>
                <a:ext cx="451129" cy="9725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65AC83F3-CA86-6849-9920-5C64012A8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4419" y="3627140"/>
                <a:ext cx="451129" cy="9725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8771CF1-9959-8C41-ACE5-54B98B1CFD6C}"/>
                </a:ext>
              </a:extLst>
            </p:cNvPr>
            <p:cNvSpPr/>
            <p:nvPr/>
          </p:nvSpPr>
          <p:spPr>
            <a:xfrm>
              <a:off x="4360683" y="4397156"/>
              <a:ext cx="2476339" cy="846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11EC2F22-438E-7D41-8E54-1BCC46137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960" y="3588466"/>
              <a:ext cx="2838292" cy="12682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5738BFCB-8D33-1845-9B0B-DB58831B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9886" y="3307085"/>
              <a:ext cx="911928" cy="1024715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A96391E1-FF3F-4346-B3EC-B4FEF13E90A2}"/>
                </a:ext>
              </a:extLst>
            </p:cNvPr>
            <p:cNvGrpSpPr/>
            <p:nvPr/>
          </p:nvGrpSpPr>
          <p:grpSpPr>
            <a:xfrm>
              <a:off x="5505623" y="4451471"/>
              <a:ext cx="352484" cy="821947"/>
              <a:chOff x="1306159" y="3527141"/>
              <a:chExt cx="332551" cy="775466"/>
            </a:xfrm>
          </p:grpSpPr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B7CBFF1-A1BC-D14D-9600-A4AA114FCBC5}"/>
                  </a:ext>
                </a:extLst>
              </p:cNvPr>
              <p:cNvSpPr/>
              <p:nvPr/>
            </p:nvSpPr>
            <p:spPr>
              <a:xfrm>
                <a:off x="1306159" y="3527141"/>
                <a:ext cx="332551" cy="775466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/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EE0AB3CB-9ABE-1D46-8D22-5DBC1F50563F}"/>
                  </a:ext>
                </a:extLst>
              </p:cNvPr>
              <p:cNvGrpSpPr/>
              <p:nvPr/>
            </p:nvGrpSpPr>
            <p:grpSpPr>
              <a:xfrm>
                <a:off x="1400551" y="3744980"/>
                <a:ext cx="162881" cy="355256"/>
                <a:chOff x="4757811" y="1898795"/>
                <a:chExt cx="176198" cy="384298"/>
              </a:xfrm>
            </p:grpSpPr>
            <p:sp>
              <p:nvSpPr>
                <p:cNvPr id="219" name="Triangle 218">
                  <a:extLst>
                    <a:ext uri="{FF2B5EF4-FFF2-40B4-BE49-F238E27FC236}">
                      <a16:creationId xmlns:a16="http://schemas.microsoft.com/office/drawing/2014/main" id="{72F18E45-25CC-AA42-8D0E-FE7F178DD12A}"/>
                    </a:ext>
                  </a:extLst>
                </p:cNvPr>
                <p:cNvSpPr/>
                <p:nvPr/>
              </p:nvSpPr>
              <p:spPr>
                <a:xfrm rot="5400000">
                  <a:off x="4743715" y="1912891"/>
                  <a:ext cx="204390" cy="176198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20" name="Triangle 219">
                  <a:extLst>
                    <a:ext uri="{FF2B5EF4-FFF2-40B4-BE49-F238E27FC236}">
                      <a16:creationId xmlns:a16="http://schemas.microsoft.com/office/drawing/2014/main" id="{946801F4-5506-B34C-9056-232EDCFF8127}"/>
                    </a:ext>
                  </a:extLst>
                </p:cNvPr>
                <p:cNvSpPr/>
                <p:nvPr/>
              </p:nvSpPr>
              <p:spPr>
                <a:xfrm rot="16200000">
                  <a:off x="4743715" y="2092799"/>
                  <a:ext cx="204390" cy="176198"/>
                </a:xfrm>
                <a:prstGeom prst="triangle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065261B7-DDF7-E64E-A6C5-669D7FC26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2788" y="5419565"/>
              <a:ext cx="1279464" cy="334935"/>
            </a:xfrm>
            <a:prstGeom prst="rect">
              <a:avLst/>
            </a:prstGeom>
            <a:noFill/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A61F0B11-00F6-5B4E-9FF2-106D7A110D13}"/>
                </a:ext>
              </a:extLst>
            </p:cNvPr>
            <p:cNvSpPr txBox="1"/>
            <p:nvPr/>
          </p:nvSpPr>
          <p:spPr>
            <a:xfrm>
              <a:off x="7201305" y="4793035"/>
              <a:ext cx="1535653" cy="3582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sz="900" dirty="0"/>
                <a:t>Facility or Field Splice Case</a:t>
              </a:r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5D8BC99C-9678-2649-9ADA-EF4D40FBDFF0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085934"/>
              <a:ext cx="1531406" cy="142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86003EBD-72A2-9146-91D2-134714CE8655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270811"/>
              <a:ext cx="2679910" cy="24896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E8388CD6-DBC7-1E41-A137-FE679FE1A34B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454980"/>
              <a:ext cx="2679910" cy="24896"/>
            </a:xfrm>
            <a:prstGeom prst="straightConnector1">
              <a:avLst/>
            </a:prstGeom>
            <a:ln w="12700">
              <a:solidFill>
                <a:schemeClr val="accent3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A02D1985-F8A5-FF4E-B324-1093FB2D96C5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652618"/>
              <a:ext cx="2540112" cy="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DB3D6D39-E35C-DB44-8153-ED47150971B3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809900"/>
              <a:ext cx="2540112" cy="23598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6D07D4B1-920A-C24A-A139-9A9D3E822A69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3981031"/>
              <a:ext cx="2559156" cy="35225"/>
            </a:xfrm>
            <a:prstGeom prst="straightConnector1">
              <a:avLst/>
            </a:prstGeom>
            <a:ln w="12700">
              <a:solidFill>
                <a:schemeClr val="accent4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2B7C4621-3372-5F47-A378-EFFBA2671AB0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4152160"/>
              <a:ext cx="2540112" cy="33926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9B591CBA-0DE1-AD47-A8C8-E61D2C02D452}"/>
                </a:ext>
              </a:extLst>
            </p:cNvPr>
            <p:cNvCxnSpPr>
              <a:cxnSpLocks/>
            </p:cNvCxnSpPr>
            <p:nvPr/>
          </p:nvCxnSpPr>
          <p:spPr>
            <a:xfrm>
              <a:off x="7901147" y="4347846"/>
              <a:ext cx="1785248" cy="25267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E9885C5-3A8F-354F-AA2C-3B391B26209F}"/>
                </a:ext>
              </a:extLst>
            </p:cNvPr>
            <p:cNvSpPr/>
            <p:nvPr/>
          </p:nvSpPr>
          <p:spPr>
            <a:xfrm>
              <a:off x="1223010" y="2366010"/>
              <a:ext cx="3137673" cy="276679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5032DE8F-4526-D243-8EF6-AE5940631ECE}"/>
                </a:ext>
              </a:extLst>
            </p:cNvPr>
            <p:cNvSpPr txBox="1"/>
            <p:nvPr/>
          </p:nvSpPr>
          <p:spPr>
            <a:xfrm>
              <a:off x="4607522" y="2825508"/>
              <a:ext cx="2269161" cy="364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 b="1">
                  <a:solidFill>
                    <a:schemeClr val="tx1">
                      <a:lumMod val="50000"/>
                      <a:lumOff val="50000"/>
                    </a:schemeClr>
                  </a:solidFill>
                </a:defRPr>
              </a:lvl1pPr>
            </a:lstStyle>
            <a:p>
              <a:r>
                <a:rPr lang="en-US" sz="900" dirty="0"/>
                <a:t>Field-Mounted Bi-Directional EDFAs Line powered</a:t>
              </a:r>
            </a:p>
          </p:txBody>
        </p:sp>
      </p:grpSp>
      <p:sp>
        <p:nvSpPr>
          <p:cNvPr id="64" name="TextBox 63">
            <a:hlinkClick r:id="rId9" action="ppaction://hlinksldjump"/>
            <a:extLst>
              <a:ext uri="{FF2B5EF4-FFF2-40B4-BE49-F238E27FC236}">
                <a16:creationId xmlns:a16="http://schemas.microsoft.com/office/drawing/2014/main" id="{5B8BF574-07A3-674D-AFEF-2064FFF3F55D}"/>
              </a:ext>
            </a:extLst>
          </p:cNvPr>
          <p:cNvSpPr txBox="1"/>
          <p:nvPr/>
        </p:nvSpPr>
        <p:spPr>
          <a:xfrm>
            <a:off x="8401878" y="4651512"/>
            <a:ext cx="62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00B3C-3C27-904C-B9F8-9B4CD4908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2B260D-D430-D34B-9B6E-0F9FDE559292}" type="slidenum">
              <a:rPr lang="en-US" smtClean="0"/>
              <a:pPr/>
              <a:t>9</a:t>
            </a:fld>
            <a:r>
              <a:rPr lang="en-US"/>
              <a:t> </a:t>
            </a:r>
            <a:r>
              <a:rPr lang="en-US" b="0"/>
              <a:t>| ATX </a:t>
            </a:r>
            <a:r>
              <a:rPr lang="en-US" b="0" i="1"/>
              <a:t>Confidential &amp; Proprietary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39527269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TX Networks Color Theme">
      <a:dk1>
        <a:sysClr val="windowText" lastClr="000000"/>
      </a:dk1>
      <a:lt1>
        <a:sysClr val="window" lastClr="FFFFFF"/>
      </a:lt1>
      <a:dk2>
        <a:srgbClr val="1E4287"/>
      </a:dk2>
      <a:lt2>
        <a:srgbClr val="EEECE1"/>
      </a:lt2>
      <a:accent1>
        <a:srgbClr val="27AAE1"/>
      </a:accent1>
      <a:accent2>
        <a:srgbClr val="774D8D"/>
      </a:accent2>
      <a:accent3>
        <a:srgbClr val="EF4026"/>
      </a:accent3>
      <a:accent4>
        <a:srgbClr val="E77D24"/>
      </a:accent4>
      <a:accent5>
        <a:srgbClr val="FFE400"/>
      </a:accent5>
      <a:accent6>
        <a:srgbClr val="80B241"/>
      </a:accent6>
      <a:hlink>
        <a:srgbClr val="26AAE1"/>
      </a:hlink>
      <a:folHlink>
        <a:srgbClr val="1E428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teral_x0020_Type xmlns="a6744772-9ed3-45d7-8292-7e4c019da892">9</Collateral_x0020_Type>
    <Product xmlns="a6744772-9ed3-45d7-8292-7e4c019da892">
      <Value>47</Value>
      <Value>13</Value>
      <Value>11</Value>
    </Product>
    <Solutions xmlns="a6744772-9ed3-45d7-8292-7e4c019da892">
      <Value>1</Value>
    </Solutions>
    <Audience_x0020_Usage xmlns="a6b585ef-fb3b-4354-8fcc-ae3ed113a3bd">2</Audience_x0020_Usag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D335B32945EB49968E35CF7523E151" ma:contentTypeVersion="9" ma:contentTypeDescription="Create a new document." ma:contentTypeScope="" ma:versionID="d9e9e9548b68b2fff41ea4d09176b808">
  <xsd:schema xmlns:xsd="http://www.w3.org/2001/XMLSchema" xmlns:xs="http://www.w3.org/2001/XMLSchema" xmlns:p="http://schemas.microsoft.com/office/2006/metadata/properties" xmlns:ns2="a6744772-9ed3-45d7-8292-7e4c019da892" xmlns:ns3="a6b585ef-fb3b-4354-8fcc-ae3ed113a3bd" targetNamespace="http://schemas.microsoft.com/office/2006/metadata/properties" ma:root="true" ma:fieldsID="0a528b96b0151fc1dac76c2c3161ec2a" ns2:_="" ns3:_="">
    <xsd:import namespace="a6744772-9ed3-45d7-8292-7e4c019da892"/>
    <xsd:import namespace="a6b585ef-fb3b-4354-8fcc-ae3ed113a3bd"/>
    <xsd:element name="properties">
      <xsd:complexType>
        <xsd:sequence>
          <xsd:element name="documentManagement">
            <xsd:complexType>
              <xsd:all>
                <xsd:element ref="ns2:Product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Collateral_x0020_Type" minOccurs="0"/>
                <xsd:element ref="ns2:SharedWithUsers" minOccurs="0"/>
                <xsd:element ref="ns2:SharedWithDetails" minOccurs="0"/>
                <xsd:element ref="ns2:Solutions" minOccurs="0"/>
                <xsd:element ref="ns3:Audience_x0020_Us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44772-9ed3-45d7-8292-7e4c019da892" elementFormDefault="qualified">
    <xsd:import namespace="http://schemas.microsoft.com/office/2006/documentManagement/types"/>
    <xsd:import namespace="http://schemas.microsoft.com/office/infopath/2007/PartnerControls"/>
    <xsd:element name="Product" ma:index="8" nillable="true" ma:displayName="Products" ma:list="{985acb60-f1a6-4397-aeb5-a057b9d87f8f}" ma:internalName="Product" ma:showField="Title" ma:web="a6744772-9ed3-45d7-8292-7e4c019da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llateral_x0020_Type" ma:index="12" nillable="true" ma:displayName="Collateral Type" ma:list="{eade888e-50b6-473b-a3fc-d16f43fd2961}" ma:internalName="Collateral_x0020_Type" ma:showField="Title" ma:web="a6744772-9ed3-45d7-8292-7e4c019da892">
      <xsd:simpleType>
        <xsd:restriction base="dms:Lookup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olutions" ma:index="15" nillable="true" ma:displayName="Solutions" ma:list="{2140f822-4b3f-4b85-8b53-512c82d60a4e}" ma:internalName="Solutions" ma:showField="Title" ma:web="a6744772-9ed3-45d7-8292-7e4c019da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585ef-fb3b-4354-8fcc-ae3ed113a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Audience_x0020_Usage" ma:index="16" nillable="true" ma:displayName="Audience Usage" ma:list="{18bb841d-95c5-4c3e-b875-77d8fbd359cd}" ma:internalName="Audience_x0020_Usage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992DB5-3622-4AAB-B169-54A36981774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a6744772-9ed3-45d7-8292-7e4c019da892"/>
    <ds:schemaRef ds:uri="http://www.w3.org/XML/1998/namespace"/>
    <ds:schemaRef ds:uri="a6b585ef-fb3b-4354-8fcc-ae3ed113a3bd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5D2331-40D0-4274-B0A7-B82D416E9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744772-9ed3-45d7-8292-7e4c019da892"/>
    <ds:schemaRef ds:uri="a6b585ef-fb3b-4354-8fcc-ae3ed113a3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2FB1BC-D650-470D-97C3-A148D9BF4C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32381</TotalTime>
  <Words>496</Words>
  <Application>Microsoft Macintosh PowerPoint</Application>
  <PresentationFormat>On-screen Show (16:9)</PresentationFormat>
  <Paragraphs>138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1_Office Theme</vt:lpstr>
      <vt:lpstr>PowerPoint Presentation</vt:lpstr>
      <vt:lpstr>I-HUB  OPTICAL HUB Hub Centralization/Elimination Solution</vt:lpstr>
      <vt:lpstr>I-HUB</vt:lpstr>
      <vt:lpstr>I-HUB Field-Hardened Optical Hub</vt:lpstr>
      <vt:lpstr>Product Overview – I-HUB</vt:lpstr>
      <vt:lpstr>Key Benefits</vt:lpstr>
      <vt:lpstr>Key Application: Fiber Deep: N+6 to N+0</vt:lpstr>
      <vt:lpstr>Key Application: FTTX (RFoG)</vt:lpstr>
      <vt:lpstr>Key Application: Business Services</vt:lpstr>
    </vt:vector>
  </TitlesOfParts>
  <Company>Stith Graphics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Stith</dc:creator>
  <cp:lastModifiedBy>Stacey Stith</cp:lastModifiedBy>
  <cp:revision>520</cp:revision>
  <cp:lastPrinted>2018-04-02T22:05:55Z</cp:lastPrinted>
  <dcterms:created xsi:type="dcterms:W3CDTF">2018-02-13T21:57:05Z</dcterms:created>
  <dcterms:modified xsi:type="dcterms:W3CDTF">2018-11-29T20:02:24Z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0x010100A9D335B32945EB49968E35CF7523E151</vt:lpwstr>
  </property>
</Properties>
</file>